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308" r:id="rId4"/>
    <p:sldId id="259" r:id="rId5"/>
    <p:sldId id="307" r:id="rId6"/>
    <p:sldId id="260" r:id="rId7"/>
    <p:sldId id="262" r:id="rId8"/>
    <p:sldId id="310" r:id="rId9"/>
    <p:sldId id="263" r:id="rId10"/>
    <p:sldId id="264" r:id="rId11"/>
    <p:sldId id="265" r:id="rId12"/>
    <p:sldId id="311" r:id="rId13"/>
    <p:sldId id="266" r:id="rId14"/>
    <p:sldId id="267" r:id="rId15"/>
    <p:sldId id="306" r:id="rId16"/>
    <p:sldId id="268" r:id="rId17"/>
    <p:sldId id="312" r:id="rId18"/>
    <p:sldId id="304" r:id="rId19"/>
    <p:sldId id="305" r:id="rId20"/>
    <p:sldId id="269" r:id="rId21"/>
    <p:sldId id="309" r:id="rId22"/>
    <p:sldId id="313" r:id="rId23"/>
    <p:sldId id="270" r:id="rId24"/>
    <p:sldId id="271" r:id="rId25"/>
    <p:sldId id="272" r:id="rId26"/>
    <p:sldId id="315" r:id="rId27"/>
    <p:sldId id="316" r:id="rId28"/>
    <p:sldId id="317" r:id="rId29"/>
    <p:sldId id="318" r:id="rId30"/>
    <p:sldId id="314" r:id="rId31"/>
    <p:sldId id="273" r:id="rId32"/>
    <p:sldId id="274" r:id="rId33"/>
    <p:sldId id="275" r:id="rId34"/>
    <p:sldId id="319" r:id="rId35"/>
    <p:sldId id="276" r:id="rId36"/>
    <p:sldId id="277" r:id="rId37"/>
    <p:sldId id="278" r:id="rId38"/>
    <p:sldId id="279" r:id="rId39"/>
    <p:sldId id="280" r:id="rId40"/>
    <p:sldId id="281" r:id="rId41"/>
    <p:sldId id="282" r:id="rId42"/>
    <p:sldId id="320" r:id="rId43"/>
    <p:sldId id="283" r:id="rId44"/>
    <p:sldId id="285" r:id="rId45"/>
    <p:sldId id="321" r:id="rId46"/>
    <p:sldId id="284" r:id="rId47"/>
    <p:sldId id="286" r:id="rId48"/>
    <p:sldId id="289" r:id="rId49"/>
    <p:sldId id="322" r:id="rId50"/>
    <p:sldId id="290" r:id="rId51"/>
    <p:sldId id="288" r:id="rId52"/>
    <p:sldId id="291" r:id="rId53"/>
    <p:sldId id="292" r:id="rId54"/>
    <p:sldId id="293" r:id="rId55"/>
    <p:sldId id="294" r:id="rId56"/>
    <p:sldId id="295" r:id="rId57"/>
    <p:sldId id="296" r:id="rId58"/>
    <p:sldId id="297" r:id="rId59"/>
    <p:sldId id="303" r:id="rId60"/>
    <p:sldId id="302" r:id="rId61"/>
    <p:sldId id="298" r:id="rId62"/>
    <p:sldId id="323" r:id="rId63"/>
    <p:sldId id="324" r:id="rId64"/>
    <p:sldId id="325" r:id="rId65"/>
    <p:sldId id="326" r:id="rId66"/>
    <p:sldId id="327" r:id="rId67"/>
    <p:sldId id="328" r:id="rId68"/>
    <p:sldId id="329" r:id="rId69"/>
    <p:sldId id="330" r:id="rId70"/>
    <p:sldId id="331" r:id="rId71"/>
    <p:sldId id="332" r:id="rId7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94579" autoAdjust="0"/>
  </p:normalViewPr>
  <p:slideViewPr>
    <p:cSldViewPr>
      <p:cViewPr varScale="1">
        <p:scale>
          <a:sx n="77" d="100"/>
          <a:sy n="77" d="100"/>
        </p:scale>
        <p:origin x="-25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 Triángulo rectángulo"/>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15 Grupo"/>
          <p:cNvGrpSpPr>
            <a:grpSpLocks/>
          </p:cNvGrpSpPr>
          <p:nvPr/>
        </p:nvGrpSpPr>
        <p:grpSpPr bwMode="auto">
          <a:xfrm>
            <a:off x="-3175" y="4953000"/>
            <a:ext cx="9147175" cy="1911350"/>
            <a:chOff x="-3765" y="4832896"/>
            <a:chExt cx="9147765" cy="2032192"/>
          </a:xfrm>
        </p:grpSpPr>
        <p:sp>
          <p:nvSpPr>
            <p:cNvPr id="6" name="5 Forma libre"/>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6 Forma libre"/>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7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9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8 Título"/>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11" name="29 Marcador de fecha"/>
          <p:cNvSpPr>
            <a:spLocks noGrp="1"/>
          </p:cNvSpPr>
          <p:nvPr>
            <p:ph type="dt" sz="half" idx="10"/>
          </p:nvPr>
        </p:nvSpPr>
        <p:spPr/>
        <p:txBody>
          <a:bodyPr/>
          <a:lstStyle>
            <a:lvl1pPr>
              <a:defRPr>
                <a:solidFill>
                  <a:srgbClr val="FFFFFF"/>
                </a:solidFill>
              </a:defRPr>
            </a:lvl1pPr>
            <a:extLst/>
          </a:lstStyle>
          <a:p>
            <a:pPr>
              <a:defRPr/>
            </a:pPr>
            <a:fld id="{68E32471-4019-4EF6-8CFD-3EC521199617}" type="datetimeFigureOut">
              <a:rPr lang="es-ES"/>
              <a:pPr>
                <a:defRPr/>
              </a:pPr>
              <a:t>08/12/2014</a:t>
            </a:fld>
            <a:endParaRPr lang="es-ES"/>
          </a:p>
        </p:txBody>
      </p:sp>
      <p:sp>
        <p:nvSpPr>
          <p:cNvPr id="12" name="18 Marcador de pie de página"/>
          <p:cNvSpPr>
            <a:spLocks noGrp="1"/>
          </p:cNvSpPr>
          <p:nvPr>
            <p:ph type="ftr" sz="quarter" idx="11"/>
          </p:nvPr>
        </p:nvSpPr>
        <p:spPr/>
        <p:txBody>
          <a:bodyPr/>
          <a:lstStyle>
            <a:lvl1pPr>
              <a:defRPr>
                <a:solidFill>
                  <a:schemeClr val="accent1">
                    <a:tint val="20000"/>
                  </a:schemeClr>
                </a:solidFill>
              </a:defRPr>
            </a:lvl1pPr>
            <a:extLst/>
          </a:lstStyle>
          <a:p>
            <a:pPr>
              <a:defRPr/>
            </a:pPr>
            <a:endParaRPr lang="es-ES"/>
          </a:p>
        </p:txBody>
      </p:sp>
      <p:sp>
        <p:nvSpPr>
          <p:cNvPr id="13" name="26 Marcador de número de diapositiva"/>
          <p:cNvSpPr>
            <a:spLocks noGrp="1"/>
          </p:cNvSpPr>
          <p:nvPr>
            <p:ph type="sldNum" sz="quarter" idx="12"/>
          </p:nvPr>
        </p:nvSpPr>
        <p:spPr/>
        <p:txBody>
          <a:bodyPr/>
          <a:lstStyle>
            <a:lvl1pPr>
              <a:defRPr>
                <a:solidFill>
                  <a:srgbClr val="FFFFFF"/>
                </a:solidFill>
              </a:defRPr>
            </a:lvl1pPr>
            <a:extLst/>
          </a:lstStyle>
          <a:p>
            <a:pPr>
              <a:defRPr/>
            </a:pPr>
            <a:fld id="{FA034C44-BB22-44AC-AD49-E155EC3EDC69}"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C498FA5A-433A-4410-92BF-EE5785F8A397}" type="datetimeFigureOut">
              <a:rPr lang="es-ES"/>
              <a:pPr>
                <a:defRPr/>
              </a:pPr>
              <a:t>08/12/2014</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38CB0028-850A-4177-A451-44697C9E6AEA}"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9105D6BD-5D1C-428D-AB45-19C6212D7818}" type="datetimeFigureOut">
              <a:rPr lang="es-ES"/>
              <a:pPr>
                <a:defRPr/>
              </a:pPr>
              <a:t>08/12/2014</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D06DCF3F-F635-4BBA-B9A7-978D8A1B3994}"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4" name="9 Marcador de fecha"/>
          <p:cNvSpPr>
            <a:spLocks noGrp="1"/>
          </p:cNvSpPr>
          <p:nvPr>
            <p:ph type="dt" sz="half" idx="10"/>
          </p:nvPr>
        </p:nvSpPr>
        <p:spPr/>
        <p:txBody>
          <a:bodyPr/>
          <a:lstStyle>
            <a:lvl1pPr>
              <a:defRPr/>
            </a:lvl1pPr>
          </a:lstStyle>
          <a:p>
            <a:pPr>
              <a:defRPr/>
            </a:pPr>
            <a:fld id="{863B4C11-4DF4-4322-A9AA-DA0A3FE1F765}" type="datetimeFigureOut">
              <a:rPr lang="es-ES"/>
              <a:pPr>
                <a:defRPr/>
              </a:pPr>
              <a:t>08/12/2014</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A1A53B94-7438-40CE-9573-1E28A39149FE}"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4" name="3 Cheurón"/>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4 Cheurón"/>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1 Título"/>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6" name="3 Marcador de fecha"/>
          <p:cNvSpPr>
            <a:spLocks noGrp="1"/>
          </p:cNvSpPr>
          <p:nvPr>
            <p:ph type="dt" sz="half" idx="10"/>
          </p:nvPr>
        </p:nvSpPr>
        <p:spPr/>
        <p:txBody>
          <a:bodyPr/>
          <a:lstStyle>
            <a:lvl1pPr>
              <a:defRPr/>
            </a:lvl1pPr>
            <a:extLst/>
          </a:lstStyle>
          <a:p>
            <a:pPr>
              <a:defRPr/>
            </a:pPr>
            <a:fld id="{5586E4EF-C7F1-43B4-9994-69F928DEA10B}" type="datetimeFigureOut">
              <a:rPr lang="es-ES"/>
              <a:pPr>
                <a:defRPr/>
              </a:pPr>
              <a:t>08/12/2014</a:t>
            </a:fld>
            <a:endParaRPr lang="es-ES"/>
          </a:p>
        </p:txBody>
      </p:sp>
      <p:sp>
        <p:nvSpPr>
          <p:cNvPr id="7" name="4 Marcador de pie de página"/>
          <p:cNvSpPr>
            <a:spLocks noGrp="1"/>
          </p:cNvSpPr>
          <p:nvPr>
            <p:ph type="ftr" sz="quarter" idx="11"/>
          </p:nvPr>
        </p:nvSpPr>
        <p:spPr/>
        <p:txBody>
          <a:bodyPr/>
          <a:lstStyle>
            <a:lvl1pPr>
              <a:defRPr/>
            </a:lvl1pPr>
            <a:extLst/>
          </a:lstStyle>
          <a:p>
            <a:pPr>
              <a:defRPr/>
            </a:pPr>
            <a:endParaRPr lang="es-ES"/>
          </a:p>
        </p:txBody>
      </p:sp>
      <p:sp>
        <p:nvSpPr>
          <p:cNvPr id="8" name="5 Marcador de número de diapositiva"/>
          <p:cNvSpPr>
            <a:spLocks noGrp="1"/>
          </p:cNvSpPr>
          <p:nvPr>
            <p:ph type="sldNum" sz="quarter" idx="12"/>
          </p:nvPr>
        </p:nvSpPr>
        <p:spPr/>
        <p:txBody>
          <a:bodyPr/>
          <a:lstStyle>
            <a:lvl1pPr>
              <a:defRPr/>
            </a:lvl1pPr>
            <a:extLst/>
          </a:lstStyle>
          <a:p>
            <a:pPr>
              <a:defRPr/>
            </a:pPr>
            <a:fld id="{14FA76C0-A083-4159-93F9-47A3D23ACDEB}"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7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5" name="4 Marcador de fecha"/>
          <p:cNvSpPr>
            <a:spLocks noGrp="1"/>
          </p:cNvSpPr>
          <p:nvPr>
            <p:ph type="dt" sz="half" idx="10"/>
          </p:nvPr>
        </p:nvSpPr>
        <p:spPr/>
        <p:txBody>
          <a:bodyPr/>
          <a:lstStyle>
            <a:lvl1pPr>
              <a:defRPr/>
            </a:lvl1pPr>
            <a:extLst/>
          </a:lstStyle>
          <a:p>
            <a:pPr>
              <a:defRPr/>
            </a:pPr>
            <a:fld id="{64182FE0-F1A7-4D81-80CC-D51C44B1BAC9}" type="datetimeFigureOut">
              <a:rPr lang="es-ES"/>
              <a:pPr>
                <a:defRPr/>
              </a:pPr>
              <a:t>08/12/2014</a:t>
            </a:fld>
            <a:endParaRPr lang="es-ES"/>
          </a:p>
        </p:txBody>
      </p:sp>
      <p:sp>
        <p:nvSpPr>
          <p:cNvPr id="6" name="5 Marcador de pie de página"/>
          <p:cNvSpPr>
            <a:spLocks noGrp="1"/>
          </p:cNvSpPr>
          <p:nvPr>
            <p:ph type="ftr" sz="quarter" idx="11"/>
          </p:nvPr>
        </p:nvSpPr>
        <p:spPr/>
        <p:txBody>
          <a:bodyPr/>
          <a:lstStyle>
            <a:lvl1pPr>
              <a:defRPr/>
            </a:lvl1pPr>
            <a:extLst/>
          </a:lstStyle>
          <a:p>
            <a:pPr>
              <a:defRPr/>
            </a:pPr>
            <a:endParaRPr lang="es-ES"/>
          </a:p>
        </p:txBody>
      </p:sp>
      <p:sp>
        <p:nvSpPr>
          <p:cNvPr id="7" name="6 Marcador de número de diapositiva"/>
          <p:cNvSpPr>
            <a:spLocks noGrp="1"/>
          </p:cNvSpPr>
          <p:nvPr>
            <p:ph type="sldNum" sz="quarter" idx="12"/>
          </p:nvPr>
        </p:nvSpPr>
        <p:spPr/>
        <p:txBody>
          <a:bodyPr/>
          <a:lstStyle>
            <a:lvl1pPr>
              <a:defRPr/>
            </a:lvl1pPr>
            <a:extLst/>
          </a:lstStyle>
          <a:p>
            <a:pPr>
              <a:defRPr/>
            </a:pPr>
            <a:fld id="{AC55DF9D-AD37-40A9-94DD-AB992DA310C5}"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lstStyle>
            <a:lvl1pPr>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extLst/>
          </a:lstStyle>
          <a:p>
            <a:pPr>
              <a:defRPr/>
            </a:pPr>
            <a:fld id="{099009AD-0279-4854-8DF1-169B02AC8EC8}" type="datetimeFigureOut">
              <a:rPr lang="es-ES"/>
              <a:pPr>
                <a:defRPr/>
              </a:pPr>
              <a:t>08/12/2014</a:t>
            </a:fld>
            <a:endParaRPr lang="es-ES"/>
          </a:p>
        </p:txBody>
      </p:sp>
      <p:sp>
        <p:nvSpPr>
          <p:cNvPr id="8" name="7 Marcador de pie de página"/>
          <p:cNvSpPr>
            <a:spLocks noGrp="1"/>
          </p:cNvSpPr>
          <p:nvPr>
            <p:ph type="ftr" sz="quarter" idx="11"/>
          </p:nvPr>
        </p:nvSpPr>
        <p:spPr/>
        <p:txBody>
          <a:bodyPr/>
          <a:lstStyle>
            <a:lvl1pPr>
              <a:defRPr/>
            </a:lvl1pPr>
            <a:extLst/>
          </a:lstStyle>
          <a:p>
            <a:pPr>
              <a:defRPr/>
            </a:pPr>
            <a:endParaRPr lang="es-ES"/>
          </a:p>
        </p:txBody>
      </p:sp>
      <p:sp>
        <p:nvSpPr>
          <p:cNvPr id="9" name="8 Marcador de número de diapositiva"/>
          <p:cNvSpPr>
            <a:spLocks noGrp="1"/>
          </p:cNvSpPr>
          <p:nvPr>
            <p:ph type="sldNum" sz="quarter" idx="12"/>
          </p:nvPr>
        </p:nvSpPr>
        <p:spPr/>
        <p:txBody>
          <a:bodyPr/>
          <a:lstStyle>
            <a:lvl1pPr>
              <a:defRPr/>
            </a:lvl1pPr>
            <a:extLst/>
          </a:lstStyle>
          <a:p>
            <a:pPr>
              <a:defRPr/>
            </a:pPr>
            <a:fld id="{20EFC02E-8D5F-4983-998C-1ECD44094501}" type="slidenum">
              <a:rPr lang="es-ES"/>
              <a:pPr>
                <a:defRPr/>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6" name="5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lvl1pPr>
              <a:defRPr/>
            </a:lvl1pPr>
            <a:extLst/>
          </a:lstStyle>
          <a:p>
            <a:pPr>
              <a:defRPr/>
            </a:pPr>
            <a:fld id="{61922C83-7D1A-4341-833C-5E723FDE7B13}" type="datetimeFigureOut">
              <a:rPr lang="es-ES"/>
              <a:pPr>
                <a:defRPr/>
              </a:pPr>
              <a:t>08/12/2014</a:t>
            </a:fld>
            <a:endParaRPr lang="es-ES"/>
          </a:p>
        </p:txBody>
      </p:sp>
      <p:sp>
        <p:nvSpPr>
          <p:cNvPr id="4" name="3 Marcador de pie de página"/>
          <p:cNvSpPr>
            <a:spLocks noGrp="1"/>
          </p:cNvSpPr>
          <p:nvPr>
            <p:ph type="ftr" sz="quarter" idx="11"/>
          </p:nvPr>
        </p:nvSpPr>
        <p:spPr/>
        <p:txBody>
          <a:bodyPr/>
          <a:lstStyle>
            <a:lvl1pPr>
              <a:defRPr/>
            </a:lvl1pPr>
            <a:extLst/>
          </a:lstStyle>
          <a:p>
            <a:pPr>
              <a:defRPr/>
            </a:pPr>
            <a:endParaRPr lang="es-ES"/>
          </a:p>
        </p:txBody>
      </p:sp>
      <p:sp>
        <p:nvSpPr>
          <p:cNvPr id="5" name="4 Marcador de número de diapositiva"/>
          <p:cNvSpPr>
            <a:spLocks noGrp="1"/>
          </p:cNvSpPr>
          <p:nvPr>
            <p:ph type="sldNum" sz="quarter" idx="12"/>
          </p:nvPr>
        </p:nvSpPr>
        <p:spPr/>
        <p:txBody>
          <a:bodyPr/>
          <a:lstStyle>
            <a:lvl1pPr>
              <a:defRPr/>
            </a:lvl1pPr>
            <a:extLst/>
          </a:lstStyle>
          <a:p>
            <a:pPr>
              <a:defRPr/>
            </a:pPr>
            <a:fld id="{DC8D7291-1DFC-4007-AC82-FE0BC9576F35}"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A6B500B1-9CD4-49A0-B9C7-6F1872503187}" type="datetimeFigureOut">
              <a:rPr lang="es-ES"/>
              <a:pPr>
                <a:defRPr/>
              </a:pPr>
              <a:t>08/12/2014</a:t>
            </a:fld>
            <a:endParaRPr lang="es-ES"/>
          </a:p>
        </p:txBody>
      </p:sp>
      <p:sp>
        <p:nvSpPr>
          <p:cNvPr id="3" name="21 Marcador de pie de página"/>
          <p:cNvSpPr>
            <a:spLocks noGrp="1"/>
          </p:cNvSpPr>
          <p:nvPr>
            <p:ph type="ftr" sz="quarter" idx="11"/>
          </p:nvPr>
        </p:nvSpPr>
        <p:spPr/>
        <p:txBody>
          <a:bodyPr/>
          <a:lstStyle>
            <a:lvl1pPr>
              <a:defRPr/>
            </a:lvl1pPr>
          </a:lstStyle>
          <a:p>
            <a:pPr>
              <a:defRPr/>
            </a:pPr>
            <a:endParaRPr lang="es-ES"/>
          </a:p>
        </p:txBody>
      </p:sp>
      <p:sp>
        <p:nvSpPr>
          <p:cNvPr id="4" name="17 Marcador de número de diapositiva"/>
          <p:cNvSpPr>
            <a:spLocks noGrp="1"/>
          </p:cNvSpPr>
          <p:nvPr>
            <p:ph type="sldNum" sz="quarter" idx="12"/>
          </p:nvPr>
        </p:nvSpPr>
        <p:spPr/>
        <p:txBody>
          <a:bodyPr/>
          <a:lstStyle>
            <a:lvl1pPr>
              <a:defRPr/>
            </a:lvl1pPr>
          </a:lstStyle>
          <a:p>
            <a:pPr>
              <a:defRPr/>
            </a:pPr>
            <a:fld id="{CD4230F9-7C44-4352-81B8-594AF78F99AA}"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fld id="{BD6EC443-1C35-484B-A1E3-06E27AEE1208}" type="datetimeFigureOut">
              <a:rPr lang="es-ES"/>
              <a:pPr>
                <a:defRPr/>
              </a:pPr>
              <a:t>08/12/2014</a:t>
            </a:fld>
            <a:endParaRPr lang="es-ES"/>
          </a:p>
        </p:txBody>
      </p:sp>
      <p:sp>
        <p:nvSpPr>
          <p:cNvPr id="6" name="5 Marcador de pie de página"/>
          <p:cNvSpPr>
            <a:spLocks noGrp="1"/>
          </p:cNvSpPr>
          <p:nvPr>
            <p:ph type="ftr" sz="quarter" idx="11"/>
          </p:nvPr>
        </p:nvSpPr>
        <p:spPr/>
        <p:txBody>
          <a:bodyPr/>
          <a:lstStyle>
            <a:lvl1pPr>
              <a:defRPr/>
            </a:lvl1pPr>
            <a:extLst/>
          </a:lstStyle>
          <a:p>
            <a:pPr>
              <a:defRPr/>
            </a:pPr>
            <a:endParaRPr lang="es-ES"/>
          </a:p>
        </p:txBody>
      </p:sp>
      <p:sp>
        <p:nvSpPr>
          <p:cNvPr id="7" name="6 Marcador de número de diapositiva"/>
          <p:cNvSpPr>
            <a:spLocks noGrp="1"/>
          </p:cNvSpPr>
          <p:nvPr>
            <p:ph type="sldNum" sz="quarter" idx="12"/>
          </p:nvPr>
        </p:nvSpPr>
        <p:spPr/>
        <p:txBody>
          <a:bodyPr/>
          <a:lstStyle>
            <a:lvl1pPr>
              <a:defRPr/>
            </a:lvl1pPr>
            <a:extLst/>
          </a:lstStyle>
          <a:p>
            <a:pPr>
              <a:defRPr/>
            </a:pPr>
            <a:fld id="{309712A2-0D5A-4C6A-8E7C-DF83F42FF44E}" type="slidenum">
              <a:rPr lang="es-ES"/>
              <a:pPr>
                <a:defRPr/>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5" name="4 Forma libre"/>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5 Forma libre"/>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6 Triángulo rectángulo"/>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7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Cheurón"/>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9 Cheurón"/>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3 Marcador de texto"/>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s-ES" noProof="0" smtClean="0"/>
              <a:t>Haga clic en el icono para agregar una imagen</a:t>
            </a:r>
            <a:endParaRPr lang="en-US" noProof="0" dirty="0"/>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s-ES" smtClean="0"/>
              <a:t>Haga clic para modificar el estilo de título del patrón</a:t>
            </a:r>
            <a:endParaRPr lang="en-US"/>
          </a:p>
        </p:txBody>
      </p:sp>
      <p:sp>
        <p:nvSpPr>
          <p:cNvPr id="11" name="4 Marcador de fecha"/>
          <p:cNvSpPr>
            <a:spLocks noGrp="1"/>
          </p:cNvSpPr>
          <p:nvPr>
            <p:ph type="dt" sz="half" idx="10"/>
          </p:nvPr>
        </p:nvSpPr>
        <p:spPr/>
        <p:txBody>
          <a:bodyPr/>
          <a:lstStyle>
            <a:lvl1pPr>
              <a:defRPr>
                <a:solidFill>
                  <a:schemeClr val="tx1"/>
                </a:solidFill>
              </a:defRPr>
            </a:lvl1pPr>
            <a:extLst/>
          </a:lstStyle>
          <a:p>
            <a:pPr>
              <a:defRPr/>
            </a:pPr>
            <a:fld id="{26ABF1E9-F1A8-4586-94C8-7AFB513E0159}" type="datetimeFigureOut">
              <a:rPr lang="es-ES"/>
              <a:pPr>
                <a:defRPr/>
              </a:pPr>
              <a:t>08/12/2014</a:t>
            </a:fld>
            <a:endParaRPr lang="es-ES"/>
          </a:p>
        </p:txBody>
      </p:sp>
      <p:sp>
        <p:nvSpPr>
          <p:cNvPr id="12" name="5 Marcador de pie de página"/>
          <p:cNvSpPr>
            <a:spLocks noGrp="1"/>
          </p:cNvSpPr>
          <p:nvPr>
            <p:ph type="ftr" sz="quarter" idx="11"/>
          </p:nvPr>
        </p:nvSpPr>
        <p:spPr/>
        <p:txBody>
          <a:bodyPr/>
          <a:lstStyle>
            <a:lvl1pPr>
              <a:defRPr>
                <a:solidFill>
                  <a:schemeClr val="tx1"/>
                </a:solidFill>
              </a:defRPr>
            </a:lvl1pPr>
            <a:extLst/>
          </a:lstStyle>
          <a:p>
            <a:pPr>
              <a:defRPr/>
            </a:pPr>
            <a:endParaRPr lang="es-ES"/>
          </a:p>
        </p:txBody>
      </p:sp>
      <p:sp>
        <p:nvSpPr>
          <p:cNvPr id="13" name="6 Marcador de número de diapositiva"/>
          <p:cNvSpPr>
            <a:spLocks noGrp="1"/>
          </p:cNvSpPr>
          <p:nvPr>
            <p:ph type="sldNum" sz="quarter" idx="12"/>
          </p:nvPr>
        </p:nvSpPr>
        <p:spPr/>
        <p:txBody>
          <a:bodyPr/>
          <a:lstStyle>
            <a:lvl1pPr>
              <a:defRPr>
                <a:solidFill>
                  <a:schemeClr val="tx1"/>
                </a:solidFill>
              </a:defRPr>
            </a:lvl1pPr>
            <a:extLst/>
          </a:lstStyle>
          <a:p>
            <a:pPr>
              <a:defRPr/>
            </a:pPr>
            <a:fld id="{EB1A9689-DB32-4364-AA24-6DA63EF2BF6F}"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11 Forma libre"/>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s-ES" smtClean="0"/>
              <a:t>Haga clic para modificar el estilo de título del patrón</a:t>
            </a:r>
            <a:endParaRPr lang="en-US"/>
          </a:p>
        </p:txBody>
      </p:sp>
      <p:sp>
        <p:nvSpPr>
          <p:cNvPr id="1033" name="29 Marcador de texto"/>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1D4BF81-C134-4B3F-8834-C3C31D9B3FD4}" type="datetimeFigureOut">
              <a:rPr lang="es-ES"/>
              <a:pPr>
                <a:defRPr/>
              </a:pPr>
              <a:t>08/12/2014</a:t>
            </a:fld>
            <a:endParaRPr lang="es-ES"/>
          </a:p>
        </p:txBody>
      </p:sp>
      <p:sp>
        <p:nvSpPr>
          <p:cNvPr id="22" name="21 Marcador de pie de página"/>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s-ES"/>
          </a:p>
        </p:txBody>
      </p:sp>
      <p:sp>
        <p:nvSpPr>
          <p:cNvPr id="18" name="17 Marcador de número de diapositiva"/>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6A6C3382-583D-498D-A16B-2BEB07E7B888}"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755" r:id="rId1"/>
    <p:sldLayoutId id="2147483751" r:id="rId2"/>
    <p:sldLayoutId id="2147483756" r:id="rId3"/>
    <p:sldLayoutId id="2147483757" r:id="rId4"/>
    <p:sldLayoutId id="2147483758" r:id="rId5"/>
    <p:sldLayoutId id="2147483759" r:id="rId6"/>
    <p:sldLayoutId id="2147483752" r:id="rId7"/>
    <p:sldLayoutId id="2147483760" r:id="rId8"/>
    <p:sldLayoutId id="2147483761" r:id="rId9"/>
    <p:sldLayoutId id="2147483753" r:id="rId10"/>
    <p:sldLayoutId id="2147483754"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mfbarcell.e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p:txBody>
          <a:bodyPr/>
          <a:lstStyle/>
          <a:p>
            <a:pPr eaLnBrk="1" fontAlgn="auto" hangingPunct="1">
              <a:spcAft>
                <a:spcPts val="0"/>
              </a:spcAft>
              <a:defRPr/>
            </a:pPr>
            <a:r>
              <a:rPr lang="es-ES" dirty="0" smtClean="0"/>
              <a:t>INGENIERIA DE COMPUTADORES II</a:t>
            </a:r>
            <a:endParaRPr lang="es-ES" dirty="0"/>
          </a:p>
        </p:txBody>
      </p:sp>
      <p:sp>
        <p:nvSpPr>
          <p:cNvPr id="9219" name="6 Subtítulo"/>
          <p:cNvSpPr>
            <a:spLocks noGrp="1"/>
          </p:cNvSpPr>
          <p:nvPr>
            <p:ph type="subTitle" idx="1"/>
          </p:nvPr>
        </p:nvSpPr>
        <p:spPr>
          <a:xfrm>
            <a:off x="685800" y="3611562"/>
            <a:ext cx="7772400" cy="1545629"/>
          </a:xfrm>
        </p:spPr>
        <p:txBody>
          <a:bodyPr>
            <a:normAutofit fontScale="92500" lnSpcReduction="20000"/>
          </a:bodyPr>
          <a:lstStyle/>
          <a:p>
            <a:pPr marR="0" eaLnBrk="1" hangingPunct="1"/>
            <a:r>
              <a:rPr lang="es-ES" dirty="0" smtClean="0"/>
              <a:t>TEMA I</a:t>
            </a:r>
          </a:p>
          <a:p>
            <a:pPr marR="0" eaLnBrk="1" hangingPunct="1"/>
            <a:r>
              <a:rPr lang="es-ES" dirty="0" smtClean="0"/>
              <a:t>PROCESADORES </a:t>
            </a:r>
            <a:r>
              <a:rPr lang="es-ES" dirty="0" smtClean="0"/>
              <a:t>SEGMENTADOS</a:t>
            </a:r>
          </a:p>
          <a:p>
            <a:pPr marR="0" eaLnBrk="1" hangingPunct="1"/>
            <a:r>
              <a:rPr lang="es-ES" sz="1600" dirty="0" smtClean="0"/>
              <a:t>UNED</a:t>
            </a:r>
          </a:p>
          <a:p>
            <a:pPr marR="0" eaLnBrk="1" hangingPunct="1"/>
            <a:r>
              <a:rPr lang="es-ES" sz="1600" dirty="0" smtClean="0"/>
              <a:t>Manuel </a:t>
            </a:r>
            <a:r>
              <a:rPr lang="es-ES" sz="1600" dirty="0" err="1" smtClean="0"/>
              <a:t>Fernandez</a:t>
            </a:r>
            <a:r>
              <a:rPr lang="es-ES" sz="1600" dirty="0" smtClean="0"/>
              <a:t> </a:t>
            </a:r>
            <a:r>
              <a:rPr lang="es-ES" sz="1600" dirty="0" err="1" smtClean="0"/>
              <a:t>Barcell</a:t>
            </a:r>
            <a:endParaRPr lang="es-ES" sz="1600" dirty="0" smtClean="0"/>
          </a:p>
          <a:p>
            <a:pPr marR="0" eaLnBrk="1" hangingPunct="1"/>
            <a:r>
              <a:rPr lang="es-ES" sz="1600" smtClean="0">
                <a:hlinkClick r:id="rId2"/>
              </a:rPr>
              <a:t>Http</a:t>
            </a:r>
            <a:r>
              <a:rPr lang="es-ES" sz="1600" smtClean="0">
                <a:hlinkClick r:id="rId2"/>
              </a:rPr>
              <a:t>://www.mfbarcell.es</a:t>
            </a:r>
            <a:r>
              <a:rPr lang="es-ES" sz="1600" smtClean="0"/>
              <a:t>  </a:t>
            </a:r>
            <a:endParaRPr lang="es-ES" sz="1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468313" y="1341438"/>
            <a:ext cx="7945437" cy="2735262"/>
          </a:xfrm>
          <a:prstGeom prst="rect">
            <a:avLst/>
          </a:prstGeom>
          <a:noFill/>
          <a:ln w="9525">
            <a:noFill/>
            <a:miter lim="800000"/>
            <a:headEnd/>
            <a:tailEnd/>
          </a:ln>
        </p:spPr>
      </p:pic>
      <p:sp>
        <p:nvSpPr>
          <p:cNvPr id="15363" name="4 Marcador de contenido"/>
          <p:cNvSpPr>
            <a:spLocks noGrp="1"/>
          </p:cNvSpPr>
          <p:nvPr>
            <p:ph idx="1"/>
          </p:nvPr>
        </p:nvSpPr>
        <p:spPr>
          <a:xfrm>
            <a:off x="457200" y="4221163"/>
            <a:ext cx="8229600" cy="360362"/>
          </a:xfrm>
          <a:solidFill>
            <a:schemeClr val="accent1"/>
          </a:solidFill>
          <a:ln>
            <a:solidFill>
              <a:srgbClr val="C00000"/>
            </a:solidFill>
          </a:ln>
        </p:spPr>
        <p:txBody>
          <a:bodyPr/>
          <a:lstStyle/>
          <a:p>
            <a:pPr lvl="2" eaLnBrk="1" hangingPunct="1"/>
            <a:r>
              <a:rPr lang="es-ES" smtClean="0"/>
              <a:t>Tarda 4 intervalos de tiempo</a:t>
            </a:r>
          </a:p>
        </p:txBody>
      </p:sp>
      <p:sp>
        <p:nvSpPr>
          <p:cNvPr id="3" name="2 Título"/>
          <p:cNvSpPr>
            <a:spLocks noGrp="1"/>
          </p:cNvSpPr>
          <p:nvPr>
            <p:ph type="title"/>
          </p:nvPr>
        </p:nvSpPr>
        <p:spPr/>
        <p:txBody>
          <a:bodyPr/>
          <a:lstStyle/>
          <a:p>
            <a:pPr eaLnBrk="1" hangingPunct="1">
              <a:defRPr/>
            </a:pPr>
            <a:r>
              <a:rPr lang="es-ES" dirty="0" smtClean="0"/>
              <a:t>MIMD</a:t>
            </a:r>
            <a:endParaRPr lang="es-E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Marcador de contenido"/>
          <p:cNvSpPr>
            <a:spLocks noGrp="1"/>
          </p:cNvSpPr>
          <p:nvPr>
            <p:ph idx="1"/>
          </p:nvPr>
        </p:nvSpPr>
        <p:spPr/>
        <p:txBody>
          <a:bodyPr/>
          <a:lstStyle/>
          <a:p>
            <a:pPr eaLnBrk="1" hangingPunct="1"/>
            <a:r>
              <a:rPr lang="es-ES" dirty="0" smtClean="0"/>
              <a:t>Paralelismo de Datos</a:t>
            </a:r>
          </a:p>
          <a:p>
            <a:pPr lvl="1" eaLnBrk="1" hangingPunct="1"/>
            <a:r>
              <a:rPr lang="es-ES" dirty="0" smtClean="0"/>
              <a:t>Cuando una misma función, instrucción, se ejecuta repetidas veces en paralelo </a:t>
            </a:r>
            <a:r>
              <a:rPr lang="es-ES" b="1" dirty="0" smtClean="0">
                <a:solidFill>
                  <a:srgbClr val="FF0000"/>
                </a:solidFill>
              </a:rPr>
              <a:t>sobre datos diferentes</a:t>
            </a:r>
          </a:p>
          <a:p>
            <a:pPr eaLnBrk="1" hangingPunct="1"/>
            <a:r>
              <a:rPr lang="es-ES" dirty="0" smtClean="0"/>
              <a:t>Paralelismo Funcional</a:t>
            </a:r>
          </a:p>
          <a:p>
            <a:pPr lvl="1" eaLnBrk="1" hangingPunct="1"/>
            <a:r>
              <a:rPr lang="es-ES" dirty="0" smtClean="0"/>
              <a:t>Cuando las funciones (iguales o distintas) se ejecutan en paralelo</a:t>
            </a:r>
          </a:p>
          <a:p>
            <a:pPr eaLnBrk="1" hangingPunct="1"/>
            <a:endParaRPr lang="es-ES" dirty="0" smtClean="0"/>
          </a:p>
        </p:txBody>
      </p:sp>
      <p:sp>
        <p:nvSpPr>
          <p:cNvPr id="3" name="2 Título"/>
          <p:cNvSpPr>
            <a:spLocks noGrp="1"/>
          </p:cNvSpPr>
          <p:nvPr>
            <p:ph type="title"/>
          </p:nvPr>
        </p:nvSpPr>
        <p:spPr/>
        <p:txBody>
          <a:bodyPr/>
          <a:lstStyle/>
          <a:p>
            <a:pPr eaLnBrk="1" hangingPunct="1">
              <a:defRPr/>
            </a:pPr>
            <a:r>
              <a:rPr lang="es-ES" dirty="0" smtClean="0"/>
              <a:t>Tipos de Paralelismo</a:t>
            </a:r>
            <a:endParaRPr lang="es-E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7500" lnSpcReduction="20000"/>
          </a:bodyPr>
          <a:lstStyle/>
          <a:p>
            <a:r>
              <a:rPr lang="es-ES" dirty="0" smtClean="0"/>
              <a:t>Granularidad</a:t>
            </a:r>
          </a:p>
          <a:p>
            <a:pPr lvl="1"/>
            <a:r>
              <a:rPr lang="es-ES" dirty="0" smtClean="0"/>
              <a:t>Cantidad </a:t>
            </a:r>
            <a:r>
              <a:rPr lang="es-ES" dirty="0"/>
              <a:t>de trabajo asociado a cada tipo de tarea candidata a la </a:t>
            </a:r>
            <a:r>
              <a:rPr lang="es-ES" dirty="0" err="1" smtClean="0"/>
              <a:t>paralelización</a:t>
            </a:r>
            <a:endParaRPr lang="es-ES" dirty="0" smtClean="0"/>
          </a:p>
          <a:p>
            <a:r>
              <a:rPr lang="es-ES" dirty="0" smtClean="0"/>
              <a:t>Nivel </a:t>
            </a:r>
            <a:r>
              <a:rPr lang="es-ES" dirty="0"/>
              <a:t>de instrucciones (ILP, </a:t>
            </a:r>
            <a:r>
              <a:rPr lang="es-ES" i="1" dirty="0" err="1"/>
              <a:t>Instruction</a:t>
            </a:r>
            <a:r>
              <a:rPr lang="es-ES" i="1" dirty="0"/>
              <a:t> </a:t>
            </a:r>
            <a:r>
              <a:rPr lang="es-ES" i="1" dirty="0" err="1"/>
              <a:t>Level</a:t>
            </a:r>
            <a:r>
              <a:rPr lang="es-ES" i="1" dirty="0"/>
              <a:t> </a:t>
            </a:r>
            <a:r>
              <a:rPr lang="es-ES" i="1" dirty="0" err="1"/>
              <a:t>Parallelism</a:t>
            </a:r>
            <a:r>
              <a:rPr lang="es-ES" dirty="0"/>
              <a:t>)</a:t>
            </a:r>
          </a:p>
          <a:p>
            <a:pPr lvl="1"/>
            <a:r>
              <a:rPr lang="es-ES" dirty="0"/>
              <a:t>En paralelo instrucciones.</a:t>
            </a:r>
          </a:p>
          <a:p>
            <a:pPr lvl="1"/>
            <a:r>
              <a:rPr lang="es-ES" dirty="0" smtClean="0"/>
              <a:t>Granularidad fina</a:t>
            </a:r>
            <a:r>
              <a:rPr lang="es-ES" dirty="0"/>
              <a:t> </a:t>
            </a:r>
            <a:endParaRPr lang="es-ES" dirty="0" smtClean="0"/>
          </a:p>
          <a:p>
            <a:r>
              <a:rPr lang="es-ES" dirty="0" smtClean="0"/>
              <a:t>Nivel </a:t>
            </a:r>
            <a:r>
              <a:rPr lang="es-ES" dirty="0"/>
              <a:t>de </a:t>
            </a:r>
            <a:r>
              <a:rPr lang="es-ES" dirty="0" smtClean="0"/>
              <a:t>Bucle</a:t>
            </a:r>
          </a:p>
          <a:p>
            <a:pPr lvl="1"/>
            <a:r>
              <a:rPr lang="es-ES" dirty="0"/>
              <a:t>En paralelo distintas iteraciones de un bucle o secuencias de instrucciones de programa</a:t>
            </a:r>
            <a:r>
              <a:rPr lang="es-ES" dirty="0" smtClean="0"/>
              <a:t>.</a:t>
            </a:r>
          </a:p>
          <a:p>
            <a:pPr lvl="1"/>
            <a:r>
              <a:rPr lang="es-ES" dirty="0" smtClean="0"/>
              <a:t>Granularidad </a:t>
            </a:r>
            <a:r>
              <a:rPr lang="es-ES" dirty="0"/>
              <a:t>fina-media.</a:t>
            </a:r>
          </a:p>
          <a:p>
            <a:r>
              <a:rPr lang="es-ES" dirty="0"/>
              <a:t>Nivel de </a:t>
            </a:r>
            <a:r>
              <a:rPr lang="es-ES" dirty="0" smtClean="0"/>
              <a:t>función</a:t>
            </a:r>
          </a:p>
          <a:p>
            <a:pPr lvl="1"/>
            <a:r>
              <a:rPr lang="es-ES" dirty="0"/>
              <a:t>Los distintos procedimientos se ejecutan simultáneamente. </a:t>
            </a:r>
            <a:endParaRPr lang="es-ES" dirty="0" smtClean="0"/>
          </a:p>
          <a:p>
            <a:pPr lvl="1"/>
            <a:r>
              <a:rPr lang="es-ES" dirty="0" smtClean="0"/>
              <a:t>Granularidad </a:t>
            </a:r>
            <a:r>
              <a:rPr lang="es-ES" dirty="0"/>
              <a:t>media.</a:t>
            </a:r>
          </a:p>
          <a:p>
            <a:r>
              <a:rPr lang="es-ES" dirty="0"/>
              <a:t>Nivel de </a:t>
            </a:r>
            <a:r>
              <a:rPr lang="es-ES" dirty="0" smtClean="0"/>
              <a:t>Programa</a:t>
            </a:r>
          </a:p>
          <a:p>
            <a:pPr lvl="1"/>
            <a:r>
              <a:rPr lang="es-ES" dirty="0"/>
              <a:t>Programas ejecutados en paralelo. </a:t>
            </a:r>
            <a:endParaRPr lang="es-ES" dirty="0" smtClean="0"/>
          </a:p>
          <a:p>
            <a:pPr lvl="1"/>
            <a:r>
              <a:rPr lang="es-ES" dirty="0" smtClean="0"/>
              <a:t>Granularidad </a:t>
            </a:r>
            <a:r>
              <a:rPr lang="es-ES" dirty="0"/>
              <a:t>gruesa</a:t>
            </a:r>
            <a:r>
              <a:rPr lang="es-ES" dirty="0" smtClean="0"/>
              <a:t>.</a:t>
            </a:r>
            <a:endParaRPr lang="es-ES" dirty="0"/>
          </a:p>
        </p:txBody>
      </p:sp>
      <p:sp>
        <p:nvSpPr>
          <p:cNvPr id="3" name="2 Título"/>
          <p:cNvSpPr>
            <a:spLocks noGrp="1"/>
          </p:cNvSpPr>
          <p:nvPr>
            <p:ph type="title"/>
          </p:nvPr>
        </p:nvSpPr>
        <p:spPr/>
        <p:txBody>
          <a:bodyPr>
            <a:normAutofit/>
          </a:bodyPr>
          <a:lstStyle/>
          <a:p>
            <a:r>
              <a:rPr lang="es-ES" dirty="0" smtClean="0"/>
              <a:t>Niveles de paralelismo</a:t>
            </a:r>
            <a:endParaRPr lang="es-ES" dirty="0"/>
          </a:p>
        </p:txBody>
      </p:sp>
    </p:spTree>
    <p:extLst>
      <p:ext uri="{BB962C8B-B14F-4D97-AF65-F5344CB8AC3E}">
        <p14:creationId xmlns:p14="http://schemas.microsoft.com/office/powerpoint/2010/main" val="1823229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eaLnBrk="1" hangingPunct="1">
              <a:defRPr/>
            </a:pPr>
            <a:r>
              <a:rPr lang="es-ES" dirty="0" smtClean="0"/>
              <a:t>Paralelismo entre instrucciones ILP</a:t>
            </a:r>
            <a:endParaRPr lang="es-ES" dirty="0"/>
          </a:p>
        </p:txBody>
      </p:sp>
      <p:pic>
        <p:nvPicPr>
          <p:cNvPr id="17411" name="Picture 2"/>
          <p:cNvPicPr>
            <a:picLocks noChangeAspect="1" noChangeArrowheads="1"/>
          </p:cNvPicPr>
          <p:nvPr/>
        </p:nvPicPr>
        <p:blipFill>
          <a:blip r:embed="rId2" cstate="print"/>
          <a:srcRect/>
          <a:stretch>
            <a:fillRect/>
          </a:stretch>
        </p:blipFill>
        <p:spPr bwMode="auto">
          <a:xfrm>
            <a:off x="1763713" y="1052513"/>
            <a:ext cx="6897687" cy="554513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85725" y="908050"/>
            <a:ext cx="9058275" cy="4033838"/>
          </a:xfrm>
          <a:prstGeom prst="rect">
            <a:avLst/>
          </a:prstGeom>
          <a:noFill/>
          <a:ln w="9525">
            <a:noFill/>
            <a:miter lim="800000"/>
            <a:headEnd/>
            <a:tailEnd/>
          </a:ln>
        </p:spPr>
      </p:pic>
      <p:sp>
        <p:nvSpPr>
          <p:cNvPr id="3" name="2 Rectángulo"/>
          <p:cNvSpPr/>
          <p:nvPr/>
        </p:nvSpPr>
        <p:spPr>
          <a:xfrm>
            <a:off x="1979613" y="5013325"/>
            <a:ext cx="5761037" cy="1223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t>VLIW: </a:t>
            </a:r>
            <a:r>
              <a:rPr lang="es-ES" dirty="0" err="1"/>
              <a:t>Very</a:t>
            </a:r>
            <a:r>
              <a:rPr lang="es-ES" dirty="0"/>
              <a:t> Long </a:t>
            </a:r>
            <a:r>
              <a:rPr lang="es-ES" dirty="0" err="1"/>
              <a:t>Instruction</a:t>
            </a:r>
            <a:r>
              <a:rPr lang="es-ES" dirty="0"/>
              <a:t> Word</a:t>
            </a:r>
          </a:p>
          <a:p>
            <a:pPr algn="ctr">
              <a:defRPr/>
            </a:pPr>
            <a:r>
              <a:rPr lang="es-ES" dirty="0"/>
              <a:t>CPI: Número de Ciclos por Instrucción</a:t>
            </a:r>
          </a:p>
          <a:p>
            <a:pPr algn="ctr">
              <a:defRPr/>
            </a:pPr>
            <a:r>
              <a:rPr lang="es-ES" dirty="0"/>
              <a:t>SPMD: Simple </a:t>
            </a:r>
            <a:r>
              <a:rPr lang="es-ES" dirty="0" err="1"/>
              <a:t>Program</a:t>
            </a:r>
            <a:r>
              <a:rPr lang="es-ES" dirty="0"/>
              <a:t> </a:t>
            </a:r>
            <a:r>
              <a:rPr lang="es-ES" dirty="0" err="1"/>
              <a:t>Multiple</a:t>
            </a:r>
            <a:r>
              <a:rPr lang="es-ES" dirty="0"/>
              <a:t> Data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467544" y="1268760"/>
            <a:ext cx="8388424" cy="3522631"/>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contenido"/>
          <p:cNvSpPr>
            <a:spLocks noGrp="1"/>
          </p:cNvSpPr>
          <p:nvPr>
            <p:ph idx="1"/>
          </p:nvPr>
        </p:nvSpPr>
        <p:spPr>
          <a:xfrm>
            <a:off x="468313" y="1481138"/>
            <a:ext cx="8362950" cy="4468142"/>
          </a:xfrm>
        </p:spPr>
        <p:txBody>
          <a:bodyPr>
            <a:normAutofit fontScale="92500" lnSpcReduction="10000"/>
          </a:bodyPr>
          <a:lstStyle/>
          <a:p>
            <a:pPr eaLnBrk="1" hangingPunct="1"/>
            <a:r>
              <a:rPr lang="es-ES" sz="2000" dirty="0" smtClean="0"/>
              <a:t>Tiempo de Respuesta: </a:t>
            </a:r>
          </a:p>
          <a:p>
            <a:pPr lvl="1" eaLnBrk="1" hangingPunct="1"/>
            <a:r>
              <a:rPr lang="es-ES" sz="1800" dirty="0" smtClean="0"/>
              <a:t>Tiempo que tarda el computador en procesar una entrada</a:t>
            </a:r>
          </a:p>
          <a:p>
            <a:pPr eaLnBrk="1" hangingPunct="1"/>
            <a:r>
              <a:rPr lang="es-ES" sz="2000" dirty="0" smtClean="0"/>
              <a:t>Productividad (</a:t>
            </a:r>
            <a:r>
              <a:rPr lang="es-ES" sz="2000" i="1" dirty="0" err="1" smtClean="0"/>
              <a:t>Throughput</a:t>
            </a:r>
            <a:r>
              <a:rPr lang="es-ES" sz="2000" dirty="0" smtClean="0"/>
              <a:t>)</a:t>
            </a:r>
          </a:p>
          <a:p>
            <a:pPr lvl="1" eaLnBrk="1" hangingPunct="1"/>
            <a:r>
              <a:rPr lang="es-ES" sz="1800" dirty="0" smtClean="0"/>
              <a:t>Número de entradas por Unidad de tiempo</a:t>
            </a:r>
          </a:p>
          <a:p>
            <a:pPr eaLnBrk="1" hangingPunct="1"/>
            <a:r>
              <a:rPr lang="es-ES" sz="2000" dirty="0" smtClean="0"/>
              <a:t>Funcionalidad</a:t>
            </a:r>
          </a:p>
          <a:p>
            <a:pPr lvl="1" eaLnBrk="1" hangingPunct="1"/>
            <a:r>
              <a:rPr lang="es-ES" sz="1800" dirty="0" smtClean="0"/>
              <a:t>Tipos de entradas diferentes que es capaz de procesar</a:t>
            </a:r>
          </a:p>
          <a:p>
            <a:pPr eaLnBrk="1" hangingPunct="1"/>
            <a:r>
              <a:rPr lang="es-ES" sz="2000" dirty="0" smtClean="0"/>
              <a:t>Expansibilidad</a:t>
            </a:r>
          </a:p>
          <a:p>
            <a:pPr lvl="1" eaLnBrk="1" hangingPunct="1"/>
            <a:r>
              <a:rPr lang="es-ES" sz="1800" dirty="0" smtClean="0"/>
              <a:t>Posibilidad de ampliar la capacidad de procesamiento añadiendo bloques</a:t>
            </a:r>
          </a:p>
          <a:p>
            <a:pPr eaLnBrk="1" hangingPunct="1"/>
            <a:r>
              <a:rPr lang="es-ES" sz="2400" dirty="0" smtClean="0"/>
              <a:t>Escalabilidad</a:t>
            </a:r>
          </a:p>
          <a:p>
            <a:pPr lvl="1" eaLnBrk="1" hangingPunct="1"/>
            <a:r>
              <a:rPr lang="es-ES" sz="2000" dirty="0" smtClean="0"/>
              <a:t>Posibilidad de ampliar el sistema sin devaluar sus prestaciones</a:t>
            </a:r>
          </a:p>
          <a:p>
            <a:pPr eaLnBrk="1" hangingPunct="1"/>
            <a:r>
              <a:rPr lang="es-ES" sz="2400" dirty="0" smtClean="0"/>
              <a:t>Eficacia</a:t>
            </a:r>
          </a:p>
          <a:p>
            <a:pPr lvl="1" eaLnBrk="1" hangingPunct="1"/>
            <a:r>
              <a:rPr lang="es-ES" sz="2000" dirty="0"/>
              <a:t>Relación entre el rendimiento obtenido y el coste que ha supuesto conseguirlo </a:t>
            </a:r>
            <a:r>
              <a:rPr lang="es-ES" sz="2000" dirty="0" smtClean="0"/>
              <a:t>(</a:t>
            </a:r>
            <a:r>
              <a:rPr lang="es-ES" sz="2000" dirty="0"/>
              <a:t>eficiencia = rendimiento/ coste).</a:t>
            </a:r>
          </a:p>
        </p:txBody>
      </p:sp>
      <p:sp>
        <p:nvSpPr>
          <p:cNvPr id="3" name="2 Título"/>
          <p:cNvSpPr>
            <a:spLocks noGrp="1"/>
          </p:cNvSpPr>
          <p:nvPr>
            <p:ph type="title"/>
          </p:nvPr>
        </p:nvSpPr>
        <p:spPr/>
        <p:txBody>
          <a:bodyPr>
            <a:normAutofit fontScale="90000"/>
          </a:bodyPr>
          <a:lstStyle/>
          <a:p>
            <a:pPr eaLnBrk="1" hangingPunct="1">
              <a:defRPr/>
            </a:pPr>
            <a:r>
              <a:rPr lang="es-ES" dirty="0" smtClean="0"/>
              <a:t>1.5. Evaluación y mejora del rendimiento de un computador</a:t>
            </a:r>
            <a:endParaRPr lang="es-E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64904"/>
            <a:ext cx="8935945" cy="2417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Título"/>
          <p:cNvSpPr>
            <a:spLocks noGrp="1"/>
          </p:cNvSpPr>
          <p:nvPr>
            <p:ph type="title"/>
          </p:nvPr>
        </p:nvSpPr>
        <p:spPr/>
        <p:txBody>
          <a:bodyPr/>
          <a:lstStyle/>
          <a:p>
            <a:r>
              <a:rPr lang="es-ES" dirty="0" smtClean="0"/>
              <a:t>Denominación</a:t>
            </a:r>
            <a:endParaRPr lang="es-ES" dirty="0"/>
          </a:p>
        </p:txBody>
      </p:sp>
      <p:sp>
        <p:nvSpPr>
          <p:cNvPr id="6" name="5 Marcador de contenido"/>
          <p:cNvSpPr>
            <a:spLocks noGrp="1"/>
          </p:cNvSpPr>
          <p:nvPr>
            <p:ph idx="1"/>
          </p:nvPr>
        </p:nvSpPr>
        <p:spPr>
          <a:xfrm>
            <a:off x="457200" y="1481138"/>
            <a:ext cx="8229600" cy="1155774"/>
          </a:xfrm>
        </p:spPr>
        <p:txBody>
          <a:bodyPr/>
          <a:lstStyle/>
          <a:p>
            <a:r>
              <a:rPr lang="es-ES" dirty="0" smtClean="0"/>
              <a:t>La denominación de estos parámetros y su importancia depende del elemento que se estudia</a:t>
            </a:r>
            <a:endParaRPr lang="es-ES" dirty="0"/>
          </a:p>
        </p:txBody>
      </p:sp>
    </p:spTree>
    <p:extLst>
      <p:ext uri="{BB962C8B-B14F-4D97-AF65-F5344CB8AC3E}">
        <p14:creationId xmlns:p14="http://schemas.microsoft.com/office/powerpoint/2010/main" val="1428800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 Marcador de contenido" descr="formulas1.png"/>
          <p:cNvPicPr>
            <a:picLocks noChangeAspect="1"/>
          </p:cNvPicPr>
          <p:nvPr/>
        </p:nvPicPr>
        <p:blipFill>
          <a:blip r:embed="rId2" cstate="print"/>
          <a:srcRect/>
          <a:stretch>
            <a:fillRect/>
          </a:stretch>
        </p:blipFill>
        <p:spPr>
          <a:xfrm>
            <a:off x="785813" y="928688"/>
            <a:ext cx="7572375" cy="4787900"/>
          </a:xfrm>
          <a:prstGeom prst="rect">
            <a:avLst/>
          </a:prstGeom>
        </p:spPr>
      </p:pic>
      <p:sp>
        <p:nvSpPr>
          <p:cNvPr id="3" name="2 CuadroTexto"/>
          <p:cNvSpPr txBox="1"/>
          <p:nvPr/>
        </p:nvSpPr>
        <p:spPr>
          <a:xfrm>
            <a:off x="7164288" y="4365104"/>
            <a:ext cx="1656184" cy="276999"/>
          </a:xfrm>
          <a:prstGeom prst="rect">
            <a:avLst/>
          </a:prstGeom>
          <a:noFill/>
        </p:spPr>
        <p:txBody>
          <a:bodyPr wrap="square" rtlCol="0">
            <a:spAutoFit/>
          </a:bodyPr>
          <a:lstStyle/>
          <a:p>
            <a:r>
              <a:rPr lang="es-ES" sz="1200" dirty="0" smtClean="0"/>
              <a:t>(Ciclos por emisión)</a:t>
            </a:r>
            <a:endParaRPr lang="es-ES" sz="1200" dirty="0"/>
          </a:p>
        </p:txBody>
      </p:sp>
      <p:sp>
        <p:nvSpPr>
          <p:cNvPr id="5" name="4 CuadroTexto"/>
          <p:cNvSpPr txBox="1"/>
          <p:nvPr/>
        </p:nvSpPr>
        <p:spPr>
          <a:xfrm>
            <a:off x="5364088" y="4581128"/>
            <a:ext cx="2088232" cy="276999"/>
          </a:xfrm>
          <a:prstGeom prst="rect">
            <a:avLst/>
          </a:prstGeom>
          <a:noFill/>
        </p:spPr>
        <p:txBody>
          <a:bodyPr wrap="square" rtlCol="0">
            <a:spAutoFit/>
          </a:bodyPr>
          <a:lstStyle/>
          <a:p>
            <a:r>
              <a:rPr lang="es-ES" sz="1200" dirty="0" smtClean="0"/>
              <a:t>(Instrucciones por emisión)</a:t>
            </a:r>
            <a:endParaRPr lang="es-E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5 Marcador de contenido" descr="formulas2.png"/>
          <p:cNvPicPr>
            <a:picLocks noChangeAspect="1"/>
          </p:cNvPicPr>
          <p:nvPr/>
        </p:nvPicPr>
        <p:blipFill>
          <a:blip r:embed="rId2" cstate="print"/>
          <a:srcRect/>
          <a:stretch>
            <a:fillRect/>
          </a:stretch>
        </p:blipFill>
        <p:spPr>
          <a:xfrm>
            <a:off x="1043608" y="836712"/>
            <a:ext cx="7358063" cy="5072062"/>
          </a:xfrm>
          <a:prstGeom prst="rect">
            <a:avLst/>
          </a:prstGeom>
        </p:spPr>
      </p:pic>
      <p:sp>
        <p:nvSpPr>
          <p:cNvPr id="3" name="2 CuadroTexto"/>
          <p:cNvSpPr txBox="1"/>
          <p:nvPr/>
        </p:nvSpPr>
        <p:spPr>
          <a:xfrm>
            <a:off x="323528" y="3068960"/>
            <a:ext cx="1152128" cy="738664"/>
          </a:xfrm>
          <a:prstGeom prst="rect">
            <a:avLst/>
          </a:prstGeom>
          <a:noFill/>
        </p:spPr>
        <p:txBody>
          <a:bodyPr wrap="square" rtlCol="0">
            <a:spAutoFit/>
          </a:bodyPr>
          <a:lstStyle/>
          <a:p>
            <a:r>
              <a:rPr lang="es-ES" sz="1400" dirty="0" smtClean="0"/>
              <a:t>Factor de mejora o ganancia</a:t>
            </a:r>
            <a:endParaRPr lang="es-ES" sz="1400" dirty="0"/>
          </a:p>
        </p:txBody>
      </p:sp>
      <p:sp>
        <p:nvSpPr>
          <p:cNvPr id="4" name="3 CuadroTexto"/>
          <p:cNvSpPr txBox="1"/>
          <p:nvPr/>
        </p:nvSpPr>
        <p:spPr>
          <a:xfrm>
            <a:off x="5724128" y="3933056"/>
            <a:ext cx="2520280" cy="738664"/>
          </a:xfrm>
          <a:prstGeom prst="rect">
            <a:avLst/>
          </a:prstGeom>
          <a:noFill/>
        </p:spPr>
        <p:txBody>
          <a:bodyPr wrap="square" rtlCol="0">
            <a:spAutoFit/>
          </a:bodyPr>
          <a:lstStyle/>
          <a:p>
            <a:r>
              <a:rPr lang="es-ES" sz="1400" dirty="0" smtClean="0"/>
              <a:t>P= factor de mejora</a:t>
            </a:r>
          </a:p>
          <a:p>
            <a:r>
              <a:rPr lang="es-ES" sz="1400" dirty="0" smtClean="0"/>
              <a:t>F= fracción de tiempo que no se aplica la mejora</a:t>
            </a:r>
            <a:endParaRPr lang="es-E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125538"/>
            <a:ext cx="8229600" cy="5472112"/>
          </a:xfrm>
        </p:spPr>
        <p:txBody>
          <a:bodyPr>
            <a:normAutofit fontScale="55000" lnSpcReduction="20000"/>
          </a:bodyPr>
          <a:lstStyle/>
          <a:p>
            <a:pPr marL="365760" indent="-256032" eaLnBrk="1" fontAlgn="auto" hangingPunct="1">
              <a:spcAft>
                <a:spcPts val="0"/>
              </a:spcAft>
              <a:buFont typeface="Wingdings 3"/>
              <a:buChar char=""/>
              <a:defRPr/>
            </a:pPr>
            <a:r>
              <a:rPr lang="es-ES" dirty="0" smtClean="0"/>
              <a:t>Capítulo 1. Procesadores segmentados</a:t>
            </a:r>
          </a:p>
          <a:p>
            <a:pPr marL="365760" indent="-256032" eaLnBrk="1" fontAlgn="auto" hangingPunct="1">
              <a:spcAft>
                <a:spcPts val="0"/>
              </a:spcAft>
              <a:buFont typeface="Wingdings 3"/>
              <a:buChar char=""/>
              <a:defRPr/>
            </a:pPr>
            <a:r>
              <a:rPr lang="es-ES" dirty="0" smtClean="0"/>
              <a:t>1.1. Guión-esquema</a:t>
            </a:r>
          </a:p>
          <a:p>
            <a:pPr marL="365760" indent="-256032" eaLnBrk="1" fontAlgn="auto" hangingPunct="1">
              <a:spcAft>
                <a:spcPts val="0"/>
              </a:spcAft>
              <a:buFont typeface="Wingdings 3"/>
              <a:buChar char=""/>
              <a:defRPr/>
            </a:pPr>
            <a:r>
              <a:rPr lang="es-ES" dirty="0" smtClean="0"/>
              <a:t>1.2. Introducción</a:t>
            </a:r>
          </a:p>
          <a:p>
            <a:pPr marL="365760" indent="-256032" eaLnBrk="1" fontAlgn="auto" hangingPunct="1">
              <a:spcAft>
                <a:spcPts val="0"/>
              </a:spcAft>
              <a:buFont typeface="Wingdings 3"/>
              <a:buChar char=""/>
              <a:defRPr/>
            </a:pPr>
            <a:r>
              <a:rPr lang="es-ES" dirty="0" smtClean="0"/>
              <a:t>1.3. Procesadores RISC frente a procesadores CISC</a:t>
            </a:r>
          </a:p>
          <a:p>
            <a:pPr marL="365760" indent="-256032" eaLnBrk="1" fontAlgn="auto" hangingPunct="1">
              <a:spcAft>
                <a:spcPts val="0"/>
              </a:spcAft>
              <a:buFont typeface="Wingdings 3"/>
              <a:buChar char=""/>
              <a:defRPr/>
            </a:pPr>
            <a:r>
              <a:rPr lang="es-ES" dirty="0" smtClean="0"/>
              <a:t>1.4. Clasificación de las arquitecturas paralelas</a:t>
            </a:r>
          </a:p>
          <a:p>
            <a:pPr marL="365760" indent="-256032" eaLnBrk="1" fontAlgn="auto" hangingPunct="1">
              <a:spcAft>
                <a:spcPts val="0"/>
              </a:spcAft>
              <a:buFont typeface="Wingdings 3"/>
              <a:buChar char=""/>
              <a:defRPr/>
            </a:pPr>
            <a:r>
              <a:rPr lang="es-ES" dirty="0" smtClean="0"/>
              <a:t>1.5. Evaluación y mejora del rendimiento de un computador</a:t>
            </a:r>
          </a:p>
          <a:p>
            <a:pPr marL="365760" indent="-256032" eaLnBrk="1" fontAlgn="auto" hangingPunct="1">
              <a:spcAft>
                <a:spcPts val="0"/>
              </a:spcAft>
              <a:buFont typeface="Wingdings 3"/>
              <a:buChar char=""/>
              <a:defRPr/>
            </a:pPr>
            <a:r>
              <a:rPr lang="es-ES" dirty="0" smtClean="0"/>
              <a:t>1.6. Características de los procesadores segmentados</a:t>
            </a:r>
          </a:p>
          <a:p>
            <a:pPr marL="365760" indent="-256032" eaLnBrk="1" fontAlgn="auto" hangingPunct="1">
              <a:spcAft>
                <a:spcPts val="0"/>
              </a:spcAft>
              <a:buFont typeface="Wingdings 3"/>
              <a:buChar char=""/>
              <a:defRPr/>
            </a:pPr>
            <a:r>
              <a:rPr lang="es-ES" dirty="0" smtClean="0"/>
              <a:t>1.7. Arquitectura segmentada genérica</a:t>
            </a:r>
          </a:p>
          <a:p>
            <a:pPr marL="365760" indent="-256032" eaLnBrk="1" fontAlgn="auto" hangingPunct="1">
              <a:spcAft>
                <a:spcPts val="0"/>
              </a:spcAft>
              <a:buFont typeface="Wingdings 3"/>
              <a:buChar char=""/>
              <a:defRPr/>
            </a:pPr>
            <a:r>
              <a:rPr lang="es-ES" dirty="0" smtClean="0"/>
              <a:t>1.7.1. Repertorio de instrucciones de la ASG</a:t>
            </a:r>
          </a:p>
          <a:p>
            <a:pPr marL="365760" indent="-256032" eaLnBrk="1" fontAlgn="auto" hangingPunct="1">
              <a:spcAft>
                <a:spcPts val="0"/>
              </a:spcAft>
              <a:buFont typeface="Wingdings 3"/>
              <a:buChar char=""/>
              <a:defRPr/>
            </a:pPr>
            <a:r>
              <a:rPr lang="es-ES" dirty="0" smtClean="0"/>
              <a:t>1.7.2. Implementación de la segmentación de instrucciones en la ASG</a:t>
            </a:r>
          </a:p>
          <a:p>
            <a:pPr marL="365760" indent="-256032" eaLnBrk="1" fontAlgn="auto" hangingPunct="1">
              <a:spcAft>
                <a:spcPts val="0"/>
              </a:spcAft>
              <a:buFont typeface="Wingdings 3"/>
              <a:buChar char=""/>
              <a:defRPr/>
            </a:pPr>
            <a:r>
              <a:rPr lang="es-ES" dirty="0" smtClean="0"/>
              <a:t>1.8. Riesgos en la segmentación</a:t>
            </a:r>
          </a:p>
          <a:p>
            <a:pPr marL="365760" indent="-256032" eaLnBrk="1" fontAlgn="auto" hangingPunct="1">
              <a:spcAft>
                <a:spcPts val="0"/>
              </a:spcAft>
              <a:buFont typeface="Wingdings 3"/>
              <a:buChar char=""/>
              <a:defRPr/>
            </a:pPr>
            <a:r>
              <a:rPr lang="es-ES" dirty="0" smtClean="0"/>
              <a:t>1.8.1. Riesgos estructurales</a:t>
            </a:r>
          </a:p>
          <a:p>
            <a:pPr marL="365760" indent="-256032" eaLnBrk="1" fontAlgn="auto" hangingPunct="1">
              <a:spcAft>
                <a:spcPts val="0"/>
              </a:spcAft>
              <a:buFont typeface="Wingdings 3"/>
              <a:buChar char=""/>
              <a:defRPr/>
            </a:pPr>
            <a:r>
              <a:rPr lang="es-ES" dirty="0" smtClean="0"/>
              <a:t>1.8.2. Riesgos por dependencias de datos</a:t>
            </a:r>
          </a:p>
          <a:p>
            <a:pPr marL="365760" indent="-256032" eaLnBrk="1" fontAlgn="auto" hangingPunct="1">
              <a:spcAft>
                <a:spcPts val="0"/>
              </a:spcAft>
              <a:buFont typeface="Wingdings 3"/>
              <a:buChar char=""/>
              <a:defRPr/>
            </a:pPr>
            <a:r>
              <a:rPr lang="es-ES" dirty="0" smtClean="0"/>
              <a:t>1.8.2.1. La reorganización de código</a:t>
            </a:r>
          </a:p>
          <a:p>
            <a:pPr marL="365760" indent="-256032" eaLnBrk="1" fontAlgn="auto" hangingPunct="1">
              <a:spcAft>
                <a:spcPts val="0"/>
              </a:spcAft>
              <a:buFont typeface="Wingdings 3"/>
              <a:buChar char=""/>
              <a:defRPr/>
            </a:pPr>
            <a:r>
              <a:rPr lang="es-ES" dirty="0" smtClean="0"/>
              <a:t>1.8.2.2. El interbloqueo entre etapas</a:t>
            </a:r>
          </a:p>
          <a:p>
            <a:pPr marL="365760" indent="-256032" eaLnBrk="1" fontAlgn="auto" hangingPunct="1">
              <a:spcAft>
                <a:spcPts val="0"/>
              </a:spcAft>
              <a:buFont typeface="Wingdings 3"/>
              <a:buChar char=""/>
              <a:defRPr/>
            </a:pPr>
            <a:r>
              <a:rPr lang="es-ES" dirty="0" smtClean="0"/>
              <a:t>1.8.2.3. El adelantamiento (caminos de bypass o </a:t>
            </a:r>
            <a:r>
              <a:rPr lang="es-ES" dirty="0" err="1" smtClean="0"/>
              <a:t>forwarding</a:t>
            </a:r>
            <a:r>
              <a:rPr lang="es-ES" dirty="0" smtClean="0"/>
              <a:t>)</a:t>
            </a:r>
          </a:p>
          <a:p>
            <a:pPr marL="365760" indent="-256032" eaLnBrk="1" fontAlgn="auto" hangingPunct="1">
              <a:spcAft>
                <a:spcPts val="0"/>
              </a:spcAft>
              <a:buFont typeface="Wingdings 3"/>
              <a:buChar char=""/>
              <a:defRPr/>
            </a:pPr>
            <a:r>
              <a:rPr lang="es-ES" dirty="0" smtClean="0"/>
              <a:t>1.8.3. Riesgos de control</a:t>
            </a:r>
          </a:p>
          <a:p>
            <a:pPr marL="365760" indent="-256032" eaLnBrk="1" fontAlgn="auto" hangingPunct="1">
              <a:spcAft>
                <a:spcPts val="0"/>
              </a:spcAft>
              <a:buFont typeface="Wingdings 3"/>
              <a:buChar char=""/>
              <a:defRPr/>
            </a:pPr>
            <a:r>
              <a:rPr lang="es-ES" dirty="0" smtClean="0"/>
              <a:t>1.9. Planificación dinámica: Algoritmo de </a:t>
            </a:r>
            <a:r>
              <a:rPr lang="es-ES" dirty="0" err="1" smtClean="0"/>
              <a:t>Tomasulo</a:t>
            </a:r>
            <a:endParaRPr lang="es-ES" dirty="0" smtClean="0"/>
          </a:p>
          <a:p>
            <a:pPr marL="365760" indent="-256032" eaLnBrk="1" fontAlgn="auto" hangingPunct="1">
              <a:spcAft>
                <a:spcPts val="0"/>
              </a:spcAft>
              <a:buFont typeface="Wingdings 3"/>
              <a:buChar char=""/>
              <a:defRPr/>
            </a:pPr>
            <a:r>
              <a:rPr lang="es-ES" dirty="0" smtClean="0"/>
              <a:t>1.10. Resumen</a:t>
            </a:r>
          </a:p>
          <a:p>
            <a:pPr marL="365760" indent="-256032" eaLnBrk="1" fontAlgn="auto" hangingPunct="1">
              <a:spcAft>
                <a:spcPts val="0"/>
              </a:spcAft>
              <a:buFont typeface="Wingdings 3"/>
              <a:buChar char=""/>
              <a:defRPr/>
            </a:pPr>
            <a:r>
              <a:rPr lang="es-ES" dirty="0" smtClean="0"/>
              <a:t>1.11. Referencias</a:t>
            </a:r>
          </a:p>
          <a:p>
            <a:pPr marL="365760" indent="-256032" eaLnBrk="1" fontAlgn="auto" hangingPunct="1">
              <a:spcAft>
                <a:spcPts val="0"/>
              </a:spcAft>
              <a:buFont typeface="Wingdings 3"/>
              <a:buChar char=""/>
              <a:defRPr/>
            </a:pPr>
            <a:r>
              <a:rPr lang="es-ES" dirty="0" smtClean="0"/>
              <a:t>1.12. Preguntas de autoevaluación</a:t>
            </a:r>
          </a:p>
          <a:p>
            <a:pPr marL="365760" indent="-256032" eaLnBrk="1" fontAlgn="auto" hangingPunct="1">
              <a:spcAft>
                <a:spcPts val="0"/>
              </a:spcAft>
              <a:buFont typeface="Wingdings 3"/>
              <a:buChar char=""/>
              <a:defRPr/>
            </a:pPr>
            <a:r>
              <a:rPr lang="es-ES" dirty="0" smtClean="0"/>
              <a:t>1.13. Actividades</a:t>
            </a:r>
            <a:endParaRPr lang="es-ES" dirty="0"/>
          </a:p>
        </p:txBody>
      </p:sp>
      <p:sp>
        <p:nvSpPr>
          <p:cNvPr id="3" name="2 Título"/>
          <p:cNvSpPr>
            <a:spLocks noGrp="1"/>
          </p:cNvSpPr>
          <p:nvPr>
            <p:ph type="title"/>
          </p:nvPr>
        </p:nvSpPr>
        <p:spPr/>
        <p:txBody>
          <a:bodyPr/>
          <a:lstStyle/>
          <a:p>
            <a:pPr eaLnBrk="1" fontAlgn="auto" hangingPunct="1">
              <a:spcAft>
                <a:spcPts val="0"/>
              </a:spcAft>
              <a:defRPr/>
            </a:pPr>
            <a:r>
              <a:rPr lang="es-ES" dirty="0" smtClean="0"/>
              <a:t>CONTENIDO TEMA I</a:t>
            </a:r>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684213" y="0"/>
            <a:ext cx="8064500" cy="66421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Ejemplo de Ley de </a:t>
            </a:r>
            <a:r>
              <a:rPr lang="es-ES" dirty="0"/>
              <a:t>AMDAHL</a:t>
            </a:r>
          </a:p>
        </p:txBody>
      </p:sp>
      <p:sp>
        <p:nvSpPr>
          <p:cNvPr id="3" name="2 Marcador de contenido"/>
          <p:cNvSpPr>
            <a:spLocks noGrp="1"/>
          </p:cNvSpPr>
          <p:nvPr>
            <p:ph idx="1"/>
          </p:nvPr>
        </p:nvSpPr>
        <p:spPr/>
        <p:txBody>
          <a:bodyPr/>
          <a:lstStyle/>
          <a:p>
            <a:pPr marR="20955">
              <a:spcAft>
                <a:spcPts val="0"/>
              </a:spcAft>
            </a:pPr>
            <a:r>
              <a:rPr lang="es-ES_tradnl" sz="2400" dirty="0">
                <a:solidFill>
                  <a:srgbClr val="232323"/>
                </a:solidFill>
                <a:latin typeface="Arial"/>
                <a:ea typeface="Times New Roman"/>
              </a:rPr>
              <a:t>Si una máquina pasa un </a:t>
            </a:r>
            <a:r>
              <a:rPr lang="es-ES_tradnl" sz="2400" b="1" dirty="0">
                <a:solidFill>
                  <a:srgbClr val="232323"/>
                </a:solidFill>
                <a:latin typeface="Helvetica"/>
                <a:ea typeface="Times New Roman"/>
              </a:rPr>
              <a:t>25%</a:t>
            </a:r>
            <a:r>
              <a:rPr lang="es-ES_tradnl" sz="2400" dirty="0">
                <a:solidFill>
                  <a:srgbClr val="232323"/>
                </a:solidFill>
                <a:latin typeface="Helvetica"/>
                <a:ea typeface="Times New Roman"/>
              </a:rPr>
              <a:t> </a:t>
            </a:r>
            <a:r>
              <a:rPr lang="es-ES_tradnl" sz="2400" dirty="0">
                <a:solidFill>
                  <a:srgbClr val="232323"/>
                </a:solidFill>
                <a:latin typeface="Arial"/>
                <a:ea typeface="Times New Roman"/>
              </a:rPr>
              <a:t>de su tiempo procesando </a:t>
            </a:r>
            <a:r>
              <a:rPr lang="es-ES_tradnl" sz="2400" b="1" dirty="0">
                <a:solidFill>
                  <a:srgbClr val="232323"/>
                </a:solidFill>
                <a:latin typeface="Arial"/>
                <a:ea typeface="Times New Roman"/>
              </a:rPr>
              <a:t>instrucciones de coma flotante</a:t>
            </a:r>
            <a:r>
              <a:rPr lang="es-ES_tradnl" sz="2400" dirty="0">
                <a:solidFill>
                  <a:srgbClr val="232323"/>
                </a:solidFill>
                <a:latin typeface="Arial"/>
                <a:ea typeface="Times New Roman"/>
              </a:rPr>
              <a:t> y se mejora la máquina haciendo que esas </a:t>
            </a:r>
            <a:r>
              <a:rPr lang="es-ES_tradnl" sz="2400" b="1" dirty="0">
                <a:solidFill>
                  <a:srgbClr val="232323"/>
                </a:solidFill>
                <a:latin typeface="Arial"/>
                <a:ea typeface="Times New Roman"/>
              </a:rPr>
              <a:t>instrucciones</a:t>
            </a:r>
            <a:r>
              <a:rPr lang="es-ES_tradnl" sz="2400" dirty="0">
                <a:solidFill>
                  <a:srgbClr val="232323"/>
                </a:solidFill>
                <a:latin typeface="Arial"/>
                <a:ea typeface="Times New Roman"/>
              </a:rPr>
              <a:t> se ejecuten en la </a:t>
            </a:r>
            <a:r>
              <a:rPr lang="es-ES_tradnl" sz="2400" b="1" dirty="0">
                <a:solidFill>
                  <a:srgbClr val="232323"/>
                </a:solidFill>
                <a:latin typeface="Arial"/>
                <a:ea typeface="Times New Roman"/>
              </a:rPr>
              <a:t>mitad</a:t>
            </a:r>
            <a:r>
              <a:rPr lang="es-ES_tradnl" sz="2400" dirty="0">
                <a:solidFill>
                  <a:srgbClr val="232323"/>
                </a:solidFill>
                <a:latin typeface="Arial"/>
                <a:ea typeface="Times New Roman"/>
              </a:rPr>
              <a:t> </a:t>
            </a:r>
            <a:r>
              <a:rPr lang="es-ES_tradnl" sz="2400" b="1" dirty="0">
                <a:solidFill>
                  <a:srgbClr val="232323"/>
                </a:solidFill>
                <a:latin typeface="Arial"/>
                <a:ea typeface="Times New Roman"/>
              </a:rPr>
              <a:t>de</a:t>
            </a:r>
            <a:r>
              <a:rPr lang="es-ES_tradnl" sz="2400" dirty="0">
                <a:solidFill>
                  <a:srgbClr val="232323"/>
                </a:solidFill>
                <a:latin typeface="Arial"/>
                <a:ea typeface="Times New Roman"/>
              </a:rPr>
              <a:t> </a:t>
            </a:r>
            <a:r>
              <a:rPr lang="es-ES_tradnl" sz="2400" b="1" dirty="0">
                <a:solidFill>
                  <a:srgbClr val="232323"/>
                </a:solidFill>
                <a:latin typeface="Arial"/>
                <a:ea typeface="Times New Roman"/>
              </a:rPr>
              <a:t>tiempo</a:t>
            </a:r>
            <a:r>
              <a:rPr lang="es-ES_tradnl" sz="2400" dirty="0">
                <a:solidFill>
                  <a:srgbClr val="232323"/>
                </a:solidFill>
                <a:latin typeface="Arial"/>
                <a:ea typeface="Times New Roman"/>
              </a:rPr>
              <a:t>, esto es </a:t>
            </a:r>
            <a:r>
              <a:rPr lang="es-ES_tradnl" sz="2400" b="1" i="1" dirty="0">
                <a:solidFill>
                  <a:srgbClr val="232323"/>
                </a:solidFill>
                <a:latin typeface="Helvetica"/>
                <a:ea typeface="Times New Roman"/>
              </a:rPr>
              <a:t>p </a:t>
            </a:r>
            <a:r>
              <a:rPr lang="es-ES_tradnl" sz="2400" b="1" dirty="0">
                <a:solidFill>
                  <a:srgbClr val="232323"/>
                </a:solidFill>
                <a:latin typeface="Helvetica"/>
                <a:ea typeface="Times New Roman"/>
              </a:rPr>
              <a:t>= </a:t>
            </a:r>
            <a:r>
              <a:rPr lang="es-ES_tradnl" sz="2400" b="1" dirty="0">
                <a:solidFill>
                  <a:srgbClr val="232323"/>
                </a:solidFill>
                <a:latin typeface="Arial"/>
                <a:ea typeface="Times New Roman"/>
              </a:rPr>
              <a:t>2</a:t>
            </a:r>
            <a:r>
              <a:rPr lang="es-ES_tradnl" sz="2400" dirty="0">
                <a:solidFill>
                  <a:srgbClr val="232323"/>
                </a:solidFill>
                <a:latin typeface="Arial"/>
                <a:ea typeface="Times New Roman"/>
              </a:rPr>
              <a:t>, entonces la ganancia que se puede obtener </a:t>
            </a:r>
            <a:r>
              <a:rPr lang="es-ES_tradnl" sz="2400" dirty="0" smtClean="0">
                <a:solidFill>
                  <a:srgbClr val="232323"/>
                </a:solidFill>
                <a:latin typeface="Arial"/>
                <a:ea typeface="Times New Roman"/>
              </a:rPr>
              <a:t>es</a:t>
            </a:r>
          </a:p>
          <a:p>
            <a:pPr marR="20955">
              <a:spcAft>
                <a:spcPts val="0"/>
              </a:spcAft>
            </a:pPr>
            <a:endParaRPr lang="es-ES_tradnl" sz="2400" dirty="0" smtClean="0">
              <a:solidFill>
                <a:srgbClr val="232323"/>
              </a:solidFill>
              <a:latin typeface="Arial"/>
              <a:ea typeface="Times New Roman"/>
            </a:endParaRPr>
          </a:p>
          <a:p>
            <a:pPr marL="109537" marR="20955" indent="0">
              <a:spcAft>
                <a:spcPts val="0"/>
              </a:spcAft>
              <a:buNone/>
            </a:pPr>
            <a:r>
              <a:rPr lang="es-ES_tradnl" sz="2400" dirty="0">
                <a:solidFill>
                  <a:srgbClr val="232323"/>
                </a:solidFill>
                <a:latin typeface="Arial"/>
                <a:ea typeface="Times New Roman"/>
              </a:rPr>
              <a:t> </a:t>
            </a:r>
            <a:endParaRPr lang="es-ES_tradnl" sz="2400" dirty="0" smtClean="0">
              <a:solidFill>
                <a:srgbClr val="232323"/>
              </a:solidFill>
              <a:latin typeface="Arial"/>
              <a:ea typeface="Times New Roman"/>
            </a:endParaRPr>
          </a:p>
          <a:p>
            <a:pPr marR="20955">
              <a:spcAft>
                <a:spcPts val="0"/>
              </a:spcAft>
            </a:pPr>
            <a:r>
              <a:rPr lang="es-ES_tradnl" sz="2400" dirty="0" smtClean="0">
                <a:solidFill>
                  <a:srgbClr val="232323"/>
                </a:solidFill>
                <a:latin typeface="Arial"/>
                <a:ea typeface="Times New Roman"/>
              </a:rPr>
              <a:t>Es </a:t>
            </a:r>
            <a:r>
              <a:rPr lang="es-ES_tradnl" sz="2400" dirty="0">
                <a:solidFill>
                  <a:srgbClr val="232323"/>
                </a:solidFill>
                <a:latin typeface="Arial"/>
                <a:ea typeface="Times New Roman"/>
              </a:rPr>
              <a:t>decir, la </a:t>
            </a:r>
            <a:r>
              <a:rPr lang="es-ES_tradnl" sz="2400" b="1" dirty="0">
                <a:solidFill>
                  <a:srgbClr val="232323"/>
                </a:solidFill>
                <a:latin typeface="Arial"/>
                <a:ea typeface="Times New Roman"/>
              </a:rPr>
              <a:t>máquina</a:t>
            </a:r>
            <a:r>
              <a:rPr lang="es-ES_tradnl" sz="2400" dirty="0">
                <a:solidFill>
                  <a:srgbClr val="232323"/>
                </a:solidFill>
                <a:latin typeface="Arial"/>
                <a:ea typeface="Times New Roman"/>
              </a:rPr>
              <a:t> </a:t>
            </a:r>
            <a:r>
              <a:rPr lang="es-ES_tradnl" sz="2400" b="1" dirty="0">
                <a:solidFill>
                  <a:srgbClr val="232323"/>
                </a:solidFill>
                <a:latin typeface="Arial"/>
                <a:ea typeface="Times New Roman"/>
              </a:rPr>
              <a:t>mejorada</a:t>
            </a:r>
            <a:r>
              <a:rPr lang="es-ES_tradnl" sz="2400" dirty="0">
                <a:solidFill>
                  <a:srgbClr val="232323"/>
                </a:solidFill>
                <a:latin typeface="Arial"/>
                <a:ea typeface="Times New Roman"/>
              </a:rPr>
              <a:t> solo es un </a:t>
            </a:r>
            <a:r>
              <a:rPr lang="es-ES_tradnl" sz="2400" b="1" dirty="0">
                <a:solidFill>
                  <a:srgbClr val="232323"/>
                </a:solidFill>
                <a:latin typeface="Arial"/>
                <a:ea typeface="Times New Roman"/>
              </a:rPr>
              <a:t>14%</a:t>
            </a:r>
            <a:r>
              <a:rPr lang="es-ES_tradnl" sz="2400" dirty="0">
                <a:solidFill>
                  <a:srgbClr val="232323"/>
                </a:solidFill>
                <a:latin typeface="Arial"/>
                <a:ea typeface="Times New Roman"/>
              </a:rPr>
              <a:t> mejor.</a:t>
            </a:r>
            <a:endParaRPr lang="es-ES" sz="2400" dirty="0">
              <a:solidFill>
                <a:srgbClr val="232323"/>
              </a:solidFill>
              <a:latin typeface="Arial"/>
              <a:ea typeface="Times New Roman"/>
            </a:endParaRPr>
          </a:p>
          <a:p>
            <a:pPr marR="20955">
              <a:spcAft>
                <a:spcPts val="0"/>
              </a:spcAft>
            </a:pPr>
            <a:r>
              <a:rPr lang="es-ES_tradnl" sz="2400" dirty="0" smtClean="0">
                <a:solidFill>
                  <a:srgbClr val="232323"/>
                </a:solidFill>
                <a:latin typeface="Arial"/>
                <a:ea typeface="Times New Roman"/>
              </a:rPr>
              <a:t>Por </a:t>
            </a:r>
            <a:r>
              <a:rPr lang="es-ES_tradnl" sz="2400" dirty="0">
                <a:solidFill>
                  <a:srgbClr val="232323"/>
                </a:solidFill>
                <a:latin typeface="Arial"/>
                <a:ea typeface="Times New Roman"/>
              </a:rPr>
              <a:t>mucho que se mejore el recurso, la </a:t>
            </a:r>
            <a:r>
              <a:rPr lang="es-ES_tradnl" sz="2400" dirty="0">
                <a:solidFill>
                  <a:srgbClr val="232323"/>
                </a:solidFill>
                <a:highlight>
                  <a:srgbClr val="FFFF00"/>
                </a:highlight>
                <a:latin typeface="Arial"/>
                <a:ea typeface="Times New Roman"/>
              </a:rPr>
              <a:t>ganancia será siempre limitada por 1/</a:t>
            </a:r>
            <a:r>
              <a:rPr lang="es-ES_tradnl" sz="2400" i="1" dirty="0">
                <a:solidFill>
                  <a:srgbClr val="232323"/>
                </a:solidFill>
                <a:highlight>
                  <a:srgbClr val="FFFF00"/>
                </a:highlight>
                <a:latin typeface="Arial"/>
                <a:ea typeface="Times New Roman"/>
              </a:rPr>
              <a:t>f</a:t>
            </a:r>
            <a:endParaRPr lang="es-ES" sz="2400" dirty="0">
              <a:solidFill>
                <a:srgbClr val="232323"/>
              </a:solidFill>
              <a:latin typeface="Arial"/>
              <a:ea typeface="Times New Roman"/>
            </a:endParaRPr>
          </a:p>
          <a:p>
            <a:endParaRPr lang="es-ES"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9094" y="3429000"/>
            <a:ext cx="4149090" cy="724535"/>
          </a:xfrm>
          <a:prstGeom prst="rect">
            <a:avLst/>
          </a:prstGeom>
          <a:noFill/>
          <a:ln>
            <a:noFill/>
          </a:ln>
        </p:spPr>
      </p:pic>
    </p:spTree>
    <p:extLst>
      <p:ext uri="{BB962C8B-B14F-4D97-AF65-F5344CB8AC3E}">
        <p14:creationId xmlns:p14="http://schemas.microsoft.com/office/powerpoint/2010/main" val="1763358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138"/>
            <a:ext cx="8229600" cy="1659830"/>
          </a:xfrm>
        </p:spPr>
        <p:txBody>
          <a:bodyPr/>
          <a:lstStyle/>
          <a:p>
            <a:r>
              <a:rPr lang="es-ES" sz="1400" dirty="0"/>
              <a:t>Se desea mejorar el rendimiento de un computador introduciendo un coprocesador matemático que realice las operaciones aritméticas en la mitad de tiempo. ¿Cuál sería la ganancia en velocidad del sistema para la ejecución de un programa si el 60% del mismo se dedicase a operaciones aritméticas? Si el programa tarda 12 segundos en ejecutarse sin la mejora, ¿Cuánto tardará con la mejora?</a:t>
            </a:r>
          </a:p>
          <a:p>
            <a:r>
              <a:rPr lang="es-ES" sz="1400" dirty="0" smtClean="0"/>
              <a:t>Ganancia: p=2</a:t>
            </a:r>
            <a:endParaRPr lang="es-ES" sz="1400" dirty="0"/>
          </a:p>
          <a:p>
            <a:r>
              <a:rPr lang="es-ES" sz="1400" dirty="0"/>
              <a:t>f= fracción de tiempo sin mejora. Mejora el 60% del tiempo  1-0.6= 0.4 sin mejora</a:t>
            </a:r>
          </a:p>
          <a:p>
            <a:endParaRPr lang="es-ES" dirty="0"/>
          </a:p>
        </p:txBody>
      </p:sp>
      <p:sp>
        <p:nvSpPr>
          <p:cNvPr id="3" name="2 Título"/>
          <p:cNvSpPr>
            <a:spLocks noGrp="1"/>
          </p:cNvSpPr>
          <p:nvPr>
            <p:ph type="title"/>
          </p:nvPr>
        </p:nvSpPr>
        <p:spPr/>
        <p:txBody>
          <a:bodyPr/>
          <a:lstStyle/>
          <a:p>
            <a:r>
              <a:rPr lang="es-ES" dirty="0"/>
              <a:t>E</a:t>
            </a:r>
            <a:r>
              <a:rPr lang="es-ES" dirty="0" smtClean="0"/>
              <a:t>jemplo</a:t>
            </a:r>
            <a:endParaRPr lang="es-E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212976"/>
            <a:ext cx="7798628"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8117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Marcador de contenido"/>
          <p:cNvSpPr>
            <a:spLocks noGrp="1"/>
          </p:cNvSpPr>
          <p:nvPr>
            <p:ph idx="1"/>
          </p:nvPr>
        </p:nvSpPr>
        <p:spPr>
          <a:xfrm>
            <a:off x="323528" y="1481138"/>
            <a:ext cx="8640960" cy="4612158"/>
          </a:xfrm>
        </p:spPr>
        <p:txBody>
          <a:bodyPr>
            <a:normAutofit/>
          </a:bodyPr>
          <a:lstStyle/>
          <a:p>
            <a:pPr eaLnBrk="1" hangingPunct="1"/>
            <a:r>
              <a:rPr lang="es-ES" sz="1600" dirty="0" smtClean="0"/>
              <a:t>Procesamiento segmentado = fabricación en cadena</a:t>
            </a:r>
          </a:p>
          <a:p>
            <a:pPr eaLnBrk="1" hangingPunct="1"/>
            <a:r>
              <a:rPr lang="es-ES" sz="1600" dirty="0" smtClean="0"/>
              <a:t>Al número de etapas: </a:t>
            </a:r>
          </a:p>
          <a:p>
            <a:pPr lvl="1" eaLnBrk="1" hangingPunct="1"/>
            <a:r>
              <a:rPr lang="es-ES" sz="1600" dirty="0"/>
              <a:t>P</a:t>
            </a:r>
            <a:r>
              <a:rPr lang="es-ES" sz="1600" dirty="0" smtClean="0"/>
              <a:t>rofundidad de segmentación</a:t>
            </a:r>
          </a:p>
          <a:p>
            <a:pPr eaLnBrk="1" hangingPunct="1"/>
            <a:r>
              <a:rPr lang="es-ES" sz="1600" dirty="0"/>
              <a:t>Para que el tiempo de latencia del procesador segmentado sea el mínimo posible, es necesario que </a:t>
            </a:r>
            <a:r>
              <a:rPr lang="es-ES" sz="1600" b="1" dirty="0">
                <a:solidFill>
                  <a:srgbClr val="FF0000"/>
                </a:solidFill>
              </a:rPr>
              <a:t>el procesador esté </a:t>
            </a:r>
            <a:r>
              <a:rPr lang="es-ES" sz="1600" b="1" dirty="0" smtClean="0">
                <a:solidFill>
                  <a:srgbClr val="FF0000"/>
                </a:solidFill>
              </a:rPr>
              <a:t>equilibrado</a:t>
            </a:r>
          </a:p>
          <a:p>
            <a:pPr lvl="1" eaLnBrk="1" hangingPunct="1"/>
            <a:r>
              <a:rPr lang="es-ES" sz="1050" dirty="0"/>
              <a:t>Q</a:t>
            </a:r>
            <a:r>
              <a:rPr lang="es-ES" sz="1050" dirty="0" smtClean="0"/>
              <a:t>ue </a:t>
            </a:r>
            <a:r>
              <a:rPr lang="es-ES" sz="1050" dirty="0"/>
              <a:t>todas las </a:t>
            </a:r>
            <a:r>
              <a:rPr lang="es-ES" sz="1050" dirty="0" err="1" smtClean="0"/>
              <a:t>subtareas</a:t>
            </a:r>
            <a:r>
              <a:rPr lang="es-ES" sz="1050" dirty="0" smtClean="0"/>
              <a:t> </a:t>
            </a:r>
            <a:r>
              <a:rPr lang="es-ES" sz="1050" dirty="0"/>
              <a:t>en que se haya dividido la tarea total tarden en procesarse el mismo tiempo.</a:t>
            </a:r>
          </a:p>
          <a:p>
            <a:pPr eaLnBrk="1" hangingPunct="1"/>
            <a:r>
              <a:rPr lang="es-ES" sz="1600" b="1" dirty="0" smtClean="0">
                <a:solidFill>
                  <a:srgbClr val="FF0000"/>
                </a:solidFill>
              </a:rPr>
              <a:t>La </a:t>
            </a:r>
            <a:r>
              <a:rPr lang="es-ES" sz="1600" b="1" dirty="0">
                <a:solidFill>
                  <a:srgbClr val="FF0000"/>
                </a:solidFill>
              </a:rPr>
              <a:t>relación de precedencia </a:t>
            </a:r>
            <a:r>
              <a:rPr lang="es-ES" sz="1600" dirty="0"/>
              <a:t>de un conjunto de </a:t>
            </a:r>
            <a:r>
              <a:rPr lang="es-ES" sz="1600" dirty="0" err="1"/>
              <a:t>subtareas</a:t>
            </a:r>
            <a:r>
              <a:rPr lang="es-ES" sz="1600" dirty="0"/>
              <a:t> T1, …. , T17 que componen cierta tarea T, específica  para cada </a:t>
            </a:r>
            <a:r>
              <a:rPr lang="es-ES" sz="1600" dirty="0" err="1"/>
              <a:t>subtarea</a:t>
            </a:r>
            <a:r>
              <a:rPr lang="es-ES" sz="1600" dirty="0"/>
              <a:t> </a:t>
            </a:r>
            <a:r>
              <a:rPr lang="es-ES" sz="1600" dirty="0" err="1"/>
              <a:t>Tj</a:t>
            </a:r>
            <a:r>
              <a:rPr lang="es-ES" sz="1600" dirty="0"/>
              <a:t> que no puede comenzarse hasta que hayan terminado ciertas </a:t>
            </a:r>
            <a:r>
              <a:rPr lang="es-ES" sz="1600" dirty="0" err="1"/>
              <a:t>subtareas</a:t>
            </a:r>
            <a:r>
              <a:rPr lang="es-ES" sz="1600" dirty="0"/>
              <a:t> Ti.</a:t>
            </a:r>
          </a:p>
          <a:p>
            <a:pPr eaLnBrk="1" hangingPunct="1"/>
            <a:r>
              <a:rPr lang="es-ES" sz="1600" dirty="0" smtClean="0"/>
              <a:t>Las </a:t>
            </a:r>
            <a:r>
              <a:rPr lang="es-ES" sz="1600" dirty="0"/>
              <a:t>relaciones de precedencia para todas las </a:t>
            </a:r>
            <a:r>
              <a:rPr lang="es-ES" sz="1600" dirty="0" err="1"/>
              <a:t>subtareas</a:t>
            </a:r>
            <a:r>
              <a:rPr lang="es-ES" sz="1600" dirty="0"/>
              <a:t> de T forman su grafo de precedencia. </a:t>
            </a:r>
            <a:endParaRPr lang="es-ES" sz="1600" dirty="0" smtClean="0"/>
          </a:p>
          <a:p>
            <a:pPr lvl="1" eaLnBrk="1" hangingPunct="1"/>
            <a:r>
              <a:rPr lang="es-ES" sz="1050" dirty="0" smtClean="0"/>
              <a:t>En </a:t>
            </a:r>
            <a:r>
              <a:rPr lang="es-ES" sz="1050" dirty="0"/>
              <a:t>el ejemplo de la Figura se ha supuesto que las tareas que se procesan en el cauce tienen un grafo de precedencia lineal. </a:t>
            </a:r>
            <a:endParaRPr lang="es-ES" sz="1050" dirty="0" smtClean="0"/>
          </a:p>
          <a:p>
            <a:pPr lvl="2" eaLnBrk="1" hangingPunct="1"/>
            <a:r>
              <a:rPr lang="es-ES" sz="900" dirty="0" smtClean="0"/>
              <a:t>Esto </a:t>
            </a:r>
            <a:r>
              <a:rPr lang="es-ES" sz="900" dirty="0"/>
              <a:t>significa que una </a:t>
            </a:r>
            <a:r>
              <a:rPr lang="es-ES" sz="900" dirty="0" err="1"/>
              <a:t>subtarea</a:t>
            </a:r>
            <a:r>
              <a:rPr lang="es-ES" sz="900" dirty="0"/>
              <a:t> </a:t>
            </a:r>
            <a:r>
              <a:rPr lang="es-ES" sz="900" dirty="0" err="1"/>
              <a:t>Tj</a:t>
            </a:r>
            <a:r>
              <a:rPr lang="es-ES" sz="900" dirty="0"/>
              <a:t> no puede comenzar hasta que todas las </a:t>
            </a:r>
            <a:r>
              <a:rPr lang="es-ES" sz="900" dirty="0" err="1"/>
              <a:t>subtareas</a:t>
            </a:r>
            <a:r>
              <a:rPr lang="es-ES" sz="900" dirty="0"/>
              <a:t> previas, es decir Ti, i &lt; j , hayan finalizado</a:t>
            </a:r>
            <a:r>
              <a:rPr lang="es-ES" sz="900" dirty="0" smtClean="0"/>
              <a:t>.</a:t>
            </a:r>
          </a:p>
          <a:p>
            <a:pPr lvl="2" eaLnBrk="1" hangingPunct="1"/>
            <a:r>
              <a:rPr lang="es-ES" sz="900" dirty="0" smtClean="0"/>
              <a:t> </a:t>
            </a:r>
            <a:r>
              <a:rPr lang="es-ES" sz="900" dirty="0"/>
              <a:t>A los procesadores segmentados que solo pueden procesar tareas con grafo de precedencia de este tipo se les denomina de </a:t>
            </a:r>
            <a:r>
              <a:rPr lang="es-ES" sz="900" b="1" dirty="0">
                <a:solidFill>
                  <a:srgbClr val="FF0000"/>
                </a:solidFill>
              </a:rPr>
              <a:t>cauce lineal.</a:t>
            </a:r>
          </a:p>
          <a:p>
            <a:pPr eaLnBrk="1" hangingPunct="1"/>
            <a:endParaRPr lang="es-ES" dirty="0" smtClean="0"/>
          </a:p>
          <a:p>
            <a:pPr eaLnBrk="1" hangingPunct="1"/>
            <a:endParaRPr lang="es-ES" dirty="0" smtClean="0"/>
          </a:p>
        </p:txBody>
      </p:sp>
      <p:sp>
        <p:nvSpPr>
          <p:cNvPr id="3" name="2 Título"/>
          <p:cNvSpPr>
            <a:spLocks noGrp="1"/>
          </p:cNvSpPr>
          <p:nvPr>
            <p:ph type="title"/>
          </p:nvPr>
        </p:nvSpPr>
        <p:spPr/>
        <p:txBody>
          <a:bodyPr>
            <a:normAutofit fontScale="90000"/>
          </a:bodyPr>
          <a:lstStyle/>
          <a:p>
            <a:pPr eaLnBrk="1" hangingPunct="1">
              <a:defRPr/>
            </a:pPr>
            <a:r>
              <a:rPr lang="es-ES" dirty="0" smtClean="0"/>
              <a:t>1.6. Características de los procesadores segmentados</a:t>
            </a:r>
            <a:endParaRPr lang="es-ES" dirty="0"/>
          </a:p>
        </p:txBody>
      </p:sp>
      <p:pic>
        <p:nvPicPr>
          <p:cNvPr id="21508" name="Picture 2"/>
          <p:cNvPicPr>
            <a:picLocks noChangeAspect="1" noChangeArrowheads="1"/>
          </p:cNvPicPr>
          <p:nvPr/>
        </p:nvPicPr>
        <p:blipFill>
          <a:blip r:embed="rId2" cstate="print"/>
          <a:srcRect/>
          <a:stretch>
            <a:fillRect/>
          </a:stretch>
        </p:blipFill>
        <p:spPr bwMode="auto">
          <a:xfrm>
            <a:off x="2699792" y="5157192"/>
            <a:ext cx="6192688" cy="161784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899592" y="1340768"/>
            <a:ext cx="7773195" cy="4524696"/>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contenido"/>
          <p:cNvSpPr>
            <a:spLocks noGrp="1" noChangeAspect="1"/>
          </p:cNvSpPr>
          <p:nvPr>
            <p:ph idx="1"/>
          </p:nvPr>
        </p:nvSpPr>
        <p:spPr>
          <a:xfrm>
            <a:off x="498723" y="1412776"/>
            <a:ext cx="8229600" cy="3581805"/>
          </a:xfrm>
        </p:spPr>
        <p:txBody>
          <a:bodyPr>
            <a:normAutofit lnSpcReduction="10000"/>
          </a:bodyPr>
          <a:lstStyle/>
          <a:p>
            <a:pPr eaLnBrk="1" hangingPunct="1"/>
            <a:r>
              <a:rPr lang="es-ES" sz="2000" dirty="0"/>
              <a:t>Existen dos características importantes de los repertorios de instrucciones que permiten clasificar las arquitecturas de propósito general:</a:t>
            </a:r>
          </a:p>
          <a:p>
            <a:pPr lvl="1" eaLnBrk="1" hangingPunct="1"/>
            <a:r>
              <a:rPr lang="es-ES" sz="1600" dirty="0" smtClean="0"/>
              <a:t>El </a:t>
            </a:r>
            <a:r>
              <a:rPr lang="es-ES" sz="1600" dirty="0"/>
              <a:t>número de </a:t>
            </a:r>
            <a:r>
              <a:rPr lang="es-ES" sz="1600" dirty="0" err="1"/>
              <a:t>operandos</a:t>
            </a:r>
            <a:r>
              <a:rPr lang="es-ES" sz="1600" dirty="0"/>
              <a:t> que pueden tener las instrucciones aritmético-lógicas.</a:t>
            </a:r>
          </a:p>
          <a:p>
            <a:pPr lvl="1" eaLnBrk="1" hangingPunct="1"/>
            <a:r>
              <a:rPr lang="es-ES" sz="1600" dirty="0" smtClean="0"/>
              <a:t>El </a:t>
            </a:r>
            <a:r>
              <a:rPr lang="es-ES" sz="1600" dirty="0"/>
              <a:t>número de </a:t>
            </a:r>
            <a:r>
              <a:rPr lang="es-ES" sz="1600" dirty="0" err="1"/>
              <a:t>operandos</a:t>
            </a:r>
            <a:r>
              <a:rPr lang="es-ES" sz="1600" dirty="0"/>
              <a:t> que se pueden direccionar en memoria en las instrucciones aritmético-lógicas.</a:t>
            </a:r>
          </a:p>
          <a:p>
            <a:pPr eaLnBrk="1" hangingPunct="1"/>
            <a:r>
              <a:rPr lang="es-ES" sz="2000" dirty="0" smtClean="0"/>
              <a:t>Las </a:t>
            </a:r>
            <a:r>
              <a:rPr lang="es-ES" sz="2000" dirty="0"/>
              <a:t>instrucciones aritmético-lógicas de la ASG utilizan en total tres </a:t>
            </a:r>
            <a:r>
              <a:rPr lang="es-ES" sz="2000" dirty="0" err="1"/>
              <a:t>operandos</a:t>
            </a:r>
            <a:r>
              <a:rPr lang="es-ES" sz="2000" dirty="0"/>
              <a:t> y ninguno de ellos se referencia en memoria</a:t>
            </a:r>
            <a:r>
              <a:rPr lang="es-ES" sz="2000" dirty="0" smtClean="0"/>
              <a:t>.</a:t>
            </a:r>
          </a:p>
          <a:p>
            <a:pPr lvl="1" eaLnBrk="1" hangingPunct="1"/>
            <a:r>
              <a:rPr lang="es-ES" sz="1600" dirty="0" smtClean="0"/>
              <a:t>A </a:t>
            </a:r>
            <a:r>
              <a:rPr lang="es-ES" sz="1600" dirty="0"/>
              <a:t>las máquinas en las que los </a:t>
            </a:r>
            <a:r>
              <a:rPr lang="es-ES" sz="1600" dirty="0" err="1"/>
              <a:t>operandos</a:t>
            </a:r>
            <a:r>
              <a:rPr lang="es-ES" sz="1600" dirty="0"/>
              <a:t> no se referencian en memoria se les denomina máquinas registro-registro o máquinas de carga/almacenamiento.</a:t>
            </a:r>
          </a:p>
          <a:p>
            <a:pPr eaLnBrk="1" hangingPunct="1"/>
            <a:endParaRPr lang="es-ES" sz="2000" dirty="0" smtClean="0"/>
          </a:p>
        </p:txBody>
      </p:sp>
      <p:sp>
        <p:nvSpPr>
          <p:cNvPr id="3" name="2 Título"/>
          <p:cNvSpPr>
            <a:spLocks noGrp="1"/>
          </p:cNvSpPr>
          <p:nvPr>
            <p:ph type="title"/>
          </p:nvPr>
        </p:nvSpPr>
        <p:spPr/>
        <p:txBody>
          <a:bodyPr>
            <a:normAutofit fontScale="90000"/>
          </a:bodyPr>
          <a:lstStyle/>
          <a:p>
            <a:pPr eaLnBrk="1" hangingPunct="1">
              <a:defRPr/>
            </a:pPr>
            <a:r>
              <a:rPr lang="es-ES" dirty="0" smtClean="0"/>
              <a:t>1.7. Arquitectura segmentada genérica (ASG)</a:t>
            </a:r>
            <a:endParaRPr lang="es-E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5204" y="4725144"/>
            <a:ext cx="3833120" cy="211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138"/>
            <a:ext cx="8229600" cy="2379910"/>
          </a:xfrm>
        </p:spPr>
        <p:txBody>
          <a:bodyPr/>
          <a:lstStyle/>
          <a:p>
            <a:r>
              <a:rPr lang="es-ES" dirty="0"/>
              <a:t>Descripción de la ASG (propósitos educativos)</a:t>
            </a:r>
          </a:p>
          <a:p>
            <a:pPr lvl="1"/>
            <a:r>
              <a:rPr lang="es-ES" dirty="0"/>
              <a:t>32 registros de 32 bits</a:t>
            </a:r>
          </a:p>
          <a:p>
            <a:pPr lvl="1"/>
            <a:r>
              <a:rPr lang="es-ES" dirty="0"/>
              <a:t>Registros de coma flotante de 64 bits</a:t>
            </a:r>
          </a:p>
          <a:p>
            <a:r>
              <a:rPr lang="es-ES" dirty="0"/>
              <a:t>Máquina registro-registro</a:t>
            </a:r>
          </a:p>
          <a:p>
            <a:pPr lvl="1"/>
            <a:r>
              <a:rPr lang="es-ES" dirty="0" smtClean="0"/>
              <a:t>Los </a:t>
            </a:r>
            <a:r>
              <a:rPr lang="es-ES" dirty="0" err="1"/>
              <a:t>operandos</a:t>
            </a:r>
            <a:r>
              <a:rPr lang="es-ES" dirty="0"/>
              <a:t> no hacen referencia a memoria – (carga/almacenamiento)</a:t>
            </a:r>
          </a:p>
          <a:p>
            <a:endParaRPr lang="es-ES" dirty="0"/>
          </a:p>
        </p:txBody>
      </p:sp>
      <p:sp>
        <p:nvSpPr>
          <p:cNvPr id="3" name="2 Título"/>
          <p:cNvSpPr>
            <a:spLocks noGrp="1"/>
          </p:cNvSpPr>
          <p:nvPr>
            <p:ph type="title"/>
          </p:nvPr>
        </p:nvSpPr>
        <p:spPr/>
        <p:txBody>
          <a:bodyPr>
            <a:normAutofit/>
          </a:bodyPr>
          <a:lstStyle/>
          <a:p>
            <a:r>
              <a:rPr lang="es-ES" sz="2800" dirty="0" smtClean="0"/>
              <a:t>1.7.1.Repertorio </a:t>
            </a:r>
            <a:r>
              <a:rPr lang="es-ES" sz="2800" dirty="0"/>
              <a:t>de instrucciones de la ASG</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291266"/>
            <a:ext cx="8362043" cy="2018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8583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sz="3200" dirty="0"/>
              <a:t>1.7.1.1.	Aritméticas y lógicas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40768"/>
            <a:ext cx="5834971"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5" y="2492896"/>
            <a:ext cx="8008769" cy="3325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1441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908720"/>
            <a:ext cx="7101846" cy="4764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7518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60648"/>
            <a:ext cx="6258599"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782802"/>
            <a:ext cx="8724270"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8488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a:bodyPr>
          <a:lstStyle/>
          <a:p>
            <a:r>
              <a:rPr lang="es-ES" dirty="0" smtClean="0"/>
              <a:t>Un </a:t>
            </a:r>
            <a:r>
              <a:rPr lang="es-ES" dirty="0"/>
              <a:t>procesador segmentado es capaz de procesar varias instrucciones simultáneamente, aunque cada una de ellas puede encontrarse en una etapa distinta de su procesamiento</a:t>
            </a:r>
            <a:r>
              <a:rPr lang="es-ES" dirty="0" smtClean="0"/>
              <a:t>.</a:t>
            </a:r>
          </a:p>
          <a:p>
            <a:pPr lvl="1"/>
            <a:r>
              <a:rPr lang="es-ES" dirty="0" smtClean="0"/>
              <a:t>Aprovecha el paralelismo intrínseco existente entre las instrucciones</a:t>
            </a:r>
            <a:endParaRPr lang="es-ES" dirty="0"/>
          </a:p>
          <a:p>
            <a:pPr lvl="2"/>
            <a:r>
              <a:rPr lang="es-ES" dirty="0" smtClean="0"/>
              <a:t>Dos </a:t>
            </a:r>
            <a:r>
              <a:rPr lang="es-ES" dirty="0"/>
              <a:t>etapas del RISC I (1982),</a:t>
            </a:r>
          </a:p>
          <a:p>
            <a:pPr lvl="2"/>
            <a:r>
              <a:rPr lang="es-ES" dirty="0" smtClean="0"/>
              <a:t>Las </a:t>
            </a:r>
            <a:r>
              <a:rPr lang="es-ES" dirty="0"/>
              <a:t>10 etapas del Pentium III.</a:t>
            </a:r>
          </a:p>
          <a:p>
            <a:pPr lvl="2"/>
            <a:r>
              <a:rPr lang="es-ES" dirty="0" smtClean="0"/>
              <a:t>Las </a:t>
            </a:r>
            <a:r>
              <a:rPr lang="es-ES" dirty="0"/>
              <a:t>20 </a:t>
            </a:r>
            <a:r>
              <a:rPr lang="es-ES" dirty="0" err="1"/>
              <a:t>ó</a:t>
            </a:r>
            <a:r>
              <a:rPr lang="es-ES" dirty="0"/>
              <a:t> 31 etapas del Pentium 4 (2000-2005) según modelo.</a:t>
            </a:r>
          </a:p>
          <a:p>
            <a:pPr lvl="2"/>
            <a:r>
              <a:rPr lang="es-ES" dirty="0" smtClean="0"/>
              <a:t>Hasta </a:t>
            </a:r>
            <a:r>
              <a:rPr lang="es-ES" dirty="0"/>
              <a:t>las 14 etapas de los procesadores basados en la </a:t>
            </a:r>
            <a:r>
              <a:rPr lang="es-ES" dirty="0" smtClean="0"/>
              <a:t>micro arquitectura </a:t>
            </a:r>
            <a:r>
              <a:rPr lang="es-ES" dirty="0"/>
              <a:t>Intel Core (2006-2010).</a:t>
            </a:r>
          </a:p>
          <a:p>
            <a:endParaRPr lang="es-ES" dirty="0"/>
          </a:p>
        </p:txBody>
      </p:sp>
      <p:sp>
        <p:nvSpPr>
          <p:cNvPr id="3" name="2 Título"/>
          <p:cNvSpPr>
            <a:spLocks noGrp="1"/>
          </p:cNvSpPr>
          <p:nvPr>
            <p:ph type="title"/>
          </p:nvPr>
        </p:nvSpPr>
        <p:spPr/>
        <p:txBody>
          <a:bodyPr/>
          <a:lstStyle/>
          <a:p>
            <a:r>
              <a:rPr lang="es-ES" dirty="0" smtClean="0"/>
              <a:t>1.2 Introducción</a:t>
            </a:r>
            <a:endParaRPr lang="es-ES" dirty="0"/>
          </a:p>
        </p:txBody>
      </p:sp>
    </p:spTree>
    <p:extLst>
      <p:ext uri="{BB962C8B-B14F-4D97-AF65-F5344CB8AC3E}">
        <p14:creationId xmlns:p14="http://schemas.microsoft.com/office/powerpoint/2010/main" val="3324509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contenido"/>
          <p:cNvSpPr>
            <a:spLocks noGrp="1"/>
          </p:cNvSpPr>
          <p:nvPr>
            <p:ph idx="1"/>
          </p:nvPr>
        </p:nvSpPr>
        <p:spPr>
          <a:xfrm>
            <a:off x="457200" y="1481138"/>
            <a:ext cx="8229600" cy="4756150"/>
          </a:xfrm>
        </p:spPr>
        <p:txBody>
          <a:bodyPr>
            <a:normAutofit lnSpcReduction="10000"/>
          </a:bodyPr>
          <a:lstStyle/>
          <a:p>
            <a:pPr eaLnBrk="1" hangingPunct="1"/>
            <a:r>
              <a:rPr lang="es-ES" sz="2000" dirty="0" smtClean="0"/>
              <a:t>Etapas</a:t>
            </a:r>
          </a:p>
          <a:p>
            <a:pPr lvl="1" eaLnBrk="1" hangingPunct="1"/>
            <a:r>
              <a:rPr lang="es-ES" sz="2000" dirty="0" smtClean="0"/>
              <a:t>IF (</a:t>
            </a:r>
            <a:r>
              <a:rPr lang="es-ES" sz="2000" i="1" dirty="0" err="1" smtClean="0"/>
              <a:t>Instruction</a:t>
            </a:r>
            <a:r>
              <a:rPr lang="es-ES" sz="2000" i="1" dirty="0" smtClean="0"/>
              <a:t> </a:t>
            </a:r>
            <a:r>
              <a:rPr lang="es-ES" sz="2000" i="1" dirty="0" err="1" smtClean="0"/>
              <a:t>Fetch</a:t>
            </a:r>
            <a:r>
              <a:rPr lang="es-ES" sz="2000" dirty="0" smtClean="0"/>
              <a:t>)</a:t>
            </a:r>
          </a:p>
          <a:p>
            <a:pPr lvl="2" eaLnBrk="1" hangingPunct="1"/>
            <a:r>
              <a:rPr lang="es-ES" sz="1800" dirty="0"/>
              <a:t>Lectura de la instrucción de la caché de </a:t>
            </a:r>
            <a:r>
              <a:rPr lang="es-ES" sz="1800" dirty="0" smtClean="0"/>
              <a:t>instrucciones</a:t>
            </a:r>
          </a:p>
          <a:p>
            <a:pPr lvl="1" eaLnBrk="1" hangingPunct="1"/>
            <a:r>
              <a:rPr lang="es-ES" sz="2200" dirty="0" smtClean="0"/>
              <a:t>ID (</a:t>
            </a:r>
            <a:r>
              <a:rPr lang="es-ES" sz="2200" i="1" dirty="0" err="1" smtClean="0"/>
              <a:t>Instruction</a:t>
            </a:r>
            <a:r>
              <a:rPr lang="es-ES" sz="2200" i="1" dirty="0" smtClean="0"/>
              <a:t> </a:t>
            </a:r>
            <a:r>
              <a:rPr lang="es-ES" sz="2200" i="1" dirty="0" err="1" smtClean="0"/>
              <a:t>Decoding</a:t>
            </a:r>
            <a:r>
              <a:rPr lang="es-ES" sz="2200" dirty="0" smtClean="0"/>
              <a:t>) </a:t>
            </a:r>
          </a:p>
          <a:p>
            <a:pPr lvl="2" eaLnBrk="1" hangingPunct="1"/>
            <a:r>
              <a:rPr lang="es-ES" sz="2000" dirty="0" smtClean="0"/>
              <a:t>Decodificación y lectura de los </a:t>
            </a:r>
            <a:r>
              <a:rPr lang="es-ES" sz="2000" dirty="0" err="1" smtClean="0"/>
              <a:t>operandos</a:t>
            </a:r>
            <a:r>
              <a:rPr lang="es-ES" sz="2000" dirty="0" smtClean="0"/>
              <a:t> del </a:t>
            </a:r>
            <a:r>
              <a:rPr lang="es-ES" sz="2000" dirty="0"/>
              <a:t>fichero de registros</a:t>
            </a:r>
            <a:endParaRPr lang="es-ES" sz="2000" dirty="0" smtClean="0"/>
          </a:p>
          <a:p>
            <a:pPr lvl="1" eaLnBrk="1" hangingPunct="1"/>
            <a:r>
              <a:rPr lang="es-ES" sz="2000" dirty="0" smtClean="0"/>
              <a:t>EX (</a:t>
            </a:r>
            <a:r>
              <a:rPr lang="es-ES" sz="2000" i="1" dirty="0" err="1" smtClean="0"/>
              <a:t>Execution</a:t>
            </a:r>
            <a:r>
              <a:rPr lang="es-ES" sz="2000" dirty="0" smtClean="0"/>
              <a:t>)</a:t>
            </a:r>
          </a:p>
          <a:p>
            <a:pPr lvl="2" eaLnBrk="1" hangingPunct="1"/>
            <a:r>
              <a:rPr lang="es-ES" sz="1800" dirty="0" smtClean="0"/>
              <a:t>Ejecución </a:t>
            </a:r>
            <a:r>
              <a:rPr lang="es-ES" sz="1800" dirty="0"/>
              <a:t>de las operaciones si se trata de una instrucción aritmético-lógica y del cálculo de la condición y de la dirección de salto si se trata de una bifurcación o salto condicional.</a:t>
            </a:r>
            <a:endParaRPr lang="es-ES" sz="1800" dirty="0" smtClean="0"/>
          </a:p>
          <a:p>
            <a:pPr lvl="1" eaLnBrk="1" hangingPunct="1"/>
            <a:r>
              <a:rPr lang="es-ES" sz="2000" dirty="0" smtClean="0"/>
              <a:t>MEM (</a:t>
            </a:r>
            <a:r>
              <a:rPr lang="es-ES" sz="2000" i="1" dirty="0" err="1" smtClean="0"/>
              <a:t>Memory</a:t>
            </a:r>
            <a:r>
              <a:rPr lang="es-ES" sz="2000" i="1" dirty="0" smtClean="0"/>
              <a:t> Access</a:t>
            </a:r>
            <a:r>
              <a:rPr lang="es-ES" sz="2000" dirty="0" smtClean="0"/>
              <a:t>) Acceso a la cache de datos</a:t>
            </a:r>
          </a:p>
          <a:p>
            <a:pPr lvl="2" eaLnBrk="1" hangingPunct="1"/>
            <a:r>
              <a:rPr lang="es-ES" sz="1800" dirty="0" smtClean="0"/>
              <a:t>Acceso </a:t>
            </a:r>
            <a:r>
              <a:rPr lang="es-ES" sz="1800" dirty="0"/>
              <a:t>a la caché de datos para lecturas (cargas) o escrituras (almacenamientos).</a:t>
            </a:r>
            <a:endParaRPr lang="es-ES" sz="1800" dirty="0" smtClean="0"/>
          </a:p>
          <a:p>
            <a:pPr lvl="1" eaLnBrk="1" hangingPunct="1"/>
            <a:r>
              <a:rPr lang="es-ES" sz="2000" dirty="0" smtClean="0"/>
              <a:t>WB (</a:t>
            </a:r>
            <a:r>
              <a:rPr lang="es-ES" sz="2000" i="1" dirty="0" err="1" smtClean="0"/>
              <a:t>Write</a:t>
            </a:r>
            <a:r>
              <a:rPr lang="es-ES" sz="2000" i="1" dirty="0" smtClean="0"/>
              <a:t>-Back </a:t>
            </a:r>
            <a:r>
              <a:rPr lang="es-ES" sz="2000" i="1" dirty="0" err="1" smtClean="0"/>
              <a:t>results</a:t>
            </a:r>
            <a:r>
              <a:rPr lang="es-ES" sz="2000" dirty="0" smtClean="0"/>
              <a:t>)</a:t>
            </a:r>
          </a:p>
          <a:p>
            <a:pPr lvl="2" eaLnBrk="1" hangingPunct="1"/>
            <a:r>
              <a:rPr lang="es-ES" sz="1800" dirty="0"/>
              <a:t>Escritura del resultado en el fichero de registros</a:t>
            </a:r>
            <a:endParaRPr lang="es-ES" sz="1800" dirty="0" smtClean="0"/>
          </a:p>
        </p:txBody>
      </p:sp>
      <p:sp>
        <p:nvSpPr>
          <p:cNvPr id="3" name="2 Título"/>
          <p:cNvSpPr>
            <a:spLocks noGrp="1"/>
          </p:cNvSpPr>
          <p:nvPr>
            <p:ph type="title"/>
          </p:nvPr>
        </p:nvSpPr>
        <p:spPr/>
        <p:txBody>
          <a:bodyPr>
            <a:normAutofit fontScale="90000"/>
          </a:bodyPr>
          <a:lstStyle/>
          <a:p>
            <a:pPr eaLnBrk="1" hangingPunct="1">
              <a:defRPr/>
            </a:pPr>
            <a:r>
              <a:rPr lang="es-ES" dirty="0" smtClean="0"/>
              <a:t>1.7. Arquitectura segmentada genérica (ASG)</a:t>
            </a:r>
            <a:endParaRPr lang="es-ES" dirty="0"/>
          </a:p>
        </p:txBody>
      </p:sp>
    </p:spTree>
    <p:extLst>
      <p:ext uri="{BB962C8B-B14F-4D97-AF65-F5344CB8AC3E}">
        <p14:creationId xmlns:p14="http://schemas.microsoft.com/office/powerpoint/2010/main" val="3768741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250825" y="1052513"/>
            <a:ext cx="8893175" cy="47117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3492" y="188640"/>
            <a:ext cx="5614987"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92" y="3822427"/>
            <a:ext cx="5670550" cy="280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850106"/>
          </a:xfrm>
        </p:spPr>
        <p:txBody>
          <a:bodyPr>
            <a:noAutofit/>
          </a:bodyPr>
          <a:lstStyle/>
          <a:p>
            <a:pPr eaLnBrk="1" hangingPunct="1">
              <a:defRPr/>
            </a:pPr>
            <a:r>
              <a:rPr lang="es-ES" sz="3200" dirty="0" smtClean="0"/>
              <a:t>Patrón de ejecución segmentación ASG</a:t>
            </a:r>
            <a:endParaRPr lang="es-ES" sz="3200" dirty="0"/>
          </a:p>
        </p:txBody>
      </p:sp>
      <p:sp>
        <p:nvSpPr>
          <p:cNvPr id="26628" name="3 Marcador de contenido"/>
          <p:cNvSpPr>
            <a:spLocks noGrp="1"/>
          </p:cNvSpPr>
          <p:nvPr>
            <p:ph idx="1"/>
          </p:nvPr>
        </p:nvSpPr>
        <p:spPr>
          <a:xfrm>
            <a:off x="468313" y="5373216"/>
            <a:ext cx="8229600" cy="648172"/>
          </a:xfrm>
        </p:spPr>
        <p:txBody>
          <a:bodyPr>
            <a:normAutofit/>
          </a:bodyPr>
          <a:lstStyle/>
          <a:p>
            <a:pPr eaLnBrk="1" hangingPunct="1"/>
            <a:endParaRPr lang="es-ES" dirty="0" smtClean="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0768"/>
            <a:ext cx="8787339"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dirty="0"/>
              <a:t>Factores que determinan el tiempo de ejecución de las </a:t>
            </a:r>
            <a:r>
              <a:rPr lang="es-ES" dirty="0" smtClean="0"/>
              <a:t>instrucciones</a:t>
            </a:r>
            <a:endParaRPr lang="es-ES" dirty="0"/>
          </a:p>
        </p:txBody>
      </p:sp>
      <p:sp>
        <p:nvSpPr>
          <p:cNvPr id="7" name="6 Marcador de contenido"/>
          <p:cNvSpPr>
            <a:spLocks noGrp="1"/>
          </p:cNvSpPr>
          <p:nvPr>
            <p:ph idx="1"/>
          </p:nvPr>
        </p:nvSpPr>
        <p:spPr>
          <a:xfrm>
            <a:off x="457200" y="1481138"/>
            <a:ext cx="8229600" cy="4900190"/>
          </a:xfrm>
        </p:spPr>
        <p:txBody>
          <a:bodyPr>
            <a:normAutofit fontScale="92500" lnSpcReduction="10000"/>
          </a:bodyPr>
          <a:lstStyle/>
          <a:p>
            <a:r>
              <a:rPr lang="es-ES" dirty="0" smtClean="0"/>
              <a:t>Los </a:t>
            </a:r>
            <a:r>
              <a:rPr lang="es-ES" dirty="0"/>
              <a:t>cerrojos o buffers de </a:t>
            </a:r>
            <a:r>
              <a:rPr lang="es-ES" dirty="0" smtClean="0"/>
              <a:t>contención</a:t>
            </a:r>
          </a:p>
          <a:p>
            <a:r>
              <a:rPr lang="es-ES" dirty="0" smtClean="0"/>
              <a:t>La </a:t>
            </a:r>
            <a:r>
              <a:rPr lang="es-ES" dirty="0"/>
              <a:t>duración de todas las etapas de la segmentación es </a:t>
            </a:r>
            <a:r>
              <a:rPr lang="es-ES" dirty="0" smtClean="0"/>
              <a:t>similar</a:t>
            </a:r>
          </a:p>
          <a:p>
            <a:pPr lvl="1"/>
            <a:r>
              <a:rPr lang="es-ES" dirty="0" smtClean="0"/>
              <a:t>Viene </a:t>
            </a:r>
            <a:r>
              <a:rPr lang="es-ES" dirty="0"/>
              <a:t>determinada por la duración de la etapa más </a:t>
            </a:r>
            <a:r>
              <a:rPr lang="es-ES" dirty="0" smtClean="0"/>
              <a:t>lenta</a:t>
            </a:r>
          </a:p>
          <a:p>
            <a:r>
              <a:rPr lang="es-ES" dirty="0" smtClean="0"/>
              <a:t>Los </a:t>
            </a:r>
            <a:r>
              <a:rPr lang="es-ES" dirty="0"/>
              <a:t>riesgos que se producen en la segmentación y que introducen detenciones en el cauce</a:t>
            </a:r>
            <a:r>
              <a:rPr lang="es-ES" dirty="0" smtClean="0"/>
              <a:t>.</a:t>
            </a:r>
          </a:p>
          <a:p>
            <a:pPr lvl="1" eaLnBrk="1" hangingPunct="1"/>
            <a:r>
              <a:rPr lang="es-ES" dirty="0"/>
              <a:t>La segmentación aumenta el número de instrucciones completadas por unidad de tiempo,</a:t>
            </a:r>
          </a:p>
          <a:p>
            <a:pPr lvl="1" eaLnBrk="1" hangingPunct="1"/>
            <a:r>
              <a:rPr lang="es-ES" dirty="0"/>
              <a:t>Pero no reduce (incrementa) el tiempo de ejecución de una instrucción</a:t>
            </a:r>
          </a:p>
          <a:p>
            <a:pPr lvl="2" eaLnBrk="1" hangingPunct="1"/>
            <a:r>
              <a:rPr lang="es-ES" dirty="0"/>
              <a:t>El tiempo total de ejecución de la instrucción segmentada es ligeramente superior al de su equivalente no segmentada debido al tiempo que se consume en el control de la segmentación.</a:t>
            </a:r>
          </a:p>
          <a:p>
            <a:endParaRPr lang="es-ES" dirty="0"/>
          </a:p>
        </p:txBody>
      </p:sp>
    </p:spTree>
    <p:extLst>
      <p:ext uri="{BB962C8B-B14F-4D97-AF65-F5344CB8AC3E}">
        <p14:creationId xmlns:p14="http://schemas.microsoft.com/office/powerpoint/2010/main" val="654387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eaLnBrk="1" hangingPunct="1">
              <a:defRPr/>
            </a:pPr>
            <a:r>
              <a:rPr lang="es-ES" dirty="0" smtClean="0"/>
              <a:t>Ejecución no segmentada y segmentada</a:t>
            </a:r>
            <a:endParaRPr lang="es-ES" dirty="0"/>
          </a:p>
        </p:txBody>
      </p:sp>
      <p:pic>
        <p:nvPicPr>
          <p:cNvPr id="27651" name="Picture 2"/>
          <p:cNvPicPr>
            <a:picLocks noChangeAspect="1" noChangeArrowheads="1"/>
          </p:cNvPicPr>
          <p:nvPr/>
        </p:nvPicPr>
        <p:blipFill>
          <a:blip r:embed="rId2" cstate="print"/>
          <a:srcRect/>
          <a:stretch>
            <a:fillRect/>
          </a:stretch>
        </p:blipFill>
        <p:spPr bwMode="auto">
          <a:xfrm>
            <a:off x="1258888" y="1484313"/>
            <a:ext cx="7524750" cy="4973637"/>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contenido"/>
          <p:cNvSpPr>
            <a:spLocks noGrp="1"/>
          </p:cNvSpPr>
          <p:nvPr>
            <p:ph idx="1"/>
          </p:nvPr>
        </p:nvSpPr>
        <p:spPr/>
        <p:txBody>
          <a:bodyPr>
            <a:normAutofit fontScale="92500" lnSpcReduction="20000"/>
          </a:bodyPr>
          <a:lstStyle/>
          <a:p>
            <a:pPr eaLnBrk="1" hangingPunct="1"/>
            <a:r>
              <a:rPr lang="es-ES" dirty="0" smtClean="0"/>
              <a:t>Riesgo</a:t>
            </a:r>
          </a:p>
          <a:p>
            <a:pPr lvl="1" eaLnBrk="1" hangingPunct="1"/>
            <a:r>
              <a:rPr lang="es-ES" dirty="0"/>
              <a:t>A</a:t>
            </a:r>
            <a:r>
              <a:rPr lang="es-ES" dirty="0" smtClean="0"/>
              <a:t> </a:t>
            </a:r>
            <a:r>
              <a:rPr lang="es-ES" dirty="0"/>
              <a:t>la situación que impide a una instrucción acceder a la ejecución de sus etapas al depender de otra anterior.</a:t>
            </a:r>
          </a:p>
          <a:p>
            <a:pPr eaLnBrk="1" hangingPunct="1"/>
            <a:r>
              <a:rPr lang="es-ES" dirty="0" smtClean="0"/>
              <a:t>Riesgos estructurales</a:t>
            </a:r>
          </a:p>
          <a:p>
            <a:pPr lvl="1" eaLnBrk="1" hangingPunct="1"/>
            <a:r>
              <a:rPr lang="es-ES" dirty="0" smtClean="0"/>
              <a:t>Insuficiencia de hardware </a:t>
            </a:r>
          </a:p>
          <a:p>
            <a:pPr lvl="2" eaLnBrk="1" hangingPunct="1"/>
            <a:r>
              <a:rPr lang="es-ES" dirty="0" smtClean="0"/>
              <a:t>El hardware que necesita está ocupado</a:t>
            </a:r>
          </a:p>
          <a:p>
            <a:pPr eaLnBrk="1" hangingPunct="1"/>
            <a:r>
              <a:rPr lang="es-ES" dirty="0" smtClean="0"/>
              <a:t>Riesgos de dependencia de datos</a:t>
            </a:r>
          </a:p>
          <a:p>
            <a:pPr lvl="1" eaLnBrk="1" hangingPunct="1"/>
            <a:r>
              <a:rPr lang="es-ES" dirty="0" smtClean="0"/>
              <a:t>Una instrucción necesita los datos de otra anterior</a:t>
            </a:r>
          </a:p>
          <a:p>
            <a:pPr eaLnBrk="1" hangingPunct="1"/>
            <a:r>
              <a:rPr lang="es-ES" dirty="0" smtClean="0"/>
              <a:t>Riesgos de control</a:t>
            </a:r>
          </a:p>
          <a:p>
            <a:pPr lvl="1" eaLnBrk="1" hangingPunct="1"/>
            <a:r>
              <a:rPr lang="es-ES" dirty="0" smtClean="0"/>
              <a:t>Las instrucciones de control de flujo (saltos y bifurcaciones)</a:t>
            </a:r>
          </a:p>
          <a:p>
            <a:pPr lvl="2" eaLnBrk="1" hangingPunct="1"/>
            <a:r>
              <a:rPr lang="es-ES" dirty="0" smtClean="0"/>
              <a:t>No pueden leer la instrucción siguiente hasta que no se conoce su dirección, que se calcula en la instrucción de control de flujo</a:t>
            </a:r>
          </a:p>
        </p:txBody>
      </p:sp>
      <p:sp>
        <p:nvSpPr>
          <p:cNvPr id="3" name="2 Título"/>
          <p:cNvSpPr>
            <a:spLocks noGrp="1"/>
          </p:cNvSpPr>
          <p:nvPr>
            <p:ph type="title"/>
          </p:nvPr>
        </p:nvSpPr>
        <p:spPr/>
        <p:txBody>
          <a:bodyPr>
            <a:normAutofit fontScale="90000"/>
          </a:bodyPr>
          <a:lstStyle/>
          <a:p>
            <a:pPr eaLnBrk="1" hangingPunct="1">
              <a:defRPr/>
            </a:pPr>
            <a:r>
              <a:rPr lang="es-ES" dirty="0" smtClean="0"/>
              <a:t>1.8. Riesgos en la segmentación</a:t>
            </a:r>
            <a:endParaRPr lang="es-E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2"/>
          <p:cNvPicPr>
            <a:picLocks noChangeAspect="1" noChangeArrowheads="1"/>
          </p:cNvPicPr>
          <p:nvPr/>
        </p:nvPicPr>
        <p:blipFill>
          <a:blip r:embed="rId2" cstate="print"/>
          <a:srcRect/>
          <a:stretch>
            <a:fillRect/>
          </a:stretch>
        </p:blipFill>
        <p:spPr bwMode="auto">
          <a:xfrm>
            <a:off x="962107" y="548679"/>
            <a:ext cx="7921625" cy="5694363"/>
          </a:xfrm>
          <a:prstGeom prst="rect">
            <a:avLst/>
          </a:prstGeom>
          <a:noFill/>
          <a:ln w="9525">
            <a:noFill/>
            <a:miter lim="800000"/>
            <a:headEnd/>
            <a:tailEnd/>
          </a:ln>
        </p:spPr>
      </p:pic>
      <p:sp>
        <p:nvSpPr>
          <p:cNvPr id="2" name="1 Marcador de contenido"/>
          <p:cNvSpPr>
            <a:spLocks noGrp="1"/>
          </p:cNvSpPr>
          <p:nvPr>
            <p:ph idx="1"/>
          </p:nvPr>
        </p:nvSpPr>
        <p:spPr>
          <a:xfrm>
            <a:off x="2915816" y="6093297"/>
            <a:ext cx="6069360" cy="648072"/>
          </a:xfrm>
        </p:spPr>
        <p:txBody>
          <a:bodyPr>
            <a:normAutofit fontScale="55000" lnSpcReduction="20000"/>
          </a:bodyPr>
          <a:lstStyle/>
          <a:p>
            <a:r>
              <a:rPr lang="es-ES" dirty="0"/>
              <a:t>La ASG no se presenta este inconveniente porque se dispone de dos memorias caché, una para instrucciones (I-caché) y otra para datos (D-caché).</a:t>
            </a:r>
          </a:p>
        </p:txBody>
      </p:sp>
      <p:sp>
        <p:nvSpPr>
          <p:cNvPr id="3" name="2 Título"/>
          <p:cNvSpPr>
            <a:spLocks noGrp="1"/>
          </p:cNvSpPr>
          <p:nvPr>
            <p:ph type="title"/>
          </p:nvPr>
        </p:nvSpPr>
        <p:spPr>
          <a:xfrm>
            <a:off x="447601" y="116632"/>
            <a:ext cx="8229600" cy="706090"/>
          </a:xfrm>
        </p:spPr>
        <p:txBody>
          <a:bodyPr>
            <a:normAutofit/>
          </a:bodyPr>
          <a:lstStyle/>
          <a:p>
            <a:pPr eaLnBrk="1" hangingPunct="1">
              <a:defRPr/>
            </a:pPr>
            <a:r>
              <a:rPr lang="es-ES" sz="3200" dirty="0" smtClean="0"/>
              <a:t>1.8.1. Riesgos estructurales</a:t>
            </a:r>
            <a:endParaRPr lang="es-ES" sz="3200" dirty="0"/>
          </a:p>
        </p:txBody>
      </p:sp>
      <p:sp>
        <p:nvSpPr>
          <p:cNvPr id="4" name="3 Elipse"/>
          <p:cNvSpPr/>
          <p:nvPr/>
        </p:nvSpPr>
        <p:spPr>
          <a:xfrm>
            <a:off x="3860304" y="3068960"/>
            <a:ext cx="1791816" cy="50405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Elipse"/>
          <p:cNvSpPr/>
          <p:nvPr/>
        </p:nvSpPr>
        <p:spPr>
          <a:xfrm>
            <a:off x="3563888" y="558408"/>
            <a:ext cx="1512168" cy="638343"/>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323528" y="1196751"/>
            <a:ext cx="1512168" cy="1569660"/>
          </a:xfrm>
          <a:prstGeom prst="rect">
            <a:avLst/>
          </a:prstGeom>
          <a:noFill/>
        </p:spPr>
        <p:txBody>
          <a:bodyPr wrap="square" rtlCol="0">
            <a:spAutoFit/>
          </a:bodyPr>
          <a:lstStyle/>
          <a:p>
            <a:r>
              <a:rPr lang="es-ES" sz="1600" dirty="0" smtClean="0"/>
              <a:t>Dos instrucciones necesitan el mismo recurso hardware</a:t>
            </a:r>
            <a:endParaRPr lang="es-ES" sz="16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eaLnBrk="1" hangingPunct="1">
              <a:defRPr/>
            </a:pPr>
            <a:r>
              <a:rPr lang="es-ES" dirty="0" smtClean="0"/>
              <a:t>Instrucciones más complejas que otras</a:t>
            </a:r>
            <a:endParaRPr lang="es-ES" dirty="0"/>
          </a:p>
        </p:txBody>
      </p:sp>
      <p:pic>
        <p:nvPicPr>
          <p:cNvPr id="30723" name="Picture 2"/>
          <p:cNvPicPr>
            <a:picLocks noChangeAspect="1" noChangeArrowheads="1"/>
          </p:cNvPicPr>
          <p:nvPr/>
        </p:nvPicPr>
        <p:blipFill>
          <a:blip r:embed="rId2" cstate="print"/>
          <a:srcRect/>
          <a:stretch>
            <a:fillRect/>
          </a:stretch>
        </p:blipFill>
        <p:spPr bwMode="auto">
          <a:xfrm>
            <a:off x="57150" y="1628775"/>
            <a:ext cx="9086850" cy="4114800"/>
          </a:xfrm>
          <a:prstGeom prst="rect">
            <a:avLst/>
          </a:prstGeom>
          <a:noFill/>
          <a:ln w="9525">
            <a:noFill/>
            <a:miter lim="800000"/>
            <a:headEnd/>
            <a:tailEnd/>
          </a:ln>
        </p:spPr>
      </p:pic>
      <p:sp>
        <p:nvSpPr>
          <p:cNvPr id="4" name="3 CuadroTexto"/>
          <p:cNvSpPr txBox="1"/>
          <p:nvPr/>
        </p:nvSpPr>
        <p:spPr>
          <a:xfrm>
            <a:off x="611560" y="2060848"/>
            <a:ext cx="2232248" cy="923330"/>
          </a:xfrm>
          <a:prstGeom prst="rect">
            <a:avLst/>
          </a:prstGeom>
          <a:noFill/>
        </p:spPr>
        <p:txBody>
          <a:bodyPr wrap="square" rtlCol="0">
            <a:spAutoFit/>
          </a:bodyPr>
          <a:lstStyle/>
          <a:p>
            <a:r>
              <a:rPr lang="es-ES" dirty="0" smtClean="0"/>
              <a:t>Mayor duración de la etapa de ejecución</a:t>
            </a:r>
            <a:endParaRPr lang="es-E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eaLnBrk="1" hangingPunct="1">
              <a:defRPr/>
            </a:pPr>
            <a:r>
              <a:rPr lang="es-ES" dirty="0" smtClean="0"/>
              <a:t>Solución 1:Duplicar la unidad funcional</a:t>
            </a:r>
            <a:endParaRPr lang="es-ES" dirty="0"/>
          </a:p>
        </p:txBody>
      </p:sp>
      <p:pic>
        <p:nvPicPr>
          <p:cNvPr id="31747" name="Picture 2"/>
          <p:cNvPicPr>
            <a:picLocks noChangeAspect="1" noChangeArrowheads="1"/>
          </p:cNvPicPr>
          <p:nvPr/>
        </p:nvPicPr>
        <p:blipFill>
          <a:blip r:embed="rId2" cstate="print"/>
          <a:srcRect/>
          <a:stretch>
            <a:fillRect/>
          </a:stretch>
        </p:blipFill>
        <p:spPr bwMode="auto">
          <a:xfrm>
            <a:off x="323528" y="3284984"/>
            <a:ext cx="9055100" cy="2236787"/>
          </a:xfrm>
          <a:prstGeom prst="rect">
            <a:avLst/>
          </a:prstGeom>
          <a:noFill/>
          <a:ln w="9525">
            <a:noFill/>
            <a:miter lim="800000"/>
            <a:headEnd/>
            <a:tailEnd/>
          </a:ln>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312" y="1412776"/>
            <a:ext cx="1857375"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contenido"/>
          <p:cNvSpPr>
            <a:spLocks noGrp="1"/>
          </p:cNvSpPr>
          <p:nvPr>
            <p:ph idx="1"/>
          </p:nvPr>
        </p:nvSpPr>
        <p:spPr>
          <a:xfrm>
            <a:off x="457200" y="1481139"/>
            <a:ext cx="8229600" cy="4396134"/>
          </a:xfrm>
        </p:spPr>
        <p:txBody>
          <a:bodyPr/>
          <a:lstStyle/>
          <a:p>
            <a:pPr eaLnBrk="1" hangingPunct="1"/>
            <a:r>
              <a:rPr lang="es-ES" sz="2400" dirty="0" smtClean="0"/>
              <a:t>CICS (COMPLEX INSTRUCTION SET COMPUTER)</a:t>
            </a:r>
          </a:p>
          <a:p>
            <a:pPr lvl="1" eaLnBrk="1" hangingPunct="1"/>
            <a:r>
              <a:rPr lang="es-ES" sz="1600" dirty="0" smtClean="0"/>
              <a:t>Inicialmente los procesadores fueron dotados de conjunto de instrucciones muy potentes, que realizaban gran cantidad de operaciones internas</a:t>
            </a:r>
          </a:p>
          <a:p>
            <a:pPr lvl="2" eaLnBrk="1" hangingPunct="1"/>
            <a:r>
              <a:rPr lang="es-ES" sz="1400" dirty="0" smtClean="0"/>
              <a:t>Memoria escasa: </a:t>
            </a:r>
          </a:p>
          <a:p>
            <a:pPr lvl="3" eaLnBrk="1" hangingPunct="1"/>
            <a:r>
              <a:rPr lang="es-ES" sz="1200" dirty="0" smtClean="0"/>
              <a:t>Programas con pocas instrucciones que hacían muchas operaciones en el micro código</a:t>
            </a:r>
          </a:p>
          <a:p>
            <a:pPr lvl="3" eaLnBrk="1" hangingPunct="1"/>
            <a:r>
              <a:rPr lang="es-ES" sz="1200" dirty="0" smtClean="0"/>
              <a:t>Un gran numero de modos de direccionamiento</a:t>
            </a:r>
          </a:p>
          <a:p>
            <a:pPr lvl="2" eaLnBrk="1" hangingPunct="1"/>
            <a:r>
              <a:rPr lang="es-ES" sz="1400" dirty="0" smtClean="0"/>
              <a:t>Dificultad para el paralelismos</a:t>
            </a:r>
          </a:p>
          <a:p>
            <a:pPr lvl="3" eaLnBrk="1" hangingPunct="1"/>
            <a:r>
              <a:rPr lang="es-ES" sz="1200" dirty="0" smtClean="0"/>
              <a:t>Instrucciones de distintos tamaños, distinto número de argumentos…</a:t>
            </a:r>
          </a:p>
          <a:p>
            <a:pPr lvl="1" eaLnBrk="1" hangingPunct="1"/>
            <a:r>
              <a:rPr lang="es-ES" sz="2000" dirty="0" smtClean="0"/>
              <a:t>Estudios demostraban que el 80 % del tiempo ejecutaban un 20% de Instrucciones</a:t>
            </a:r>
          </a:p>
        </p:txBody>
      </p:sp>
      <p:sp>
        <p:nvSpPr>
          <p:cNvPr id="3" name="2 Título"/>
          <p:cNvSpPr>
            <a:spLocks noGrp="1"/>
          </p:cNvSpPr>
          <p:nvPr>
            <p:ph type="title"/>
          </p:nvPr>
        </p:nvSpPr>
        <p:spPr/>
        <p:txBody>
          <a:bodyPr>
            <a:normAutofit fontScale="90000"/>
          </a:bodyPr>
          <a:lstStyle/>
          <a:p>
            <a:pPr eaLnBrk="1" fontAlgn="auto" hangingPunct="1">
              <a:spcAft>
                <a:spcPts val="0"/>
              </a:spcAft>
              <a:defRPr/>
            </a:pPr>
            <a:r>
              <a:rPr lang="es-ES" dirty="0" smtClean="0"/>
              <a:t>1.3. Procesadores RISC frente a procesadores CISC</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eaLnBrk="1" hangingPunct="1">
              <a:defRPr/>
            </a:pPr>
            <a:r>
              <a:rPr lang="es-ES" dirty="0" smtClean="0"/>
              <a:t>Solución 2:Planificación de código</a:t>
            </a:r>
            <a:endParaRPr lang="es-ES" dirty="0"/>
          </a:p>
        </p:txBody>
      </p:sp>
      <p:pic>
        <p:nvPicPr>
          <p:cNvPr id="32771" name="Picture 2"/>
          <p:cNvPicPr>
            <a:picLocks noChangeAspect="1" noChangeArrowheads="1"/>
          </p:cNvPicPr>
          <p:nvPr/>
        </p:nvPicPr>
        <p:blipFill>
          <a:blip r:embed="rId2" cstate="print"/>
          <a:srcRect/>
          <a:stretch>
            <a:fillRect/>
          </a:stretch>
        </p:blipFill>
        <p:spPr bwMode="auto">
          <a:xfrm>
            <a:off x="244475" y="2133600"/>
            <a:ext cx="8899525" cy="2128838"/>
          </a:xfrm>
          <a:prstGeom prst="rect">
            <a:avLst/>
          </a:prstGeom>
          <a:noFill/>
          <a:ln w="9525">
            <a:noFill/>
            <a:miter lim="800000"/>
            <a:headEnd/>
            <a:tailEnd/>
          </a:ln>
        </p:spPr>
      </p:pic>
      <p:sp>
        <p:nvSpPr>
          <p:cNvPr id="4" name="3 CuadroTexto"/>
          <p:cNvSpPr txBox="1"/>
          <p:nvPr/>
        </p:nvSpPr>
        <p:spPr>
          <a:xfrm>
            <a:off x="1403648" y="1412776"/>
            <a:ext cx="5544616" cy="369332"/>
          </a:xfrm>
          <a:prstGeom prst="rect">
            <a:avLst/>
          </a:prstGeom>
          <a:noFill/>
        </p:spPr>
        <p:txBody>
          <a:bodyPr wrap="square" rtlCol="0">
            <a:spAutoFit/>
          </a:bodyPr>
          <a:lstStyle/>
          <a:p>
            <a:r>
              <a:rPr lang="es-ES" dirty="0" smtClean="0"/>
              <a:t>Cambiar el orden de ejecución de las instrucciones)</a:t>
            </a:r>
            <a:endParaRPr lang="es-E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contenido"/>
          <p:cNvSpPr>
            <a:spLocks noGrp="1"/>
          </p:cNvSpPr>
          <p:nvPr>
            <p:ph idx="1"/>
          </p:nvPr>
        </p:nvSpPr>
        <p:spPr/>
        <p:txBody>
          <a:bodyPr>
            <a:normAutofit lnSpcReduction="10000"/>
          </a:bodyPr>
          <a:lstStyle/>
          <a:p>
            <a:pPr eaLnBrk="1" hangingPunct="1"/>
            <a:r>
              <a:rPr lang="es-ES" dirty="0"/>
              <a:t>Cuando dos instrucciones comparten algún </a:t>
            </a:r>
            <a:r>
              <a:rPr lang="es-ES" dirty="0" smtClean="0"/>
              <a:t>dato</a:t>
            </a:r>
          </a:p>
          <a:p>
            <a:pPr eaLnBrk="1" hangingPunct="1"/>
            <a:r>
              <a:rPr lang="es-ES" dirty="0" smtClean="0"/>
              <a:t>Tipos de dependencias de datos</a:t>
            </a:r>
            <a:endParaRPr lang="es-ES" dirty="0"/>
          </a:p>
          <a:p>
            <a:pPr lvl="1" eaLnBrk="1" hangingPunct="1"/>
            <a:r>
              <a:rPr lang="es-ES" b="1" dirty="0" smtClean="0"/>
              <a:t>Riesgo de tipo WAR </a:t>
            </a:r>
            <a:r>
              <a:rPr lang="es-ES" dirty="0" smtClean="0"/>
              <a:t>(</a:t>
            </a:r>
            <a:r>
              <a:rPr lang="es-ES" dirty="0" err="1" smtClean="0"/>
              <a:t>Write</a:t>
            </a:r>
            <a:r>
              <a:rPr lang="es-ES" dirty="0" smtClean="0"/>
              <a:t> </a:t>
            </a:r>
            <a:r>
              <a:rPr lang="es-ES" dirty="0" err="1"/>
              <a:t>A</a:t>
            </a:r>
            <a:r>
              <a:rPr lang="es-ES" dirty="0" err="1" smtClean="0"/>
              <a:t>fter</a:t>
            </a:r>
            <a:r>
              <a:rPr lang="es-ES" dirty="0" smtClean="0"/>
              <a:t> </a:t>
            </a:r>
            <a:r>
              <a:rPr lang="es-ES" dirty="0" err="1" smtClean="0"/>
              <a:t>Read</a:t>
            </a:r>
            <a:r>
              <a:rPr lang="es-ES" dirty="0" smtClean="0"/>
              <a:t> – Escritura tras lectura)</a:t>
            </a:r>
          </a:p>
          <a:p>
            <a:pPr lvl="2" eaLnBrk="1" hangingPunct="1"/>
            <a:r>
              <a:rPr lang="es-ES_tradnl" dirty="0"/>
              <a:t>I</a:t>
            </a:r>
            <a:r>
              <a:rPr lang="es-ES_tradnl" dirty="0" smtClean="0"/>
              <a:t>nstrucción </a:t>
            </a:r>
            <a:r>
              <a:rPr lang="es-ES_tradnl" i="1" dirty="0"/>
              <a:t>j</a:t>
            </a:r>
            <a:r>
              <a:rPr lang="es-ES_tradnl" dirty="0"/>
              <a:t> trata de escribir en su destino antes que éste sea leído por la instrucción </a:t>
            </a:r>
            <a:endParaRPr lang="es-ES_tradnl" dirty="0" smtClean="0"/>
          </a:p>
          <a:p>
            <a:pPr lvl="1" eaLnBrk="1" hangingPunct="1"/>
            <a:r>
              <a:rPr lang="es-ES" b="1" dirty="0" smtClean="0"/>
              <a:t>Riesgo del tipo WAW </a:t>
            </a:r>
            <a:r>
              <a:rPr lang="es-ES" dirty="0" smtClean="0"/>
              <a:t>(</a:t>
            </a:r>
            <a:r>
              <a:rPr lang="es-ES" dirty="0" err="1" smtClean="0"/>
              <a:t>Write</a:t>
            </a:r>
            <a:r>
              <a:rPr lang="es-ES" dirty="0" smtClean="0"/>
              <a:t> </a:t>
            </a:r>
            <a:r>
              <a:rPr lang="es-ES" dirty="0" err="1" smtClean="0"/>
              <a:t>After</a:t>
            </a:r>
            <a:r>
              <a:rPr lang="es-ES" dirty="0" smtClean="0"/>
              <a:t> </a:t>
            </a:r>
            <a:r>
              <a:rPr lang="es-ES" dirty="0" err="1" smtClean="0"/>
              <a:t>Write</a:t>
            </a:r>
            <a:r>
              <a:rPr lang="es-ES" dirty="0" smtClean="0"/>
              <a:t>)</a:t>
            </a:r>
          </a:p>
          <a:p>
            <a:pPr lvl="2" eaLnBrk="1" hangingPunct="1"/>
            <a:r>
              <a:rPr lang="es-ES_tradnl" dirty="0"/>
              <a:t>I</a:t>
            </a:r>
            <a:r>
              <a:rPr lang="es-ES_tradnl" dirty="0" smtClean="0"/>
              <a:t>nstrucción </a:t>
            </a:r>
            <a:r>
              <a:rPr lang="es-ES_tradnl" i="1" dirty="0"/>
              <a:t>j</a:t>
            </a:r>
            <a:r>
              <a:rPr lang="es-ES_tradnl" dirty="0"/>
              <a:t> intenta escribir un operando antes de que éste sea escrito por la instrucción </a:t>
            </a:r>
            <a:r>
              <a:rPr lang="es-ES_tradnl" i="1" dirty="0"/>
              <a:t>i.</a:t>
            </a:r>
            <a:endParaRPr lang="es-ES" dirty="0" smtClean="0"/>
          </a:p>
          <a:p>
            <a:pPr lvl="1" eaLnBrk="1" hangingPunct="1"/>
            <a:r>
              <a:rPr lang="es-ES" b="1" dirty="0" smtClean="0"/>
              <a:t>Riesgos de tipo RAW </a:t>
            </a:r>
            <a:r>
              <a:rPr lang="es-ES" dirty="0" smtClean="0"/>
              <a:t>(</a:t>
            </a:r>
            <a:r>
              <a:rPr lang="es-ES" dirty="0" err="1" smtClean="0"/>
              <a:t>Read</a:t>
            </a:r>
            <a:r>
              <a:rPr lang="es-ES" dirty="0" smtClean="0"/>
              <a:t> </a:t>
            </a:r>
            <a:r>
              <a:rPr lang="es-ES" dirty="0" err="1" smtClean="0"/>
              <a:t>After</a:t>
            </a:r>
            <a:r>
              <a:rPr lang="es-ES" dirty="0" smtClean="0"/>
              <a:t> </a:t>
            </a:r>
            <a:r>
              <a:rPr lang="es-ES" dirty="0" err="1" smtClean="0"/>
              <a:t>Write</a:t>
            </a:r>
            <a:r>
              <a:rPr lang="es-ES" dirty="0" smtClean="0"/>
              <a:t>- Lectura Tras escritura)</a:t>
            </a:r>
          </a:p>
        </p:txBody>
      </p:sp>
      <p:sp>
        <p:nvSpPr>
          <p:cNvPr id="3" name="2 Título"/>
          <p:cNvSpPr>
            <a:spLocks noGrp="1"/>
          </p:cNvSpPr>
          <p:nvPr>
            <p:ph type="title"/>
          </p:nvPr>
        </p:nvSpPr>
        <p:spPr/>
        <p:txBody>
          <a:bodyPr>
            <a:normAutofit fontScale="90000"/>
          </a:bodyPr>
          <a:lstStyle/>
          <a:p>
            <a:pPr eaLnBrk="1" hangingPunct="1">
              <a:defRPr/>
            </a:pPr>
            <a:r>
              <a:rPr lang="es-ES" dirty="0" smtClean="0"/>
              <a:t>1.8.2. Riesgos por dependencias de datos</a:t>
            </a:r>
            <a:endParaRPr lang="es-E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3501008"/>
            <a:ext cx="8229600" cy="1731838"/>
          </a:xfrm>
        </p:spPr>
        <p:txBody>
          <a:bodyPr/>
          <a:lstStyle/>
          <a:p>
            <a:r>
              <a:rPr lang="es-ES" dirty="0"/>
              <a:t>Soluciones</a:t>
            </a:r>
          </a:p>
          <a:p>
            <a:pPr lvl="1"/>
            <a:r>
              <a:rPr lang="es-ES" dirty="0"/>
              <a:t>Reorganización del código</a:t>
            </a:r>
          </a:p>
          <a:p>
            <a:pPr lvl="1"/>
            <a:r>
              <a:rPr lang="es-ES" dirty="0"/>
              <a:t>Interbloqueo entre etapas</a:t>
            </a:r>
          </a:p>
          <a:p>
            <a:pPr lvl="1"/>
            <a:r>
              <a:rPr lang="es-ES" dirty="0"/>
              <a:t>Adelantamiento</a:t>
            </a:r>
          </a:p>
          <a:p>
            <a:endParaRPr lang="es-ES" dirty="0"/>
          </a:p>
        </p:txBody>
      </p:sp>
      <p:sp>
        <p:nvSpPr>
          <p:cNvPr id="3" name="2 Título"/>
          <p:cNvSpPr>
            <a:spLocks noGrp="1"/>
          </p:cNvSpPr>
          <p:nvPr>
            <p:ph type="title"/>
          </p:nvPr>
        </p:nvSpPr>
        <p:spPr/>
        <p:txBody>
          <a:bodyPr/>
          <a:lstStyle/>
          <a:p>
            <a:r>
              <a:rPr lang="es-ES" dirty="0" smtClean="0"/>
              <a:t>Ejemplo de RAW</a:t>
            </a:r>
            <a:endParaRPr lang="es-E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381123"/>
            <a:ext cx="7216509" cy="1975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23260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467544" y="1340768"/>
            <a:ext cx="8229600" cy="795734"/>
          </a:xfrm>
        </p:spPr>
        <p:txBody>
          <a:bodyPr/>
          <a:lstStyle/>
          <a:p>
            <a:r>
              <a:rPr lang="es-ES" dirty="0" smtClean="0"/>
              <a:t>Detención de ciclos</a:t>
            </a:r>
            <a:endParaRPr lang="es-ES" dirty="0"/>
          </a:p>
        </p:txBody>
      </p:sp>
      <p:sp>
        <p:nvSpPr>
          <p:cNvPr id="3" name="2 Título"/>
          <p:cNvSpPr>
            <a:spLocks noGrp="1"/>
          </p:cNvSpPr>
          <p:nvPr>
            <p:ph type="title"/>
          </p:nvPr>
        </p:nvSpPr>
        <p:spPr/>
        <p:txBody>
          <a:bodyPr>
            <a:normAutofit/>
          </a:bodyPr>
          <a:lstStyle/>
          <a:p>
            <a:pPr eaLnBrk="1" hangingPunct="1">
              <a:defRPr/>
            </a:pPr>
            <a:r>
              <a:rPr lang="es-ES" sz="3200" dirty="0" smtClean="0"/>
              <a:t>1.8.2.1. (RAW) La reorganización de código</a:t>
            </a:r>
            <a:endParaRPr lang="es-ES" sz="32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128" y="1844824"/>
            <a:ext cx="843487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2"/>
          <p:cNvPicPr>
            <a:picLocks noGrp="1" noChangeAspect="1" noChangeArrowheads="1"/>
          </p:cNvPicPr>
          <p:nvPr>
            <p:ph idx="1"/>
          </p:nvPr>
        </p:nvPicPr>
        <p:blipFill>
          <a:blip r:embed="rId2" cstate="print"/>
          <a:srcRect/>
          <a:stretch>
            <a:fillRect/>
          </a:stretch>
        </p:blipFill>
        <p:spPr>
          <a:xfrm>
            <a:off x="2627312" y="908720"/>
            <a:ext cx="6516688" cy="5824537"/>
          </a:xfrm>
          <a:noFill/>
        </p:spPr>
      </p:pic>
      <p:sp>
        <p:nvSpPr>
          <p:cNvPr id="3" name="2 Título"/>
          <p:cNvSpPr>
            <a:spLocks noGrp="1"/>
          </p:cNvSpPr>
          <p:nvPr>
            <p:ph type="title"/>
          </p:nvPr>
        </p:nvSpPr>
        <p:spPr>
          <a:xfrm>
            <a:off x="457200" y="274638"/>
            <a:ext cx="8229600" cy="706090"/>
          </a:xfrm>
        </p:spPr>
        <p:txBody>
          <a:bodyPr>
            <a:normAutofit fontScale="90000"/>
          </a:bodyPr>
          <a:lstStyle/>
          <a:p>
            <a:pPr eaLnBrk="1" hangingPunct="1">
              <a:defRPr/>
            </a:pPr>
            <a:r>
              <a:rPr lang="es-ES" dirty="0" smtClean="0"/>
              <a:t>Inserción de NOP</a:t>
            </a:r>
            <a:endParaRPr lang="es-ES" dirty="0"/>
          </a:p>
        </p:txBody>
      </p:sp>
      <p:sp>
        <p:nvSpPr>
          <p:cNvPr id="2" name="1 CuadroTexto"/>
          <p:cNvSpPr txBox="1"/>
          <p:nvPr/>
        </p:nvSpPr>
        <p:spPr>
          <a:xfrm>
            <a:off x="251520" y="1340768"/>
            <a:ext cx="2160240" cy="1477328"/>
          </a:xfrm>
          <a:prstGeom prst="rect">
            <a:avLst/>
          </a:prstGeom>
          <a:noFill/>
        </p:spPr>
        <p:txBody>
          <a:bodyPr wrap="square" rtlCol="0">
            <a:spAutoFit/>
          </a:bodyPr>
          <a:lstStyle/>
          <a:p>
            <a:r>
              <a:rPr lang="es-ES" dirty="0" smtClean="0"/>
              <a:t>Si no se pude reordenar el código, sin alterar la lógica del programa</a:t>
            </a:r>
            <a:endParaRPr lang="es-E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425035"/>
            <a:ext cx="1503684" cy="1346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903620"/>
            <a:ext cx="6618932" cy="2389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Título"/>
          <p:cNvSpPr>
            <a:spLocks noGrp="1"/>
          </p:cNvSpPr>
          <p:nvPr>
            <p:ph type="title"/>
          </p:nvPr>
        </p:nvSpPr>
        <p:spPr/>
        <p:txBody>
          <a:bodyPr/>
          <a:lstStyle/>
          <a:p>
            <a:r>
              <a:rPr lang="es-ES" dirty="0" smtClean="0"/>
              <a:t>Reorganización de código</a:t>
            </a:r>
            <a:endParaRPr lang="es-ES" dirty="0"/>
          </a:p>
        </p:txBody>
      </p:sp>
    </p:spTree>
    <p:extLst>
      <p:ext uri="{BB962C8B-B14F-4D97-AF65-F5344CB8AC3E}">
        <p14:creationId xmlns:p14="http://schemas.microsoft.com/office/powerpoint/2010/main" val="14876342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Grp="1" noChangeAspect="1" noChangeArrowheads="1"/>
          </p:cNvPicPr>
          <p:nvPr>
            <p:ph idx="1"/>
          </p:nvPr>
        </p:nvPicPr>
        <p:blipFill>
          <a:blip r:embed="rId2" cstate="print"/>
          <a:stretch>
            <a:fillRect/>
          </a:stretch>
        </p:blipFill>
        <p:spPr>
          <a:xfrm>
            <a:off x="917665" y="1481138"/>
            <a:ext cx="7308670" cy="4525962"/>
          </a:xfrm>
          <a:noFill/>
        </p:spPr>
      </p:pic>
      <p:sp>
        <p:nvSpPr>
          <p:cNvPr id="2" name="1 Título"/>
          <p:cNvSpPr>
            <a:spLocks noGrp="1"/>
          </p:cNvSpPr>
          <p:nvPr>
            <p:ph type="title"/>
          </p:nvPr>
        </p:nvSpPr>
        <p:spPr/>
        <p:txBody>
          <a:bodyPr/>
          <a:lstStyle/>
          <a:p>
            <a:r>
              <a:rPr lang="es-ES" dirty="0" smtClean="0"/>
              <a:t>Flancos de subida y bajada</a:t>
            </a:r>
            <a:endParaRPr lang="es-E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2"/>
          <p:cNvPicPr>
            <a:picLocks noGrp="1" noChangeAspect="1" noChangeArrowheads="1"/>
          </p:cNvPicPr>
          <p:nvPr>
            <p:ph idx="1"/>
          </p:nvPr>
        </p:nvPicPr>
        <p:blipFill>
          <a:blip r:embed="rId2" cstate="print"/>
          <a:stretch>
            <a:fillRect/>
          </a:stretch>
        </p:blipFill>
        <p:spPr>
          <a:xfrm>
            <a:off x="683568" y="2852936"/>
            <a:ext cx="8229600" cy="2883823"/>
          </a:xfrm>
          <a:noFill/>
        </p:spPr>
      </p:pic>
      <p:sp>
        <p:nvSpPr>
          <p:cNvPr id="2" name="1 Título"/>
          <p:cNvSpPr>
            <a:spLocks noGrp="1"/>
          </p:cNvSpPr>
          <p:nvPr>
            <p:ph type="title"/>
          </p:nvPr>
        </p:nvSpPr>
        <p:spPr/>
        <p:txBody>
          <a:bodyPr>
            <a:normAutofit/>
          </a:bodyPr>
          <a:lstStyle/>
          <a:p>
            <a:pPr eaLnBrk="1" hangingPunct="1">
              <a:defRPr/>
            </a:pPr>
            <a:r>
              <a:rPr lang="es-ES" sz="3200" dirty="0"/>
              <a:t>1.8.2.2. </a:t>
            </a:r>
            <a:r>
              <a:rPr lang="es-ES" sz="3200" dirty="0" smtClean="0"/>
              <a:t>(RAW) Interbloqueo de etapas</a:t>
            </a:r>
            <a:endParaRPr lang="es-ES" sz="3200" dirty="0"/>
          </a:p>
        </p:txBody>
      </p:sp>
      <p:sp>
        <p:nvSpPr>
          <p:cNvPr id="3" name="2 CuadroTexto"/>
          <p:cNvSpPr txBox="1"/>
          <p:nvPr/>
        </p:nvSpPr>
        <p:spPr>
          <a:xfrm>
            <a:off x="467544" y="1556792"/>
            <a:ext cx="8352928" cy="923330"/>
          </a:xfrm>
          <a:prstGeom prst="rect">
            <a:avLst/>
          </a:prstGeom>
          <a:noFill/>
        </p:spPr>
        <p:txBody>
          <a:bodyPr wrap="square" rtlCol="0">
            <a:spAutoFit/>
          </a:bodyPr>
          <a:lstStyle/>
          <a:p>
            <a:r>
              <a:rPr lang="es-ES_tradnl" dirty="0"/>
              <a:t>Introducir elementos </a:t>
            </a:r>
            <a:r>
              <a:rPr lang="es-ES_tradnl" dirty="0">
                <a:solidFill>
                  <a:srgbClr val="FF0000"/>
                </a:solidFill>
              </a:rPr>
              <a:t>hardware</a:t>
            </a:r>
            <a:r>
              <a:rPr lang="es-ES_tradnl" dirty="0"/>
              <a:t> en el cauce para detectar la existencia de </a:t>
            </a:r>
            <a:r>
              <a:rPr lang="es-ES_tradnl" dirty="0" smtClean="0"/>
              <a:t>dependencias (no el compilador)</a:t>
            </a:r>
            <a:endParaRPr lang="es-ES" dirty="0"/>
          </a:p>
          <a:p>
            <a:endParaRPr lang="es-E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eaLnBrk="1" hangingPunct="1">
              <a:defRPr/>
            </a:pPr>
            <a:r>
              <a:rPr lang="es-ES" dirty="0" smtClean="0"/>
              <a:t>1.8.2.3. (RAW) El adelantamiento (caminos de bypass o </a:t>
            </a:r>
            <a:r>
              <a:rPr lang="es-ES" dirty="0" err="1" smtClean="0"/>
              <a:t>forwarding</a:t>
            </a:r>
            <a:r>
              <a:rPr lang="es-ES" dirty="0" smtClean="0"/>
              <a:t>)</a:t>
            </a:r>
            <a:endParaRPr lang="es-ES" dirty="0"/>
          </a:p>
        </p:txBody>
      </p:sp>
      <p:pic>
        <p:nvPicPr>
          <p:cNvPr id="38915" name="Picture 2"/>
          <p:cNvPicPr>
            <a:picLocks noGrp="1" noChangeAspect="1" noChangeArrowheads="1"/>
          </p:cNvPicPr>
          <p:nvPr>
            <p:ph idx="1"/>
          </p:nvPr>
        </p:nvPicPr>
        <p:blipFill>
          <a:blip r:embed="rId2" cstate="print"/>
          <a:srcRect/>
          <a:stretch>
            <a:fillRect/>
          </a:stretch>
        </p:blipFill>
        <p:spPr>
          <a:xfrm>
            <a:off x="2843808" y="1628800"/>
            <a:ext cx="5932487" cy="5111750"/>
          </a:xfr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562074"/>
          </a:xfrm>
        </p:spPr>
        <p:txBody>
          <a:bodyPr>
            <a:noAutofit/>
          </a:bodyPr>
          <a:lstStyle/>
          <a:p>
            <a:pPr eaLnBrk="1" hangingPunct="1">
              <a:defRPr/>
            </a:pPr>
            <a:r>
              <a:rPr lang="es-ES" sz="2000" dirty="0" smtClean="0"/>
              <a:t>1.8.2.3. (RAW) El adelantamiento (caminos de bypass o </a:t>
            </a:r>
            <a:r>
              <a:rPr lang="es-ES" sz="2000" dirty="0" err="1" smtClean="0"/>
              <a:t>forwarding</a:t>
            </a:r>
            <a:r>
              <a:rPr lang="es-ES" sz="2000" dirty="0" smtClean="0"/>
              <a:t>)</a:t>
            </a:r>
            <a:endParaRPr lang="es-ES" sz="2000" dirty="0"/>
          </a:p>
        </p:txBody>
      </p:sp>
      <p:sp>
        <p:nvSpPr>
          <p:cNvPr id="2" name="1 Marcador de contenido"/>
          <p:cNvSpPr>
            <a:spLocks noGrp="1"/>
          </p:cNvSpPr>
          <p:nvPr>
            <p:ph idx="1"/>
          </p:nvPr>
        </p:nvSpPr>
        <p:spPr>
          <a:xfrm>
            <a:off x="182563" y="1052736"/>
            <a:ext cx="2990030" cy="3096344"/>
          </a:xfrm>
        </p:spPr>
        <p:txBody>
          <a:bodyPr>
            <a:normAutofit fontScale="47500" lnSpcReduction="20000"/>
          </a:bodyPr>
          <a:lstStyle/>
          <a:p>
            <a:r>
              <a:rPr lang="es-ES" dirty="0"/>
              <a:t>Uso de los elementos que en la técnica de </a:t>
            </a:r>
            <a:r>
              <a:rPr lang="es-ES" dirty="0" smtClean="0"/>
              <a:t>interbloqueo (hardware) </a:t>
            </a:r>
            <a:r>
              <a:rPr lang="es-ES" dirty="0"/>
              <a:t>permiten detectar la existencia de dependencias entre instrucciones. </a:t>
            </a:r>
            <a:endParaRPr lang="es-ES" dirty="0" smtClean="0"/>
          </a:p>
          <a:p>
            <a:r>
              <a:rPr lang="es-ES" dirty="0" smtClean="0"/>
              <a:t>Esta </a:t>
            </a:r>
            <a:r>
              <a:rPr lang="es-ES" dirty="0"/>
              <a:t>información ahora se aprovecha para habilitar una serie de caminos (buses) que se añaden al cauce para permitir que los resultados de una etapa pasen como entradas a la etapa donde son necesarios en caso de dependencias RAW, al mismo tiempo que siguen su camino para almacenarse en el fichero de registros.</a:t>
            </a:r>
          </a:p>
        </p:txBody>
      </p:sp>
      <p:pic>
        <p:nvPicPr>
          <p:cNvPr id="18433"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2593" y="1052736"/>
            <a:ext cx="5823057" cy="482453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 de texto 2"/>
          <p:cNvSpPr txBox="1">
            <a:spLocks noChangeArrowheads="1"/>
          </p:cNvSpPr>
          <p:nvPr/>
        </p:nvSpPr>
        <p:spPr bwMode="auto">
          <a:xfrm>
            <a:off x="182563" y="4383088"/>
            <a:ext cx="2733675" cy="149418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 sz="1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Detecta si hace falta algún resultado que se ha de dejar en un registro para la siguiente instrucción.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 sz="1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En caso afirmativo, lo guarda en el registro, pero se lo suministra directamente a la ALU</a:t>
            </a:r>
            <a:endParaRPr kumimoji="0" lang="es-ES_tradnl" alt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angle 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angle 7"/>
          <p:cNvSpPr>
            <a:spLocks noChangeArrowheads="1"/>
          </p:cNvSpPr>
          <p:nvPr/>
        </p:nvSpPr>
        <p:spPr bwMode="auto">
          <a:xfrm>
            <a:off x="0" y="5105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1844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634358"/>
            <a:ext cx="969963"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9 Conector recto de flecha"/>
          <p:cNvCxnSpPr>
            <a:stCxn id="4" idx="3"/>
            <a:endCxn id="18440" idx="1"/>
          </p:cNvCxnSpPr>
          <p:nvPr/>
        </p:nvCxnSpPr>
        <p:spPr>
          <a:xfrm flipV="1">
            <a:off x="2916238" y="4085208"/>
            <a:ext cx="1511746" cy="10449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261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lvl="1" eaLnBrk="1" hangingPunct="1"/>
            <a:r>
              <a:rPr lang="es-ES" sz="2400" dirty="0" smtClean="0"/>
              <a:t>Conjunto </a:t>
            </a:r>
            <a:r>
              <a:rPr lang="es-ES" sz="2400" dirty="0"/>
              <a:t>de instrucciones sencillas con formatos </a:t>
            </a:r>
            <a:r>
              <a:rPr lang="es-ES" sz="2400" dirty="0" smtClean="0"/>
              <a:t>fijos</a:t>
            </a:r>
          </a:p>
          <a:p>
            <a:pPr lvl="2" eaLnBrk="1" hangingPunct="1"/>
            <a:r>
              <a:rPr lang="es-ES" sz="2200" dirty="0" smtClean="0"/>
              <a:t>Hardware de control mas sencillo</a:t>
            </a:r>
            <a:endParaRPr lang="es-ES" sz="2400" dirty="0"/>
          </a:p>
          <a:p>
            <a:pPr lvl="1" eaLnBrk="1" hangingPunct="1"/>
            <a:r>
              <a:rPr lang="es-ES" sz="2400" dirty="0"/>
              <a:t>Ventajas</a:t>
            </a:r>
          </a:p>
          <a:p>
            <a:pPr lvl="2" eaLnBrk="1" hangingPunct="1"/>
            <a:r>
              <a:rPr lang="es-ES" sz="2200" dirty="0"/>
              <a:t>Aumenta la velocidad de ejecución</a:t>
            </a:r>
          </a:p>
          <a:p>
            <a:pPr lvl="2" eaLnBrk="1" hangingPunct="1"/>
            <a:r>
              <a:rPr lang="es-ES" sz="2200" dirty="0"/>
              <a:t>Reduce el tamaño de la CPU, con menor consumo y más fácil diseño al tener  lógica de control más </a:t>
            </a:r>
            <a:r>
              <a:rPr lang="es-ES" sz="2200" dirty="0" smtClean="0"/>
              <a:t>simple</a:t>
            </a:r>
          </a:p>
          <a:p>
            <a:pPr lvl="3" eaLnBrk="1" hangingPunct="1"/>
            <a:r>
              <a:rPr lang="es-ES" sz="2000" dirty="0" smtClean="0"/>
              <a:t>Aumenta el número de registros</a:t>
            </a:r>
          </a:p>
          <a:p>
            <a:pPr lvl="3" eaLnBrk="1" hangingPunct="1"/>
            <a:r>
              <a:rPr lang="es-ES" sz="2000" dirty="0"/>
              <a:t>Reduce los acceso a memoria cargando los datos en registros</a:t>
            </a:r>
          </a:p>
          <a:p>
            <a:pPr lvl="2" eaLnBrk="1" hangingPunct="1"/>
            <a:r>
              <a:rPr lang="es-ES" sz="2200" dirty="0" smtClean="0"/>
              <a:t>Posibilita </a:t>
            </a:r>
            <a:r>
              <a:rPr lang="es-ES" sz="2200" dirty="0"/>
              <a:t>la segmentación y el paralelismo</a:t>
            </a:r>
          </a:p>
          <a:p>
            <a:endParaRPr lang="es-ES" dirty="0"/>
          </a:p>
        </p:txBody>
      </p:sp>
      <p:sp>
        <p:nvSpPr>
          <p:cNvPr id="3" name="2 Título"/>
          <p:cNvSpPr>
            <a:spLocks noGrp="1"/>
          </p:cNvSpPr>
          <p:nvPr>
            <p:ph type="title"/>
          </p:nvPr>
        </p:nvSpPr>
        <p:spPr/>
        <p:txBody>
          <a:bodyPr>
            <a:normAutofit fontScale="90000"/>
          </a:bodyPr>
          <a:lstStyle/>
          <a:p>
            <a:r>
              <a:rPr lang="en-US" dirty="0"/>
              <a:t>RISC (REDUCED INSTRUCTION SET COMPUTER</a:t>
            </a:r>
            <a:r>
              <a:rPr lang="en-US" dirty="0" smtClean="0"/>
              <a:t>)</a:t>
            </a:r>
            <a:endParaRPr lang="es-ES" dirty="0"/>
          </a:p>
        </p:txBody>
      </p:sp>
    </p:spTree>
    <p:extLst>
      <p:ext uri="{BB962C8B-B14F-4D97-AF65-F5344CB8AC3E}">
        <p14:creationId xmlns:p14="http://schemas.microsoft.com/office/powerpoint/2010/main" val="9332635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107504" y="821186"/>
            <a:ext cx="8893175" cy="400685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eaLnBrk="1" hangingPunct="1">
              <a:defRPr/>
            </a:pPr>
            <a:r>
              <a:rPr lang="es-ES" dirty="0" smtClean="0"/>
              <a:t>1.8.3. Riesgos de control</a:t>
            </a:r>
            <a:endParaRPr lang="es-ES" dirty="0"/>
          </a:p>
        </p:txBody>
      </p:sp>
      <p:pic>
        <p:nvPicPr>
          <p:cNvPr id="40963" name="Picture 3"/>
          <p:cNvPicPr>
            <a:picLocks noGrp="1" noChangeAspect="1" noChangeArrowheads="1"/>
          </p:cNvPicPr>
          <p:nvPr>
            <p:ph idx="1"/>
          </p:nvPr>
        </p:nvPicPr>
        <p:blipFill>
          <a:blip r:embed="rId2" cstate="print"/>
          <a:srcRect/>
          <a:stretch>
            <a:fillRect/>
          </a:stretch>
        </p:blipFill>
        <p:spPr>
          <a:xfrm>
            <a:off x="149225" y="2852936"/>
            <a:ext cx="8994775" cy="3135313"/>
          </a:xfrm>
          <a:noFill/>
        </p:spPr>
      </p:pic>
      <p:sp>
        <p:nvSpPr>
          <p:cNvPr id="2" name="1 CuadroTexto"/>
          <p:cNvSpPr txBox="1"/>
          <p:nvPr/>
        </p:nvSpPr>
        <p:spPr>
          <a:xfrm>
            <a:off x="323528" y="1268760"/>
            <a:ext cx="8640960" cy="1477328"/>
          </a:xfrm>
          <a:prstGeom prst="rect">
            <a:avLst/>
          </a:prstGeom>
          <a:noFill/>
        </p:spPr>
        <p:txBody>
          <a:bodyPr wrap="square" rtlCol="0">
            <a:spAutoFit/>
          </a:bodyPr>
          <a:lstStyle/>
          <a:p>
            <a:pPr marL="285750" indent="-285750">
              <a:buFont typeface="Arial" panose="020B0604020202020204" pitchFamily="34" charset="0"/>
              <a:buChar char="•"/>
            </a:pPr>
            <a:r>
              <a:rPr lang="es-ES_tradnl" dirty="0"/>
              <a:t>Un salto condicional, el valor del contador del programa puede incrementarse automáticamente o cambiar su valor en función de que el salto sea efectivo o no efectivo. </a:t>
            </a:r>
            <a:endParaRPr lang="es-ES_tradnl" dirty="0" smtClean="0"/>
          </a:p>
          <a:p>
            <a:pPr marL="285750" indent="-285750">
              <a:buFont typeface="Arial" panose="020B0604020202020204" pitchFamily="34" charset="0"/>
              <a:buChar char="•"/>
            </a:pPr>
            <a:r>
              <a:rPr lang="es-ES_tradnl" dirty="0" smtClean="0"/>
              <a:t>En </a:t>
            </a:r>
            <a:r>
              <a:rPr lang="es-ES_tradnl" dirty="0"/>
              <a:t>la ASG la instrucción i es un salto efectivo entonces el PC no se actualiza hasta el final de la etapa MEM de la segmentación</a:t>
            </a:r>
            <a:endParaRPr lang="es-ES" dirty="0"/>
          </a:p>
        </p:txBody>
      </p:sp>
      <p:cxnSp>
        <p:nvCxnSpPr>
          <p:cNvPr id="5" name="4 Conector recto de flecha"/>
          <p:cNvCxnSpPr/>
          <p:nvPr/>
        </p:nvCxnSpPr>
        <p:spPr>
          <a:xfrm>
            <a:off x="4139952" y="2924944"/>
            <a:ext cx="36004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250825" y="1484313"/>
            <a:ext cx="8893175" cy="3600450"/>
          </a:xfrm>
          <a:prstGeom prst="rect">
            <a:avLst/>
          </a:prstGeom>
          <a:noFill/>
          <a:ln w="9525">
            <a:noFill/>
            <a:miter lim="800000"/>
            <a:headEnd/>
            <a:tailEnd/>
          </a:ln>
        </p:spPr>
      </p:pic>
      <p:sp>
        <p:nvSpPr>
          <p:cNvPr id="3" name="2 Título"/>
          <p:cNvSpPr>
            <a:spLocks noGrp="1"/>
          </p:cNvSpPr>
          <p:nvPr>
            <p:ph type="title"/>
          </p:nvPr>
        </p:nvSpPr>
        <p:spPr/>
        <p:txBody>
          <a:bodyPr>
            <a:normAutofit fontScale="90000"/>
          </a:bodyPr>
          <a:lstStyle/>
          <a:p>
            <a:pPr eaLnBrk="1" hangingPunct="1">
              <a:defRPr/>
            </a:pPr>
            <a:r>
              <a:rPr lang="es-ES" dirty="0" smtClean="0"/>
              <a:t>Detección real después de riesgo de control</a:t>
            </a:r>
            <a:endParaRPr lang="es-ES" dirty="0"/>
          </a:p>
        </p:txBody>
      </p:sp>
      <p:sp>
        <p:nvSpPr>
          <p:cNvPr id="41988" name="3 Marcador de contenido"/>
          <p:cNvSpPr>
            <a:spLocks noGrp="1"/>
          </p:cNvSpPr>
          <p:nvPr>
            <p:ph idx="1"/>
          </p:nvPr>
        </p:nvSpPr>
        <p:spPr>
          <a:xfrm>
            <a:off x="457200" y="5084763"/>
            <a:ext cx="8229600" cy="922337"/>
          </a:xfrm>
        </p:spPr>
        <p:txBody>
          <a:bodyPr>
            <a:normAutofit fontScale="70000" lnSpcReduction="20000"/>
          </a:bodyPr>
          <a:lstStyle/>
          <a:p>
            <a:pPr eaLnBrk="1" hangingPunct="1"/>
            <a:r>
              <a:rPr lang="es-ES" dirty="0" smtClean="0"/>
              <a:t>Busca la siguiente instrucción en la secuencia, aunque se ignora y se vuelve a comenzar la búsqueda de la instrucción correcta una vez que se conoce el destino del salto</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442710"/>
            <a:ext cx="2314600" cy="5564390"/>
          </a:xfrm>
        </p:spPr>
        <p:txBody>
          <a:bodyPr/>
          <a:lstStyle/>
          <a:p>
            <a:r>
              <a:rPr lang="es-ES" sz="1800" dirty="0" smtClean="0"/>
              <a:t>Modificaciones en las etapas de segmentación para procesar instrucciones de salto condicional</a:t>
            </a:r>
          </a:p>
          <a:p>
            <a:r>
              <a:rPr lang="es-ES" sz="1800" dirty="0" smtClean="0"/>
              <a:t>La señal que controla el camino habilitado por el multiplexor lo genera el módulo “</a:t>
            </a:r>
            <a:r>
              <a:rPr lang="es-ES" sz="1800" dirty="0" err="1" smtClean="0"/>
              <a:t>logica</a:t>
            </a:r>
            <a:r>
              <a:rPr lang="es-ES" sz="1800" dirty="0" smtClean="0"/>
              <a:t> de condición”</a:t>
            </a:r>
            <a:endParaRPr lang="es-ES" sz="1800"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7276" y="442710"/>
            <a:ext cx="5971951" cy="639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eaLnBrk="1" hangingPunct="1">
              <a:defRPr/>
            </a:pPr>
            <a:r>
              <a:rPr lang="es-ES" dirty="0" smtClean="0"/>
              <a:t>Soluciones estáticas (compilador)</a:t>
            </a:r>
            <a:endParaRPr lang="es-ES" dirty="0"/>
          </a:p>
        </p:txBody>
      </p:sp>
      <p:pic>
        <p:nvPicPr>
          <p:cNvPr id="44035" name="Picture 2"/>
          <p:cNvPicPr>
            <a:picLocks noGrp="1" noChangeAspect="1" noChangeArrowheads="1"/>
          </p:cNvPicPr>
          <p:nvPr>
            <p:ph idx="1"/>
          </p:nvPr>
        </p:nvPicPr>
        <p:blipFill>
          <a:blip r:embed="rId2" cstate="print"/>
          <a:srcRect/>
          <a:stretch>
            <a:fillRect/>
          </a:stretch>
        </p:blipFill>
        <p:spPr>
          <a:xfrm>
            <a:off x="467544" y="2348880"/>
            <a:ext cx="8229600" cy="3722688"/>
          </a:xfrm>
          <a:noFill/>
        </p:spPr>
      </p:pic>
      <p:sp>
        <p:nvSpPr>
          <p:cNvPr id="2" name="1 CuadroTexto"/>
          <p:cNvSpPr txBox="1"/>
          <p:nvPr/>
        </p:nvSpPr>
        <p:spPr>
          <a:xfrm>
            <a:off x="827584" y="1511718"/>
            <a:ext cx="7272808" cy="646331"/>
          </a:xfrm>
          <a:prstGeom prst="rect">
            <a:avLst/>
          </a:prstGeom>
          <a:noFill/>
        </p:spPr>
        <p:txBody>
          <a:bodyPr wrap="square" rtlCol="0">
            <a:spAutoFit/>
          </a:bodyPr>
          <a:lstStyle/>
          <a:p>
            <a:r>
              <a:rPr lang="es-ES" dirty="0" smtClean="0"/>
              <a:t>Detener la segmentación hasta que no se conoce el resultado del salto, introduciendo tres operaciones NOP</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490066"/>
          </a:xfrm>
        </p:spPr>
        <p:txBody>
          <a:bodyPr>
            <a:noAutofit/>
          </a:bodyPr>
          <a:lstStyle/>
          <a:p>
            <a:pPr eaLnBrk="1" hangingPunct="1">
              <a:defRPr/>
            </a:pPr>
            <a:r>
              <a:rPr lang="es-ES" sz="2800" dirty="0" smtClean="0"/>
              <a:t>Técnica de salto retardado (</a:t>
            </a:r>
            <a:r>
              <a:rPr lang="es-ES" sz="2800" dirty="0" err="1" smtClean="0"/>
              <a:t>Delay</a:t>
            </a:r>
            <a:r>
              <a:rPr lang="es-ES" sz="2800" dirty="0" smtClean="0"/>
              <a:t> </a:t>
            </a:r>
            <a:r>
              <a:rPr lang="es-ES" sz="2800" dirty="0" err="1" smtClean="0"/>
              <a:t>branch</a:t>
            </a:r>
            <a:r>
              <a:rPr lang="es-ES" sz="2800" dirty="0" smtClean="0"/>
              <a:t>)</a:t>
            </a:r>
            <a:endParaRPr lang="es-ES" sz="2800" dirty="0"/>
          </a:p>
        </p:txBody>
      </p:sp>
      <p:sp>
        <p:nvSpPr>
          <p:cNvPr id="2" name="1 CuadroTexto"/>
          <p:cNvSpPr txBox="1"/>
          <p:nvPr/>
        </p:nvSpPr>
        <p:spPr>
          <a:xfrm>
            <a:off x="395536" y="836712"/>
            <a:ext cx="8352928" cy="1296144"/>
          </a:xfrm>
          <a:prstGeom prst="rect">
            <a:avLst/>
          </a:prstGeom>
          <a:noFill/>
        </p:spPr>
        <p:txBody>
          <a:bodyPr wrap="square" rtlCol="0">
            <a:normAutofit fontScale="92500" lnSpcReduction="10000"/>
          </a:bodyPr>
          <a:lstStyle/>
          <a:p>
            <a:pPr marL="285750" indent="-285750">
              <a:buFont typeface="Arial" panose="020B0604020202020204" pitchFamily="34" charset="0"/>
              <a:buChar char="•"/>
            </a:pPr>
            <a:r>
              <a:rPr lang="es-ES_tradnl" dirty="0"/>
              <a:t>Otra alternativa sería dejar que las instrucciones que se han captado prosigan su ejecución en el cauce.</a:t>
            </a:r>
            <a:endParaRPr lang="es-ES" dirty="0"/>
          </a:p>
          <a:p>
            <a:pPr marL="285750" indent="-285750">
              <a:buFont typeface="Arial" panose="020B0604020202020204" pitchFamily="34" charset="0"/>
              <a:buChar char="•"/>
            </a:pPr>
            <a:r>
              <a:rPr lang="es-ES_tradnl" dirty="0"/>
              <a:t>En este caso, el compilador debería </a:t>
            </a:r>
            <a:r>
              <a:rPr lang="es-ES_tradnl" b="1" dirty="0"/>
              <a:t>introducir</a:t>
            </a:r>
            <a:r>
              <a:rPr lang="es-ES_tradnl" dirty="0"/>
              <a:t> </a:t>
            </a:r>
            <a:r>
              <a:rPr lang="es-ES_tradnl" b="1" dirty="0"/>
              <a:t>en</a:t>
            </a:r>
            <a:r>
              <a:rPr lang="es-ES_tradnl" dirty="0"/>
              <a:t> </a:t>
            </a:r>
            <a:r>
              <a:rPr lang="es-ES_tradnl" b="1" dirty="0"/>
              <a:t>esos</a:t>
            </a:r>
            <a:r>
              <a:rPr lang="es-ES_tradnl" dirty="0"/>
              <a:t> </a:t>
            </a:r>
            <a:r>
              <a:rPr lang="es-ES_tradnl" b="1" dirty="0"/>
              <a:t>huecos</a:t>
            </a:r>
            <a:r>
              <a:rPr lang="es-ES_tradnl" dirty="0"/>
              <a:t> </a:t>
            </a:r>
            <a:r>
              <a:rPr lang="es-ES_tradnl" b="1" dirty="0"/>
              <a:t>instrucciones</a:t>
            </a:r>
            <a:r>
              <a:rPr lang="es-ES_tradnl" dirty="0"/>
              <a:t> que se </a:t>
            </a:r>
            <a:r>
              <a:rPr lang="es-ES_tradnl" b="1" dirty="0"/>
              <a:t>tengan</a:t>
            </a:r>
            <a:r>
              <a:rPr lang="es-ES_tradnl" dirty="0"/>
              <a:t> que </a:t>
            </a:r>
            <a:r>
              <a:rPr lang="es-ES_tradnl" b="1" dirty="0"/>
              <a:t>ejecutar</a:t>
            </a:r>
            <a:r>
              <a:rPr lang="es-ES_tradnl" dirty="0"/>
              <a:t> </a:t>
            </a:r>
            <a:r>
              <a:rPr lang="es-ES_tradnl" b="1" dirty="0"/>
              <a:t>antes</a:t>
            </a:r>
            <a:r>
              <a:rPr lang="es-ES_tradnl" dirty="0"/>
              <a:t> de la </a:t>
            </a:r>
            <a:r>
              <a:rPr lang="es-ES_tradnl" b="1" dirty="0"/>
              <a:t>instrucción</a:t>
            </a:r>
            <a:r>
              <a:rPr lang="es-ES_tradnl" dirty="0"/>
              <a:t> </a:t>
            </a:r>
            <a:r>
              <a:rPr lang="es-ES_tradnl" b="1" dirty="0"/>
              <a:t>destino</a:t>
            </a:r>
            <a:r>
              <a:rPr lang="es-ES_tradnl" dirty="0"/>
              <a:t> de salto de forma que </a:t>
            </a:r>
            <a:r>
              <a:rPr lang="es-ES_tradnl" b="1" dirty="0"/>
              <a:t>su</a:t>
            </a:r>
            <a:r>
              <a:rPr lang="es-ES_tradnl" dirty="0"/>
              <a:t> </a:t>
            </a:r>
            <a:r>
              <a:rPr lang="es-ES_tradnl" b="1" dirty="0"/>
              <a:t>efecto</a:t>
            </a:r>
            <a:r>
              <a:rPr lang="es-ES_tradnl" dirty="0"/>
              <a:t> sea </a:t>
            </a:r>
            <a:r>
              <a:rPr lang="es-ES_tradnl" b="1" dirty="0"/>
              <a:t>independiente</a:t>
            </a:r>
            <a:r>
              <a:rPr lang="es-ES_tradnl" dirty="0"/>
              <a:t> de que el </a:t>
            </a:r>
            <a:r>
              <a:rPr lang="es-ES_tradnl" b="1" dirty="0"/>
              <a:t>salto</a:t>
            </a:r>
            <a:r>
              <a:rPr lang="es-ES_tradnl" dirty="0"/>
              <a:t> sea </a:t>
            </a:r>
            <a:r>
              <a:rPr lang="es-ES_tradnl" b="1" dirty="0"/>
              <a:t>efectivo</a:t>
            </a:r>
            <a:r>
              <a:rPr lang="es-ES_tradnl" dirty="0"/>
              <a:t> </a:t>
            </a:r>
            <a:r>
              <a:rPr lang="es-ES_tradnl" b="1" dirty="0"/>
              <a:t>o no</a:t>
            </a:r>
            <a:r>
              <a:rPr lang="es-ES_tradnl" dirty="0" smtClean="0"/>
              <a:t>.</a:t>
            </a:r>
            <a:endParaRPr lang="es-ES" dirty="0"/>
          </a:p>
        </p:txBody>
      </p:sp>
      <p:pic>
        <p:nvPicPr>
          <p:cNvPr id="20483"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128292"/>
            <a:ext cx="6407104" cy="4729708"/>
          </a:xfrm>
          <a:prstGeom prst="rect">
            <a:avLst/>
          </a:prstGeom>
          <a:noFill/>
          <a:extLst>
            <a:ext uri="{909E8E84-426E-40DD-AFC4-6F175D3DCCD1}">
              <a14:hiddenFill xmlns:a14="http://schemas.microsoft.com/office/drawing/2010/main">
                <a:solidFill>
                  <a:srgbClr val="FFFFFF"/>
                </a:solidFill>
              </a14:hiddenFill>
            </a:ext>
          </a:extLst>
        </p:spPr>
      </p:pic>
      <p:sp>
        <p:nvSpPr>
          <p:cNvPr id="4" name="Cuadro de texto 2"/>
          <p:cNvSpPr txBox="1">
            <a:spLocks noChangeArrowheads="1"/>
          </p:cNvSpPr>
          <p:nvPr/>
        </p:nvSpPr>
        <p:spPr bwMode="auto">
          <a:xfrm>
            <a:off x="3222625" y="3289052"/>
            <a:ext cx="889000" cy="254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altLang="es-ES" sz="1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ORIGINAL</a:t>
            </a:r>
            <a:endParaRPr kumimoji="0" lang="es-ES_tradnl" altLang="es-E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8" name="AutoShape 126"/>
          <p:cNvCxnSpPr>
            <a:cxnSpLocks noChangeShapeType="1"/>
          </p:cNvCxnSpPr>
          <p:nvPr/>
        </p:nvCxnSpPr>
        <p:spPr bwMode="auto">
          <a:xfrm>
            <a:off x="3330575" y="2795022"/>
            <a:ext cx="336550" cy="494030"/>
          </a:xfrm>
          <a:prstGeom prst="straightConnector1">
            <a:avLst/>
          </a:prstGeom>
          <a:noFill/>
          <a:ln w="25400">
            <a:solidFill>
              <a:srgbClr val="FF00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 name="Text Box 6"/>
          <p:cNvSpPr txBox="1">
            <a:spLocks noChangeArrowheads="1"/>
          </p:cNvSpPr>
          <p:nvPr/>
        </p:nvSpPr>
        <p:spPr bwMode="auto">
          <a:xfrm>
            <a:off x="1331640" y="4123618"/>
            <a:ext cx="7127184" cy="4001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altLang="es-ES" sz="1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i1, i2 e i3 no influyen para el salto, por lo tanto se pueden cambiar de posición. Mientras se codifica y ejecuta el salto (i4) se van ejecutando las i1, i2 e i3</a:t>
            </a:r>
            <a:endParaRPr kumimoji="0" lang="es-ES_tradnl" alt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490066"/>
          </a:xfrm>
        </p:spPr>
        <p:txBody>
          <a:bodyPr>
            <a:normAutofit fontScale="90000"/>
          </a:bodyPr>
          <a:lstStyle/>
          <a:p>
            <a:pPr eaLnBrk="1" hangingPunct="1">
              <a:defRPr/>
            </a:pPr>
            <a:r>
              <a:rPr lang="es-ES" dirty="0" smtClean="0"/>
              <a:t>Ejecución especulativa</a:t>
            </a:r>
            <a:endParaRPr lang="es-ES" dirty="0"/>
          </a:p>
        </p:txBody>
      </p:sp>
      <p:sp>
        <p:nvSpPr>
          <p:cNvPr id="2" name="1 CuadroTexto"/>
          <p:cNvSpPr txBox="1"/>
          <p:nvPr/>
        </p:nvSpPr>
        <p:spPr>
          <a:xfrm>
            <a:off x="727912" y="1052736"/>
            <a:ext cx="8092559" cy="923330"/>
          </a:xfrm>
          <a:prstGeom prst="rect">
            <a:avLst/>
          </a:prstGeom>
          <a:noFill/>
        </p:spPr>
        <p:txBody>
          <a:bodyPr wrap="square" rtlCol="0">
            <a:spAutoFit/>
          </a:bodyPr>
          <a:lstStyle/>
          <a:p>
            <a:pPr marL="285750" indent="-285750">
              <a:buFont typeface="Arial" panose="020B0604020202020204" pitchFamily="34" charset="0"/>
              <a:buChar char="•"/>
            </a:pPr>
            <a:r>
              <a:rPr lang="es-ES_tradnl" dirty="0"/>
              <a:t>P</a:t>
            </a:r>
            <a:r>
              <a:rPr lang="es-ES_tradnl" dirty="0" smtClean="0"/>
              <a:t>redecir </a:t>
            </a:r>
            <a:r>
              <a:rPr lang="es-ES_tradnl" dirty="0"/>
              <a:t>el salto como no </a:t>
            </a:r>
            <a:r>
              <a:rPr lang="es-ES_tradnl" dirty="0" smtClean="0"/>
              <a:t>efectivo. </a:t>
            </a:r>
          </a:p>
          <a:p>
            <a:pPr marL="285750" indent="-285750">
              <a:buFont typeface="Arial" panose="020B0604020202020204" pitchFamily="34" charset="0"/>
              <a:buChar char="•"/>
            </a:pPr>
            <a:r>
              <a:rPr lang="es-ES_tradnl" dirty="0" smtClean="0"/>
              <a:t>En caso que sea efectivo , se detiene la segmentación y hay que recomenzar la búsqueda de la instrucción  destino del salto</a:t>
            </a:r>
            <a:endParaRPr lang="es-ES" dirty="0"/>
          </a:p>
        </p:txBody>
      </p:sp>
      <p:pic>
        <p:nvPicPr>
          <p:cNvPr id="6" name="5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2320777"/>
            <a:ext cx="6975212" cy="4525962"/>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eaLnBrk="1" hangingPunct="1">
              <a:defRPr/>
            </a:pPr>
            <a:r>
              <a:rPr lang="es-ES" dirty="0"/>
              <a:t>Técnica de adelanto del cálculo de la dirección (por </a:t>
            </a:r>
            <a:r>
              <a:rPr lang="es-ES" dirty="0" smtClean="0"/>
              <a:t>predicción)</a:t>
            </a:r>
            <a:endParaRPr lang="es-ES" dirty="0"/>
          </a:p>
        </p:txBody>
      </p:sp>
      <p:pic>
        <p:nvPicPr>
          <p:cNvPr id="47107" name="Picture 2"/>
          <p:cNvPicPr>
            <a:picLocks noGrp="1" noChangeAspect="1" noChangeArrowheads="1"/>
          </p:cNvPicPr>
          <p:nvPr>
            <p:ph idx="1"/>
          </p:nvPr>
        </p:nvPicPr>
        <p:blipFill>
          <a:blip r:embed="rId2" cstate="print"/>
          <a:srcRect/>
          <a:stretch>
            <a:fillRect/>
          </a:stretch>
        </p:blipFill>
        <p:spPr>
          <a:xfrm>
            <a:off x="539552" y="2708920"/>
            <a:ext cx="8229600" cy="3268662"/>
          </a:xfrm>
          <a:noFill/>
        </p:spPr>
      </p:pic>
      <p:sp>
        <p:nvSpPr>
          <p:cNvPr id="2" name="1 CuadroTexto"/>
          <p:cNvSpPr txBox="1"/>
          <p:nvPr/>
        </p:nvSpPr>
        <p:spPr>
          <a:xfrm>
            <a:off x="897898" y="1628800"/>
            <a:ext cx="6192688" cy="923330"/>
          </a:xfrm>
          <a:prstGeom prst="rect">
            <a:avLst/>
          </a:prstGeom>
          <a:noFill/>
        </p:spPr>
        <p:txBody>
          <a:bodyPr wrap="square" rtlCol="0">
            <a:spAutoFit/>
          </a:bodyPr>
          <a:lstStyle/>
          <a:p>
            <a:pPr marL="285750" indent="-285750">
              <a:buFont typeface="Arial" panose="020B0604020202020204" pitchFamily="34" charset="0"/>
              <a:buChar char="•"/>
            </a:pPr>
            <a:r>
              <a:rPr lang="es-ES" dirty="0" smtClean="0"/>
              <a:t>Con Hardware adicional en la etapa ID con un sumador adicional </a:t>
            </a:r>
          </a:p>
          <a:p>
            <a:endParaRPr lang="es-E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eaLnBrk="1" hangingPunct="1">
              <a:defRPr/>
            </a:pPr>
            <a:r>
              <a:rPr lang="es-ES" dirty="0" smtClean="0"/>
              <a:t>1.9. Planificación dinámica: Algoritmo de </a:t>
            </a:r>
            <a:r>
              <a:rPr lang="es-ES" dirty="0" err="1" smtClean="0"/>
              <a:t>Tomasulo</a:t>
            </a:r>
            <a:endParaRPr lang="es-ES" dirty="0"/>
          </a:p>
        </p:txBody>
      </p:sp>
      <p:sp>
        <p:nvSpPr>
          <p:cNvPr id="48131" name="3 Marcador de contenido"/>
          <p:cNvSpPr>
            <a:spLocks noGrp="1"/>
          </p:cNvSpPr>
          <p:nvPr>
            <p:ph idx="1"/>
          </p:nvPr>
        </p:nvSpPr>
        <p:spPr/>
        <p:txBody>
          <a:bodyPr/>
          <a:lstStyle/>
          <a:p>
            <a:r>
              <a:rPr lang="es-ES" dirty="0" smtClean="0"/>
              <a:t>Técnica de segmentación estática:</a:t>
            </a:r>
          </a:p>
          <a:p>
            <a:pPr lvl="1"/>
            <a:r>
              <a:rPr lang="es-ES" dirty="0" smtClean="0"/>
              <a:t>No busca o emite otra instrucción hasta que se soluciona la dependencia</a:t>
            </a:r>
          </a:p>
          <a:p>
            <a:pPr lvl="1"/>
            <a:r>
              <a:rPr lang="es-ES" dirty="0" smtClean="0"/>
              <a:t>Emite las instrucciones en orden, </a:t>
            </a:r>
          </a:p>
          <a:p>
            <a:pPr lvl="2"/>
            <a:r>
              <a:rPr lang="es-ES" dirty="0"/>
              <a:t>S</a:t>
            </a:r>
            <a:r>
              <a:rPr lang="es-ES" dirty="0" smtClean="0"/>
              <a:t>i se detiene una instrucción, las posteriores no pueden avanzar aunque no tengan dependencia de esta</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contenido"/>
          <p:cNvSpPr>
            <a:spLocks noGrp="1"/>
          </p:cNvSpPr>
          <p:nvPr>
            <p:ph idx="1"/>
          </p:nvPr>
        </p:nvSpPr>
        <p:spPr>
          <a:xfrm>
            <a:off x="251520" y="908720"/>
            <a:ext cx="8568952" cy="5688632"/>
          </a:xfrm>
        </p:spPr>
        <p:txBody>
          <a:bodyPr>
            <a:normAutofit fontScale="85000" lnSpcReduction="20000"/>
          </a:bodyPr>
          <a:lstStyle/>
          <a:p>
            <a:pPr lvl="1"/>
            <a:r>
              <a:rPr lang="es-ES" dirty="0" smtClean="0"/>
              <a:t>El hardware reorganiza la ejecución de la instrucción, para reducir las detenciones manteniendo el flujo de datos y la consistencia de procesador y memoria</a:t>
            </a:r>
          </a:p>
          <a:p>
            <a:pPr lvl="1"/>
            <a:r>
              <a:rPr lang="es-ES_tradnl" dirty="0"/>
              <a:t>Mediante la planificación dinámica se comprueban los </a:t>
            </a:r>
            <a:r>
              <a:rPr lang="es-ES_tradnl" b="1" dirty="0"/>
              <a:t>riesgos estructurales</a:t>
            </a:r>
            <a:r>
              <a:rPr lang="es-ES_tradnl" dirty="0"/>
              <a:t> </a:t>
            </a:r>
            <a:r>
              <a:rPr lang="es-ES_tradnl" b="1" dirty="0"/>
              <a:t>cuando</a:t>
            </a:r>
            <a:r>
              <a:rPr lang="es-ES_tradnl" dirty="0"/>
              <a:t> se </a:t>
            </a:r>
            <a:r>
              <a:rPr lang="es-ES_tradnl" b="1" dirty="0"/>
              <a:t>decodifica</a:t>
            </a:r>
            <a:r>
              <a:rPr lang="es-ES_tradnl" dirty="0"/>
              <a:t> la </a:t>
            </a:r>
            <a:r>
              <a:rPr lang="es-ES_tradnl" b="1" dirty="0"/>
              <a:t>instrucción</a:t>
            </a:r>
            <a:r>
              <a:rPr lang="es-ES_tradnl" dirty="0"/>
              <a:t>. </a:t>
            </a:r>
            <a:endParaRPr lang="es-ES_tradnl" dirty="0" smtClean="0"/>
          </a:p>
          <a:p>
            <a:pPr lvl="2"/>
            <a:r>
              <a:rPr lang="es-ES_tradnl" dirty="0" smtClean="0"/>
              <a:t>Este </a:t>
            </a:r>
            <a:r>
              <a:rPr lang="es-ES_tradnl" dirty="0"/>
              <a:t>hecho conlleva que todavía se mantiene el orden del programa, pero las instrucciones comienzan a ejecutarse tan pronto como todos sus </a:t>
            </a:r>
            <a:r>
              <a:rPr lang="es-ES_tradnl" dirty="0" err="1"/>
              <a:t>operandos</a:t>
            </a:r>
            <a:r>
              <a:rPr lang="es-ES_tradnl" dirty="0"/>
              <a:t> están disponibles</a:t>
            </a:r>
            <a:r>
              <a:rPr lang="es-ES_tradnl" dirty="0" smtClean="0"/>
              <a:t>.</a:t>
            </a:r>
          </a:p>
          <a:p>
            <a:pPr lvl="3"/>
            <a:r>
              <a:rPr lang="es-ES_tradnl" dirty="0" smtClean="0"/>
              <a:t>De </a:t>
            </a:r>
            <a:r>
              <a:rPr lang="es-ES_tradnl" dirty="0"/>
              <a:t>esta manera, el procesador segmentado realizaría ejecución de instrucciones fuera de orden, lo que implica terminación fuera de orden</a:t>
            </a:r>
            <a:endParaRPr lang="es-ES" dirty="0" smtClean="0"/>
          </a:p>
          <a:p>
            <a:pPr lvl="2"/>
            <a:r>
              <a:rPr lang="es-ES" dirty="0" smtClean="0"/>
              <a:t>Se necesitan disponer de múltiples unidades funcionales</a:t>
            </a:r>
          </a:p>
          <a:p>
            <a:pPr lvl="3"/>
            <a:r>
              <a:rPr lang="es-ES_tradnl" dirty="0"/>
              <a:t>H</a:t>
            </a:r>
            <a:r>
              <a:rPr lang="es-ES_tradnl" dirty="0" smtClean="0"/>
              <a:t>ay </a:t>
            </a:r>
            <a:r>
              <a:rPr lang="es-ES_tradnl" dirty="0"/>
              <a:t>que diferenciar entre distribuir las instrucciones hacia las unidades funcionales y comenzar su ejecución</a:t>
            </a:r>
            <a:r>
              <a:rPr lang="es-ES_tradnl" dirty="0" smtClean="0"/>
              <a:t>.</a:t>
            </a:r>
            <a:endParaRPr lang="es-ES" dirty="0" smtClean="0"/>
          </a:p>
          <a:p>
            <a:pPr lvl="1"/>
            <a:r>
              <a:rPr lang="es-ES" dirty="0" smtClean="0"/>
              <a:t>Para permitir le ejecución fuera de orden hay que desdoblar la etapa ID en dos fases</a:t>
            </a:r>
          </a:p>
          <a:p>
            <a:pPr lvl="2"/>
            <a:r>
              <a:rPr lang="es-ES_tradnl" sz="2200" b="1" i="1" dirty="0"/>
              <a:t>Decodificación </a:t>
            </a:r>
            <a:r>
              <a:rPr lang="es-ES_tradnl" sz="2200" b="1" dirty="0"/>
              <a:t>(ID, </a:t>
            </a:r>
            <a:r>
              <a:rPr lang="es-ES_tradnl" sz="2200" b="1" i="1" dirty="0" err="1"/>
              <a:t>Instruction</a:t>
            </a:r>
            <a:r>
              <a:rPr lang="es-ES_tradnl" sz="2200" b="1" i="1" dirty="0"/>
              <a:t> </a:t>
            </a:r>
            <a:r>
              <a:rPr lang="es-ES_tradnl" sz="2200" b="1" i="1" dirty="0" err="1"/>
              <a:t>Decoding</a:t>
            </a:r>
            <a:r>
              <a:rPr lang="es-ES_tradnl" sz="2200" b="1" i="1" dirty="0"/>
              <a:t>):</a:t>
            </a:r>
            <a:r>
              <a:rPr lang="es-ES_tradnl" sz="2200" i="1" dirty="0"/>
              <a:t> </a:t>
            </a:r>
            <a:endParaRPr lang="es-ES_tradnl" sz="2200" i="1" dirty="0" smtClean="0"/>
          </a:p>
          <a:p>
            <a:pPr lvl="3"/>
            <a:r>
              <a:rPr lang="es-ES_tradnl" sz="2000" dirty="0" smtClean="0"/>
              <a:t>Decodificación </a:t>
            </a:r>
            <a:r>
              <a:rPr lang="es-ES_tradnl" sz="2000" dirty="0"/>
              <a:t>de instrucciones y comprobación de los riesgos estructurales</a:t>
            </a:r>
            <a:r>
              <a:rPr lang="es-ES_tradnl" sz="2000" dirty="0" smtClean="0"/>
              <a:t>.</a:t>
            </a:r>
            <a:r>
              <a:rPr lang="es-ES_tradnl" sz="2000" dirty="0"/>
              <a:t> </a:t>
            </a:r>
            <a:endParaRPr lang="es-ES" sz="3200" dirty="0"/>
          </a:p>
          <a:p>
            <a:pPr lvl="2"/>
            <a:r>
              <a:rPr lang="es-ES_tradnl" sz="2200" b="1" i="1" dirty="0"/>
              <a:t>Emisión </a:t>
            </a:r>
            <a:r>
              <a:rPr lang="es-ES_tradnl" sz="2200" b="1" dirty="0"/>
              <a:t>(II, </a:t>
            </a:r>
            <a:r>
              <a:rPr lang="es-ES_tradnl" sz="2200" b="1" i="1" dirty="0" err="1"/>
              <a:t>lnstruction</a:t>
            </a:r>
            <a:r>
              <a:rPr lang="es-ES_tradnl" sz="2200" b="1" i="1" dirty="0"/>
              <a:t> </a:t>
            </a:r>
            <a:r>
              <a:rPr lang="es-ES_tradnl" sz="2200" b="1" i="1" dirty="0" err="1"/>
              <a:t>lssue</a:t>
            </a:r>
            <a:r>
              <a:rPr lang="es-ES_tradnl" sz="2200" b="1" i="1" dirty="0"/>
              <a:t>):</a:t>
            </a:r>
            <a:r>
              <a:rPr lang="es-ES_tradnl" sz="2200" i="1" dirty="0"/>
              <a:t> </a:t>
            </a:r>
            <a:endParaRPr lang="es-ES_tradnl" sz="2200" i="1" dirty="0" smtClean="0"/>
          </a:p>
          <a:p>
            <a:pPr lvl="3"/>
            <a:r>
              <a:rPr lang="es-ES_tradnl" sz="2000" dirty="0" smtClean="0"/>
              <a:t>La </a:t>
            </a:r>
            <a:r>
              <a:rPr lang="es-ES_tradnl" sz="2000" dirty="0"/>
              <a:t>instrucción espera hasta que no haya riesgos de tipo RAW y cuando estén listos todos los </a:t>
            </a:r>
            <a:r>
              <a:rPr lang="es-ES_tradnl" sz="2000" dirty="0" err="1"/>
              <a:t>operandos</a:t>
            </a:r>
            <a:r>
              <a:rPr lang="es-ES_tradnl" sz="2000" dirty="0"/>
              <a:t> fuente, se leen y se emite la instrucción hacia la unidad funcional.</a:t>
            </a:r>
            <a:endParaRPr lang="es-ES" sz="3200" dirty="0"/>
          </a:p>
          <a:p>
            <a:pPr lvl="1"/>
            <a:endParaRPr lang="es-ES" dirty="0" smtClean="0"/>
          </a:p>
          <a:p>
            <a:endParaRPr lang="es-ES" dirty="0" smtClean="0"/>
          </a:p>
        </p:txBody>
      </p:sp>
      <p:sp>
        <p:nvSpPr>
          <p:cNvPr id="3" name="2 Título"/>
          <p:cNvSpPr>
            <a:spLocks noGrp="1"/>
          </p:cNvSpPr>
          <p:nvPr>
            <p:ph type="title"/>
          </p:nvPr>
        </p:nvSpPr>
        <p:spPr>
          <a:xfrm>
            <a:off x="457200" y="274638"/>
            <a:ext cx="8229600" cy="634082"/>
          </a:xfrm>
        </p:spPr>
        <p:txBody>
          <a:bodyPr>
            <a:normAutofit fontScale="90000"/>
          </a:bodyPr>
          <a:lstStyle/>
          <a:p>
            <a:pPr>
              <a:defRPr/>
            </a:pPr>
            <a:r>
              <a:rPr lang="es-ES" dirty="0" smtClean="0"/>
              <a:t>Técnica de segmentación dinámica</a:t>
            </a:r>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Marcador de contenido"/>
          <p:cNvSpPr>
            <a:spLocks noGrp="1"/>
          </p:cNvSpPr>
          <p:nvPr>
            <p:ph idx="1"/>
          </p:nvPr>
        </p:nvSpPr>
        <p:spPr/>
        <p:txBody>
          <a:bodyPr/>
          <a:lstStyle/>
          <a:p>
            <a:pPr eaLnBrk="1" hangingPunct="1"/>
            <a:r>
              <a:rPr lang="es-ES" smtClean="0"/>
              <a:t>Clasificacion de Flynn (años 60)</a:t>
            </a:r>
          </a:p>
          <a:p>
            <a:pPr lvl="1" eaLnBrk="1" hangingPunct="1"/>
            <a:r>
              <a:rPr lang="es-ES" smtClean="0"/>
              <a:t>Computadores SISD (SI, Single Instruction, SD, Single data)</a:t>
            </a:r>
          </a:p>
          <a:p>
            <a:pPr lvl="1" eaLnBrk="1" hangingPunct="1"/>
            <a:r>
              <a:rPr lang="es-ES" smtClean="0"/>
              <a:t>Computadores SIMD (SI, Single Instruction, MD, Multiple Data)</a:t>
            </a:r>
          </a:p>
          <a:p>
            <a:pPr lvl="1" eaLnBrk="1" hangingPunct="1"/>
            <a:r>
              <a:rPr lang="es-ES" smtClean="0"/>
              <a:t>Computadores MIMD (MI, Multiple Instruction MD, Multiple Data)</a:t>
            </a:r>
          </a:p>
          <a:p>
            <a:pPr lvl="1" eaLnBrk="1" hangingPunct="1"/>
            <a:r>
              <a:rPr lang="es-ES" smtClean="0"/>
              <a:t>Computadores MISD (MI, Multiple Instruction SD, Single data)</a:t>
            </a:r>
          </a:p>
        </p:txBody>
      </p:sp>
      <p:sp>
        <p:nvSpPr>
          <p:cNvPr id="3" name="2 Título"/>
          <p:cNvSpPr>
            <a:spLocks noGrp="1"/>
          </p:cNvSpPr>
          <p:nvPr>
            <p:ph type="title"/>
          </p:nvPr>
        </p:nvSpPr>
        <p:spPr/>
        <p:txBody>
          <a:bodyPr>
            <a:normAutofit fontScale="90000"/>
          </a:bodyPr>
          <a:lstStyle/>
          <a:p>
            <a:pPr eaLnBrk="1" hangingPunct="1">
              <a:defRPr/>
            </a:pPr>
            <a:r>
              <a:rPr lang="es-ES" dirty="0" smtClean="0"/>
              <a:t>1.4. Clasificación de las arquitecturas paralelas</a:t>
            </a:r>
            <a:endParaRPr lang="es-E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210" y="1196752"/>
            <a:ext cx="6842571" cy="5624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Título"/>
          <p:cNvSpPr>
            <a:spLocks noGrp="1"/>
          </p:cNvSpPr>
          <p:nvPr>
            <p:ph type="title"/>
          </p:nvPr>
        </p:nvSpPr>
        <p:spPr/>
        <p:txBody>
          <a:bodyPr/>
          <a:lstStyle/>
          <a:p>
            <a:pPr>
              <a:defRPr/>
            </a:pPr>
            <a:r>
              <a:rPr lang="es-ES" dirty="0" smtClean="0"/>
              <a:t>Ejemplo con y sin planificación</a:t>
            </a:r>
            <a:endParaRPr lang="es-ES" dirty="0"/>
          </a:p>
        </p:txBody>
      </p:sp>
      <p:sp>
        <p:nvSpPr>
          <p:cNvPr id="2" name="1 CuadroTexto"/>
          <p:cNvSpPr txBox="1"/>
          <p:nvPr/>
        </p:nvSpPr>
        <p:spPr>
          <a:xfrm>
            <a:off x="324465" y="1196752"/>
            <a:ext cx="3888432" cy="1477328"/>
          </a:xfrm>
          <a:prstGeom prst="rect">
            <a:avLst/>
          </a:prstGeom>
          <a:noFill/>
        </p:spPr>
        <p:txBody>
          <a:bodyPr wrap="square" rtlCol="0">
            <a:spAutoFit/>
          </a:bodyPr>
          <a:lstStyle/>
          <a:p>
            <a:r>
              <a:rPr lang="es-ES_tradnl" i="1" dirty="0"/>
              <a:t>Latencia de unidad de multiplicación, 5 ciclos.</a:t>
            </a:r>
            <a:endParaRPr lang="es-ES" b="1" dirty="0"/>
          </a:p>
          <a:p>
            <a:r>
              <a:rPr lang="es-ES_tradnl" i="1" dirty="0"/>
              <a:t>Latencia de unidad de suma, 2 ciclos.</a:t>
            </a:r>
            <a:endParaRPr lang="es-ES" b="1" dirty="0"/>
          </a:p>
          <a:p>
            <a:endParaRPr lang="es-ES" dirty="0"/>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9729" y="4797151"/>
            <a:ext cx="2338375" cy="106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490066"/>
          </a:xfrm>
        </p:spPr>
        <p:txBody>
          <a:bodyPr>
            <a:noAutofit/>
          </a:bodyPr>
          <a:lstStyle/>
          <a:p>
            <a:pPr eaLnBrk="1" hangingPunct="1">
              <a:defRPr/>
            </a:pPr>
            <a:r>
              <a:rPr lang="es-ES" sz="2000" dirty="0" smtClean="0"/>
              <a:t>Unidad de coma flotante  IBM 360/91: algoritmo de </a:t>
            </a:r>
            <a:r>
              <a:rPr lang="es-ES" sz="2000" dirty="0" err="1" smtClean="0"/>
              <a:t>Tomasulo</a:t>
            </a:r>
            <a:endParaRPr lang="es-ES" sz="2000" dirty="0"/>
          </a:p>
        </p:txBody>
      </p:sp>
      <p:pic>
        <p:nvPicPr>
          <p:cNvPr id="51203" name="Picture 2"/>
          <p:cNvPicPr>
            <a:picLocks noGrp="1" noChangeAspect="1" noChangeArrowheads="1"/>
          </p:cNvPicPr>
          <p:nvPr>
            <p:ph idx="1"/>
          </p:nvPr>
        </p:nvPicPr>
        <p:blipFill>
          <a:blip r:embed="rId2" cstate="print"/>
          <a:srcRect/>
          <a:stretch>
            <a:fillRect/>
          </a:stretch>
        </p:blipFill>
        <p:spPr>
          <a:xfrm>
            <a:off x="4139952" y="1412776"/>
            <a:ext cx="4895850" cy="5246687"/>
          </a:xfrm>
          <a:noFill/>
        </p:spPr>
      </p:pic>
      <p:sp>
        <p:nvSpPr>
          <p:cNvPr id="2" name="1 CuadroTexto"/>
          <p:cNvSpPr txBox="1"/>
          <p:nvPr/>
        </p:nvSpPr>
        <p:spPr>
          <a:xfrm>
            <a:off x="251520" y="764704"/>
            <a:ext cx="4104456" cy="5400600"/>
          </a:xfrm>
          <a:prstGeom prst="rect">
            <a:avLst/>
          </a:prstGeom>
          <a:noFill/>
        </p:spPr>
        <p:txBody>
          <a:bodyPr wrap="square" rtlCol="0">
            <a:normAutofit fontScale="92500" lnSpcReduction="10000"/>
          </a:bodyPr>
          <a:lstStyle/>
          <a:p>
            <a:r>
              <a:rPr lang="es-ES_tradnl" sz="1400" b="1" dirty="0"/>
              <a:t>Dos unidades funcionales: </a:t>
            </a:r>
            <a:endParaRPr lang="es-ES" sz="1400" b="1" dirty="0"/>
          </a:p>
          <a:p>
            <a:pPr marL="171450" lvl="0" indent="-171450">
              <a:buFont typeface="Arial" panose="020B0604020202020204" pitchFamily="34" charset="0"/>
              <a:buChar char="•"/>
            </a:pPr>
            <a:r>
              <a:rPr lang="es-ES_tradnl" sz="1400" dirty="0"/>
              <a:t>Suma de coma flotante.</a:t>
            </a:r>
            <a:endParaRPr lang="es-ES" sz="1400" b="1" dirty="0"/>
          </a:p>
          <a:p>
            <a:pPr marL="171450" lvl="0" indent="-171450">
              <a:buFont typeface="Arial" panose="020B0604020202020204" pitchFamily="34" charset="0"/>
              <a:buChar char="•"/>
            </a:pPr>
            <a:r>
              <a:rPr lang="es-ES_tradnl" sz="1400" dirty="0"/>
              <a:t>Multiplicación/división de coma flotante.</a:t>
            </a:r>
            <a:endParaRPr lang="es-ES" sz="1400" b="1" dirty="0"/>
          </a:p>
          <a:p>
            <a:r>
              <a:rPr lang="es-ES_tradnl" sz="1400" b="1" dirty="0"/>
              <a:t>Los buffers de coma flotante (FB). </a:t>
            </a:r>
            <a:endParaRPr lang="es-ES_tradnl" sz="1400" b="1" dirty="0" smtClean="0"/>
          </a:p>
          <a:p>
            <a:pPr marL="285750" indent="-285750">
              <a:buFont typeface="Arial" panose="020B0604020202020204" pitchFamily="34" charset="0"/>
              <a:buChar char="•"/>
            </a:pPr>
            <a:r>
              <a:rPr lang="es-ES_tradnl" sz="1400" dirty="0" smtClean="0"/>
              <a:t>Los </a:t>
            </a:r>
            <a:r>
              <a:rPr lang="es-ES_tradnl" sz="1400" dirty="0"/>
              <a:t>datos de memoria se cargan en uno de los 6 registros FB.</a:t>
            </a:r>
            <a:endParaRPr lang="es-ES" sz="1400" b="1" dirty="0"/>
          </a:p>
          <a:p>
            <a:r>
              <a:rPr lang="es-ES_tradnl" sz="1400" b="1" dirty="0"/>
              <a:t>Los buffers de almacenamiento de datos (SDB).</a:t>
            </a:r>
            <a:r>
              <a:rPr lang="es-ES_tradnl" sz="1400" dirty="0"/>
              <a:t> </a:t>
            </a:r>
            <a:endParaRPr lang="es-ES_tradnl" sz="1400" dirty="0" smtClean="0"/>
          </a:p>
          <a:p>
            <a:pPr marL="285750" indent="-285750">
              <a:buFont typeface="Arial" panose="020B0604020202020204" pitchFamily="34" charset="0"/>
              <a:buChar char="•"/>
            </a:pPr>
            <a:r>
              <a:rPr lang="es-ES_tradnl" sz="1400" dirty="0" smtClean="0"/>
              <a:t>El </a:t>
            </a:r>
            <a:r>
              <a:rPr lang="es-ES_tradnl" sz="1400" dirty="0"/>
              <a:t>resultado a </a:t>
            </a:r>
            <a:r>
              <a:rPr lang="es-ES_tradnl" sz="1400" dirty="0" smtClean="0"/>
              <a:t>almacenar en memoria </a:t>
            </a:r>
            <a:r>
              <a:rPr lang="es-ES_tradnl" sz="1400" dirty="0"/>
              <a:t>se coloca en uno de los 3 registros SDB</a:t>
            </a:r>
            <a:r>
              <a:rPr lang="es-ES_tradnl" sz="1400" dirty="0" smtClean="0"/>
              <a:t>.</a:t>
            </a:r>
          </a:p>
          <a:p>
            <a:pPr marL="285750" indent="-285750">
              <a:buFont typeface="Arial" panose="020B0604020202020204" pitchFamily="34" charset="0"/>
              <a:buChar char="•"/>
            </a:pPr>
            <a:r>
              <a:rPr lang="es-ES_tradnl" sz="1400" dirty="0" smtClean="0"/>
              <a:t>Una </a:t>
            </a:r>
            <a:r>
              <a:rPr lang="es-ES_tradnl" sz="1400" dirty="0"/>
              <a:t>unidad independiente accede a los SDB para terminar el almacenamiento del resultado en la ubicación de memoria correspondiente.</a:t>
            </a:r>
            <a:endParaRPr lang="es-ES" sz="1400" dirty="0"/>
          </a:p>
          <a:p>
            <a:r>
              <a:rPr lang="es-ES_tradnl" sz="1400" dirty="0"/>
              <a:t> </a:t>
            </a:r>
            <a:endParaRPr lang="es-ES" sz="1400" dirty="0"/>
          </a:p>
          <a:p>
            <a:r>
              <a:rPr lang="es-ES_tradnl" sz="1400" dirty="0"/>
              <a:t>Mediante estos dos ficheros de registros adicionales FB y SDB, la FPU admite instrucciones de almacenamiento-registro y registro-almacenamiento, funcionando como una máquina registro a registro</a:t>
            </a:r>
            <a:r>
              <a:rPr lang="es-ES_tradnl" sz="1400" dirty="0" smtClean="0"/>
              <a:t>.</a:t>
            </a:r>
          </a:p>
          <a:p>
            <a:endParaRPr lang="es-ES" sz="1400" dirty="0"/>
          </a:p>
          <a:p>
            <a:r>
              <a:rPr lang="es-ES_tradnl" sz="1400" b="1" dirty="0"/>
              <a:t>Cola de operaciones de coma flotante FLOS (</a:t>
            </a:r>
            <a:r>
              <a:rPr lang="es-ES_tradnl" sz="1400" b="1" dirty="0" err="1"/>
              <a:t>Floating</a:t>
            </a:r>
            <a:r>
              <a:rPr lang="es-ES_tradnl" sz="1400" b="1" dirty="0"/>
              <a:t> Point </a:t>
            </a:r>
            <a:r>
              <a:rPr lang="es-ES_tradnl" sz="1400" b="1" dirty="0" err="1"/>
              <a:t>Operation</a:t>
            </a:r>
            <a:r>
              <a:rPr lang="es-ES_tradnl" sz="1400" b="1" dirty="0"/>
              <a:t> </a:t>
            </a:r>
            <a:r>
              <a:rPr lang="es-ES_tradnl" sz="1400" b="1" dirty="0" err="1"/>
              <a:t>Stack</a:t>
            </a:r>
            <a:r>
              <a:rPr lang="es-ES_tradnl" sz="1400" b="1" dirty="0"/>
              <a:t>). </a:t>
            </a:r>
            <a:endParaRPr lang="es-ES_tradnl" sz="1400" b="1" dirty="0" smtClean="0"/>
          </a:p>
          <a:p>
            <a:endParaRPr lang="es-ES" sz="1400" b="1" dirty="0"/>
          </a:p>
          <a:p>
            <a:r>
              <a:rPr lang="es-ES_tradnl" sz="1400" b="1" dirty="0"/>
              <a:t>Estaciones de reserva (RS, </a:t>
            </a:r>
            <a:r>
              <a:rPr lang="es-ES_tradnl" sz="1400" b="1" dirty="0" err="1"/>
              <a:t>Reservation</a:t>
            </a:r>
            <a:r>
              <a:rPr lang="es-ES_tradnl" sz="1400" b="1" dirty="0"/>
              <a:t> </a:t>
            </a:r>
            <a:r>
              <a:rPr lang="es-ES_tradnl" sz="1400" b="1" dirty="0" err="1"/>
              <a:t>Stations</a:t>
            </a:r>
            <a:r>
              <a:rPr lang="es-ES_tradnl" sz="1400" b="1" dirty="0"/>
              <a:t>).</a:t>
            </a:r>
            <a:endParaRPr lang="es-ES" sz="1400" b="1" dirty="0"/>
          </a:p>
          <a:p>
            <a:pPr marL="285750" indent="-285750">
              <a:buFont typeface="Arial" panose="020B0604020202020204" pitchFamily="34" charset="0"/>
              <a:buChar char="•"/>
            </a:pPr>
            <a:r>
              <a:rPr lang="es-ES_tradnl" sz="1400" dirty="0"/>
              <a:t>La unidad de instrucción decodifica todas las instrucciones y pasa en orden a la cola de operaciones de coma flotante FLOS (</a:t>
            </a:r>
            <a:r>
              <a:rPr lang="es-ES_tradnl" sz="1400" dirty="0" err="1"/>
              <a:t>Floating</a:t>
            </a:r>
            <a:r>
              <a:rPr lang="es-ES_tradnl" sz="1400" dirty="0"/>
              <a:t> Point </a:t>
            </a:r>
            <a:r>
              <a:rPr lang="es-ES_tradnl" sz="1400" dirty="0" err="1"/>
              <a:t>Operation</a:t>
            </a:r>
            <a:r>
              <a:rPr lang="es-ES_tradnl" sz="1400" dirty="0"/>
              <a:t> </a:t>
            </a:r>
            <a:r>
              <a:rPr lang="es-ES_tradnl" sz="1400" dirty="0" err="1"/>
              <a:t>Stack</a:t>
            </a:r>
            <a:r>
              <a:rPr lang="es-ES_tradnl" sz="1400" dirty="0" smtClean="0"/>
              <a:t>).</a:t>
            </a:r>
          </a:p>
          <a:p>
            <a:pPr marL="285750" indent="-285750">
              <a:buFont typeface="Arial" panose="020B0604020202020204" pitchFamily="34" charset="0"/>
              <a:buChar char="•"/>
            </a:pPr>
            <a:r>
              <a:rPr lang="es-ES_tradnl" sz="1400" dirty="0" smtClean="0"/>
              <a:t> </a:t>
            </a:r>
            <a:r>
              <a:rPr lang="es-ES_tradnl" sz="1400" dirty="0"/>
              <a:t>A continuación, ya en la FPU, las instrucciones se emiten en orden desde la FLOS a las dos unidades funcionales.</a:t>
            </a:r>
            <a:endParaRPr lang="es-ES" sz="1400" b="1" dirty="0"/>
          </a:p>
          <a:p>
            <a:endParaRPr lang="es-ES" sz="12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980728"/>
            <a:ext cx="8568952" cy="5184576"/>
          </a:xfrm>
        </p:spPr>
        <p:txBody>
          <a:bodyPr>
            <a:normAutofit fontScale="55000" lnSpcReduction="20000"/>
          </a:bodyPr>
          <a:lstStyle/>
          <a:p>
            <a:r>
              <a:rPr lang="es-ES" dirty="0"/>
              <a:t>El uso de estaciones de reserva y del fichero de registros centralizado FR da lugar a dos propiedades:</a:t>
            </a:r>
          </a:p>
          <a:p>
            <a:pPr lvl="1"/>
            <a:r>
              <a:rPr lang="es-ES" dirty="0" smtClean="0"/>
              <a:t>La </a:t>
            </a:r>
            <a:r>
              <a:rPr lang="es-ES" dirty="0"/>
              <a:t>detección de riesgos y el control de la ejecución están distribuidos ya que la información mantenida en las estaciones de reserva de cada unidad funcional determina si una instrucción puede empezar su ejecución en esa unidad.</a:t>
            </a:r>
          </a:p>
          <a:p>
            <a:pPr lvl="1"/>
            <a:r>
              <a:rPr lang="es-ES" dirty="0" smtClean="0"/>
              <a:t>Los </a:t>
            </a:r>
            <a:r>
              <a:rPr lang="es-ES" dirty="0"/>
              <a:t>resultados pueden pasar directamente a la unidad funcional desde las estaciones de reserva donde estaban almacenados, en vez de acceder a ellos a través de los registros. </a:t>
            </a:r>
            <a:endParaRPr lang="es-ES" dirty="0" smtClean="0"/>
          </a:p>
          <a:p>
            <a:pPr lvl="2"/>
            <a:r>
              <a:rPr lang="es-ES" dirty="0" smtClean="0"/>
              <a:t>Para </a:t>
            </a:r>
            <a:r>
              <a:rPr lang="es-ES" dirty="0"/>
              <a:t>realizar este adelantamiento se utiliza un bus de datos común (CDB, </a:t>
            </a:r>
            <a:r>
              <a:rPr lang="es-ES" dirty="0" err="1"/>
              <a:t>Common</a:t>
            </a:r>
            <a:r>
              <a:rPr lang="es-ES" dirty="0"/>
              <a:t> Data Bus</a:t>
            </a:r>
            <a:r>
              <a:rPr lang="es-ES" dirty="0" smtClean="0"/>
              <a:t>).</a:t>
            </a:r>
            <a:endParaRPr lang="es-ES" dirty="0"/>
          </a:p>
          <a:p>
            <a:r>
              <a:rPr lang="es-ES" dirty="0"/>
              <a:t>Cuando la FLOS envía una instrucción a una unidad funcional, la asigna una estación de reserva y comprueba si están disponibles los </a:t>
            </a:r>
            <a:r>
              <a:rPr lang="es-ES" dirty="0" err="1"/>
              <a:t>operandos</a:t>
            </a:r>
            <a:r>
              <a:rPr lang="es-ES" dirty="0"/>
              <a:t> necesarios. </a:t>
            </a:r>
            <a:endParaRPr lang="es-ES" dirty="0" smtClean="0"/>
          </a:p>
          <a:p>
            <a:pPr lvl="1"/>
            <a:r>
              <a:rPr lang="es-ES" dirty="0" smtClean="0"/>
              <a:t>Si </a:t>
            </a:r>
            <a:r>
              <a:rPr lang="es-ES" dirty="0"/>
              <a:t>un operando se encuentra disponible en el FR, el contenido de ese registro del FR se copia a la estación de reserva; </a:t>
            </a:r>
            <a:endParaRPr lang="es-ES" dirty="0" smtClean="0"/>
          </a:p>
          <a:p>
            <a:pPr lvl="2"/>
            <a:r>
              <a:rPr lang="es-ES" dirty="0" smtClean="0"/>
              <a:t>En </a:t>
            </a:r>
            <a:r>
              <a:rPr lang="es-ES" dirty="0"/>
              <a:t>caso contrario, </a:t>
            </a:r>
            <a:r>
              <a:rPr lang="es-ES" b="1" dirty="0">
                <a:solidFill>
                  <a:srgbClr val="FF0000"/>
                </a:solidFill>
              </a:rPr>
              <a:t>se copia una etiqueta para indicar que esa instrucción está a la espera </a:t>
            </a:r>
            <a:r>
              <a:rPr lang="es-ES" dirty="0"/>
              <a:t>de un operando pendiente de ser generado. </a:t>
            </a:r>
            <a:endParaRPr lang="es-ES" dirty="0" smtClean="0"/>
          </a:p>
          <a:p>
            <a:pPr lvl="2"/>
            <a:r>
              <a:rPr lang="es-ES" dirty="0" smtClean="0"/>
              <a:t>La </a:t>
            </a:r>
            <a:r>
              <a:rPr lang="es-ES" dirty="0"/>
              <a:t>etiqueta indica de dónde procederá el operando pendiente, pudiendo ser de una instrucción que está actualmente en una de las cinco estaciones de reserva o de uno de los seis registros de FLB</a:t>
            </a:r>
            <a:r>
              <a:rPr lang="es-ES" dirty="0" smtClean="0"/>
              <a:t>.</a:t>
            </a:r>
            <a:endParaRPr lang="es-ES" dirty="0"/>
          </a:p>
          <a:p>
            <a:r>
              <a:rPr lang="es-ES" dirty="0"/>
              <a:t>Cada estación de reserva contiene dos campos por operando, donde uno corresponde a la etiqueta y otro al valor del operando</a:t>
            </a:r>
            <a:r>
              <a:rPr lang="es-ES" dirty="0" smtClean="0"/>
              <a:t>.</a:t>
            </a:r>
          </a:p>
          <a:p>
            <a:pPr lvl="1"/>
            <a:r>
              <a:rPr lang="es-ES" dirty="0" smtClean="0"/>
              <a:t>Los </a:t>
            </a:r>
            <a:r>
              <a:rPr lang="es-ES" dirty="0"/>
              <a:t>cuatro FR y los tres registros del SDB también llevan un campo etiqueta asociado</a:t>
            </a:r>
            <a:r>
              <a:rPr lang="es-ES" dirty="0" smtClean="0"/>
              <a:t>.</a:t>
            </a:r>
          </a:p>
          <a:p>
            <a:pPr lvl="1"/>
            <a:r>
              <a:rPr lang="es-ES" dirty="0" smtClean="0"/>
              <a:t>En </a:t>
            </a:r>
            <a:r>
              <a:rPr lang="es-ES" dirty="0"/>
              <a:t>las estaciones de reserva si un campo de operando contiene datos reales, entonces su campo de etiqueta se establece a cero. En caso contrario, su campo de etiqueta identifica el origen del que procede el operando pendiente.</a:t>
            </a:r>
          </a:p>
          <a:p>
            <a:r>
              <a:rPr lang="es-ES" dirty="0" smtClean="0"/>
              <a:t>Al </a:t>
            </a:r>
            <a:r>
              <a:rPr lang="es-ES" dirty="0"/>
              <a:t>mismo tiempo, se establece a 1 el bit de ocupado asociado con el registro destino del resultado en el FR, lo que indica que existe una actualización pendiente de ese registro, y el valor de la etiqueta que identifica la estación de reserva a la que se distribuye la instrucción se escribe en el campo de etiqueta del FR correspondiente.</a:t>
            </a:r>
          </a:p>
          <a:p>
            <a:endParaRPr lang="es-ES" sz="1200" dirty="0"/>
          </a:p>
        </p:txBody>
      </p:sp>
      <p:sp>
        <p:nvSpPr>
          <p:cNvPr id="3" name="2 Título"/>
          <p:cNvSpPr>
            <a:spLocks noGrp="1"/>
          </p:cNvSpPr>
          <p:nvPr>
            <p:ph type="title"/>
          </p:nvPr>
        </p:nvSpPr>
        <p:spPr>
          <a:xfrm>
            <a:off x="457200" y="274638"/>
            <a:ext cx="8229600" cy="562074"/>
          </a:xfrm>
        </p:spPr>
        <p:txBody>
          <a:bodyPr>
            <a:normAutofit fontScale="90000"/>
          </a:bodyPr>
          <a:lstStyle/>
          <a:p>
            <a:r>
              <a:rPr lang="es-ES" dirty="0" smtClean="0"/>
              <a:t>IBM/360</a:t>
            </a:r>
            <a:endParaRPr lang="es-ES" dirty="0"/>
          </a:p>
        </p:txBody>
      </p:sp>
    </p:spTree>
    <p:extLst>
      <p:ext uri="{BB962C8B-B14F-4D97-AF65-F5344CB8AC3E}">
        <p14:creationId xmlns:p14="http://schemas.microsoft.com/office/powerpoint/2010/main" val="38274425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sz="1600" dirty="0" smtClean="0"/>
              <a:t>Para </a:t>
            </a:r>
            <a:r>
              <a:rPr lang="es-ES" sz="1600" dirty="0"/>
              <a:t>reducir el número de ciclos máquina se permite que la FLOS distribuya hasta dos instrucciones en cada ciclo según el orden del programa.</a:t>
            </a:r>
          </a:p>
          <a:p>
            <a:r>
              <a:rPr lang="es-ES" sz="1600" dirty="0" smtClean="0"/>
              <a:t>Una </a:t>
            </a:r>
            <a:r>
              <a:rPr lang="es-ES" sz="1600" dirty="0"/>
              <a:t>instrucción puede comenzar su ejecución en el mismo ciclo en que se distribuye a una estación de reserva.</a:t>
            </a:r>
          </a:p>
          <a:p>
            <a:r>
              <a:rPr lang="es-ES" sz="1600" dirty="0" smtClean="0"/>
              <a:t>La </a:t>
            </a:r>
            <a:r>
              <a:rPr lang="es-ES" sz="1600" dirty="0"/>
              <a:t>operación suma tiene una latencia de dos ciclos y la de multiplicación de tres ciclos.</a:t>
            </a:r>
          </a:p>
          <a:p>
            <a:r>
              <a:rPr lang="es-ES" sz="1600" dirty="0" smtClean="0"/>
              <a:t>Se </a:t>
            </a:r>
            <a:r>
              <a:rPr lang="es-ES" sz="1600" dirty="0"/>
              <a:t>permite que una instrucción reenvíe su resultado a instrucciones dependientes durante su último ciclo de ejecución. </a:t>
            </a:r>
            <a:endParaRPr lang="es-ES" sz="1600" dirty="0" smtClean="0"/>
          </a:p>
          <a:p>
            <a:pPr lvl="1"/>
            <a:r>
              <a:rPr lang="es-ES" sz="1200" dirty="0" smtClean="0"/>
              <a:t>De </a:t>
            </a:r>
            <a:r>
              <a:rPr lang="es-ES" sz="1200" dirty="0"/>
              <a:t>esta forma, una instrucción a la espera de un resultado puede comenzar su ejecución en el siguiente ciclo si detecta una coincidencia.</a:t>
            </a:r>
          </a:p>
          <a:p>
            <a:r>
              <a:rPr lang="es-ES" sz="1600" dirty="0" smtClean="0"/>
              <a:t>Los </a:t>
            </a:r>
            <a:r>
              <a:rPr lang="es-ES" sz="1600" dirty="0"/>
              <a:t>valores de etiqueta 01 , 02 , 03  se utilizan para identificar las tres estaciones de reserva de la unidad funcional de suma, mientras que 04 y 05 se utilizan para identificar las dos estaciones de reserva de la unidad funcional de multiplicación/división. </a:t>
            </a:r>
            <a:endParaRPr lang="es-ES" sz="1600" dirty="0" smtClean="0"/>
          </a:p>
          <a:p>
            <a:pPr lvl="1"/>
            <a:r>
              <a:rPr lang="es-ES" sz="1200" dirty="0" smtClean="0"/>
              <a:t>Estos </a:t>
            </a:r>
            <a:r>
              <a:rPr lang="es-ES" sz="1200" dirty="0"/>
              <a:t>valores de etiqueta son los ID de las estaciones de reserva.</a:t>
            </a:r>
          </a:p>
          <a:p>
            <a:r>
              <a:rPr lang="es-ES" sz="1600" dirty="0" smtClean="0"/>
              <a:t>Inicialmente</a:t>
            </a:r>
            <a:r>
              <a:rPr lang="es-ES" sz="1600" dirty="0"/>
              <a:t>, el valor de los registros es F0=6.0, F2=3.5, F4=10.0  y F6=7.8.</a:t>
            </a:r>
          </a:p>
          <a:p>
            <a:endParaRPr lang="es-ES" sz="1400" dirty="0"/>
          </a:p>
        </p:txBody>
      </p:sp>
      <p:sp>
        <p:nvSpPr>
          <p:cNvPr id="3" name="2 Título"/>
          <p:cNvSpPr>
            <a:spLocks noGrp="1"/>
          </p:cNvSpPr>
          <p:nvPr>
            <p:ph type="title"/>
          </p:nvPr>
        </p:nvSpPr>
        <p:spPr/>
        <p:txBody>
          <a:bodyPr/>
          <a:lstStyle/>
          <a:p>
            <a:r>
              <a:rPr lang="es-ES" dirty="0" smtClean="0"/>
              <a:t>Ejemplo de ejecución</a:t>
            </a:r>
            <a:endParaRPr lang="es-ES" dirty="0"/>
          </a:p>
        </p:txBody>
      </p:sp>
    </p:spTree>
    <p:extLst>
      <p:ext uri="{BB962C8B-B14F-4D97-AF65-F5344CB8AC3E}">
        <p14:creationId xmlns:p14="http://schemas.microsoft.com/office/powerpoint/2010/main" val="35355232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Ciclo 1</a:t>
            </a:r>
            <a:endParaRPr lang="es-ES"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75463"/>
            <a:ext cx="8546317" cy="4073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0337" y="188640"/>
            <a:ext cx="2633663"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47080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sz="1800" dirty="0" smtClean="0"/>
              <a:t>1. Se </a:t>
            </a:r>
            <a:r>
              <a:rPr lang="es-ES" sz="1800" dirty="0"/>
              <a:t>distribuyen i1 e i2 a RS01 (suma) y RS04 (</a:t>
            </a:r>
            <a:r>
              <a:rPr lang="es-ES" sz="1800" dirty="0" err="1"/>
              <a:t>mul</a:t>
            </a:r>
            <a:r>
              <a:rPr lang="es-ES" sz="1800" dirty="0"/>
              <a:t>/div).</a:t>
            </a:r>
          </a:p>
          <a:p>
            <a:r>
              <a:rPr lang="es-ES" sz="1800" dirty="0" smtClean="0"/>
              <a:t>2. Los </a:t>
            </a:r>
            <a:r>
              <a:rPr lang="es-ES" sz="1800" dirty="0"/>
              <a:t>registros destino son F4 y F2.  </a:t>
            </a:r>
            <a:endParaRPr lang="es-ES" sz="1800" dirty="0" smtClean="0"/>
          </a:p>
          <a:p>
            <a:pPr lvl="1"/>
            <a:r>
              <a:rPr lang="es-ES" sz="1400" dirty="0" smtClean="0"/>
              <a:t>Los </a:t>
            </a:r>
            <a:r>
              <a:rPr lang="es-ES" sz="1400" dirty="0"/>
              <a:t>bits de ocupado FR se activan.</a:t>
            </a:r>
          </a:p>
          <a:p>
            <a:r>
              <a:rPr lang="es-ES" sz="1800" dirty="0" smtClean="0"/>
              <a:t>3. Como </a:t>
            </a:r>
            <a:r>
              <a:rPr lang="es-ES" sz="1800" dirty="0"/>
              <a:t>i1 a RS01 (1º libre de RS suma)   etiqueta de FR =01 a F4</a:t>
            </a:r>
            <a:r>
              <a:rPr lang="es-ES" sz="1800" dirty="0" smtClean="0"/>
              <a:t>. </a:t>
            </a:r>
            <a:r>
              <a:rPr lang="es-ES" sz="1400" dirty="0" smtClean="0"/>
              <a:t>(</a:t>
            </a:r>
            <a:r>
              <a:rPr lang="es-ES" sz="1400" dirty="0"/>
              <a:t>Indica de qué RS se obtendrá)</a:t>
            </a:r>
          </a:p>
          <a:p>
            <a:r>
              <a:rPr lang="es-ES" sz="1800" dirty="0"/>
              <a:t>4.	Como i2 a RS02  (1º libre de RS </a:t>
            </a:r>
            <a:r>
              <a:rPr lang="es-ES" sz="1800" dirty="0" err="1"/>
              <a:t>mul</a:t>
            </a:r>
            <a:r>
              <a:rPr lang="es-ES" sz="1800" dirty="0"/>
              <a:t>/div)  etiqueta de FR =04 a F2. (Indica de qué RS se obtendrá)</a:t>
            </a:r>
          </a:p>
          <a:p>
            <a:r>
              <a:rPr lang="es-ES" sz="1800" dirty="0" smtClean="0"/>
              <a:t>5. i1</a:t>
            </a:r>
            <a:r>
              <a:rPr lang="es-ES" sz="1800" dirty="0"/>
              <a:t>: ADDD    F4, F0, F6   </a:t>
            </a:r>
            <a:endParaRPr lang="es-ES" sz="1800" dirty="0" smtClean="0"/>
          </a:p>
          <a:p>
            <a:pPr lvl="1"/>
            <a:r>
              <a:rPr lang="es-ES" sz="1400" dirty="0" smtClean="0"/>
              <a:t>Como </a:t>
            </a:r>
            <a:r>
              <a:rPr lang="es-ES" sz="1400" dirty="0"/>
              <a:t>están disponibles F0 y F6 sus etiquetas de los </a:t>
            </a:r>
            <a:r>
              <a:rPr lang="es-ES" sz="1400" dirty="0" err="1"/>
              <a:t>operandos</a:t>
            </a:r>
            <a:r>
              <a:rPr lang="es-ES" sz="1400" dirty="0"/>
              <a:t> de RS01 se ponen a 0.</a:t>
            </a:r>
          </a:p>
          <a:p>
            <a:r>
              <a:rPr lang="es-ES" sz="1800" dirty="0" smtClean="0"/>
              <a:t>6. Comienza </a:t>
            </a:r>
            <a:r>
              <a:rPr lang="es-ES" sz="1800" dirty="0"/>
              <a:t>la ejecución de i1.</a:t>
            </a:r>
          </a:p>
          <a:p>
            <a:r>
              <a:rPr lang="es-ES" sz="1800" dirty="0" smtClean="0"/>
              <a:t>7. I2</a:t>
            </a:r>
            <a:r>
              <a:rPr lang="es-ES" sz="1800" dirty="0"/>
              <a:t>: MULTD    F2, F0, F4  </a:t>
            </a:r>
            <a:endParaRPr lang="es-ES" sz="1800" dirty="0" smtClean="0"/>
          </a:p>
          <a:p>
            <a:pPr lvl="1"/>
            <a:r>
              <a:rPr lang="es-ES" sz="1400" dirty="0" smtClean="0"/>
              <a:t>i2 </a:t>
            </a:r>
            <a:r>
              <a:rPr lang="es-ES" sz="1400" dirty="0"/>
              <a:t>necesita F4 que viene de i1. Por lo tanto la etiqueta de RS04 = 01 (De la RS01 donde está i1)</a:t>
            </a:r>
          </a:p>
          <a:p>
            <a:endParaRPr lang="es-ES" dirty="0"/>
          </a:p>
        </p:txBody>
      </p:sp>
      <p:sp>
        <p:nvSpPr>
          <p:cNvPr id="3" name="2 Título"/>
          <p:cNvSpPr>
            <a:spLocks noGrp="1"/>
          </p:cNvSpPr>
          <p:nvPr>
            <p:ph type="title"/>
          </p:nvPr>
        </p:nvSpPr>
        <p:spPr>
          <a:xfrm>
            <a:off x="457200" y="274638"/>
            <a:ext cx="8229600" cy="850106"/>
          </a:xfrm>
        </p:spPr>
        <p:txBody>
          <a:bodyPr>
            <a:normAutofit/>
          </a:bodyPr>
          <a:lstStyle/>
          <a:p>
            <a:r>
              <a:rPr lang="es-ES" dirty="0"/>
              <a:t>Ciclo 1</a:t>
            </a:r>
            <a:r>
              <a:rPr lang="es-ES" dirty="0" smtClean="0"/>
              <a:t>:</a:t>
            </a:r>
            <a:endParaRPr lang="es-ES" dirty="0"/>
          </a:p>
        </p:txBody>
      </p:sp>
    </p:spTree>
    <p:extLst>
      <p:ext uri="{BB962C8B-B14F-4D97-AF65-F5344CB8AC3E}">
        <p14:creationId xmlns:p14="http://schemas.microsoft.com/office/powerpoint/2010/main" val="23534424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Ciclo 2</a:t>
            </a:r>
            <a:endParaRPr lang="es-ES" dirty="0"/>
          </a:p>
        </p:txBody>
      </p:sp>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49758"/>
            <a:ext cx="8229600" cy="3788721"/>
          </a:xfrm>
          <a:prstGeom prst="rect">
            <a:avLst/>
          </a:prstGeom>
          <a:noFill/>
          <a:ln>
            <a:noFill/>
          </a:ln>
        </p:spPr>
      </p:pic>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16632"/>
            <a:ext cx="2633663"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913117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908720"/>
            <a:ext cx="8229600" cy="5098380"/>
          </a:xfrm>
        </p:spPr>
        <p:txBody>
          <a:bodyPr/>
          <a:lstStyle/>
          <a:p>
            <a:r>
              <a:rPr lang="es-ES" sz="1600" dirty="0" smtClean="0"/>
              <a:t>1. i3</a:t>
            </a:r>
            <a:r>
              <a:rPr lang="es-ES" sz="1600" dirty="0"/>
              <a:t>: ADDD    F4, F4, F6</a:t>
            </a:r>
          </a:p>
          <a:p>
            <a:r>
              <a:rPr lang="es-ES" sz="1600" dirty="0" smtClean="0"/>
              <a:t>2. i4</a:t>
            </a:r>
            <a:r>
              <a:rPr lang="es-ES" sz="1600" dirty="0"/>
              <a:t>: MULTD   F6, F4, F2</a:t>
            </a:r>
          </a:p>
          <a:p>
            <a:r>
              <a:rPr lang="es-ES" sz="1600" dirty="0" smtClean="0"/>
              <a:t>3. Se </a:t>
            </a:r>
            <a:r>
              <a:rPr lang="es-ES" sz="1600" dirty="0"/>
              <a:t>distribuyen i3 e i4 a RS02 (suma) y RS05 (</a:t>
            </a:r>
            <a:r>
              <a:rPr lang="es-ES" sz="1600" dirty="0" err="1"/>
              <a:t>mul</a:t>
            </a:r>
            <a:r>
              <a:rPr lang="es-ES" sz="1600" dirty="0"/>
              <a:t>/div).</a:t>
            </a:r>
          </a:p>
          <a:p>
            <a:r>
              <a:rPr lang="es-ES" sz="1600" dirty="0" smtClean="0"/>
              <a:t>4. Para </a:t>
            </a:r>
            <a:r>
              <a:rPr lang="es-ES" sz="1600" dirty="0"/>
              <a:t>i3 se necesita el resultado de i1 (F4). En RS02 se pone etiqueta a 01 (Indica que depende de RS01).</a:t>
            </a:r>
          </a:p>
          <a:p>
            <a:r>
              <a:rPr lang="es-ES" sz="1600" dirty="0" smtClean="0"/>
              <a:t>5. Para </a:t>
            </a:r>
            <a:r>
              <a:rPr lang="es-ES" sz="1600" dirty="0"/>
              <a:t>i4 se necesita el resultado de i2 (F2) e i3 (F4). En RS05 pone etiquetas 02 y 04 (Indica que depende de RS02 y RS04).</a:t>
            </a:r>
          </a:p>
          <a:p>
            <a:r>
              <a:rPr lang="es-ES" sz="1600" dirty="0" smtClean="0"/>
              <a:t>6. Como </a:t>
            </a:r>
            <a:r>
              <a:rPr lang="es-ES" sz="1600" dirty="0"/>
              <a:t>el destino de i3 es F4, se actualiza la etiqueta de FR de 01 a 02. Indica que RS02 deberá actualizar el </a:t>
            </a:r>
            <a:r>
              <a:rPr lang="es-ES" sz="1600" dirty="0" smtClean="0"/>
              <a:t>valor de </a:t>
            </a:r>
            <a:r>
              <a:rPr lang="es-ES" sz="1600" dirty="0"/>
              <a:t>F4. Bit de ocupado sigue activo.</a:t>
            </a:r>
          </a:p>
          <a:p>
            <a:r>
              <a:rPr lang="es-ES" sz="1600" dirty="0" smtClean="0"/>
              <a:t>7. Cuando </a:t>
            </a:r>
            <a:r>
              <a:rPr lang="es-ES" sz="1600" dirty="0"/>
              <a:t>i4 se distribuye a RS05, el bit de ocupado de FR se activa y su etiqueta (FR) se pone a 05 (Indica que es RS05 el que debe actualizar le valor de F6.</a:t>
            </a:r>
          </a:p>
          <a:p>
            <a:r>
              <a:rPr lang="es-ES" sz="1600" dirty="0" smtClean="0"/>
              <a:t>8. Termina </a:t>
            </a:r>
            <a:r>
              <a:rPr lang="es-ES" sz="1600" dirty="0"/>
              <a:t>i1, emite su ID (RS01) y su resultado a CDB. Todos los campos con etiqueta = 01 se actualizan al valor de F4. </a:t>
            </a:r>
            <a:endParaRPr lang="es-ES" sz="1600" dirty="0" smtClean="0"/>
          </a:p>
          <a:p>
            <a:pPr lvl="1"/>
            <a:r>
              <a:rPr lang="es-ES" sz="1200" dirty="0" smtClean="0"/>
              <a:t>Actualizando </a:t>
            </a:r>
            <a:r>
              <a:rPr lang="es-ES" sz="1200" dirty="0"/>
              <a:t>RS02 (i3) con valor de operando a 13,8 y etiqueta a 00. </a:t>
            </a:r>
            <a:endParaRPr lang="es-ES" sz="1200" dirty="0" smtClean="0"/>
          </a:p>
          <a:p>
            <a:pPr lvl="1"/>
            <a:r>
              <a:rPr lang="es-ES" sz="1200" dirty="0" smtClean="0"/>
              <a:t>Actualizando </a:t>
            </a:r>
            <a:r>
              <a:rPr lang="es-ES" sz="1200" dirty="0"/>
              <a:t>RS04 (i2) con valor de operando a 13,8 y etiqueta a 00</a:t>
            </a:r>
            <a:r>
              <a:rPr lang="es-ES" dirty="0"/>
              <a:t>.</a:t>
            </a:r>
          </a:p>
          <a:p>
            <a:endParaRPr lang="es-ES" dirty="0"/>
          </a:p>
        </p:txBody>
      </p:sp>
      <p:sp>
        <p:nvSpPr>
          <p:cNvPr id="3" name="2 Título"/>
          <p:cNvSpPr>
            <a:spLocks noGrp="1"/>
          </p:cNvSpPr>
          <p:nvPr>
            <p:ph type="title"/>
          </p:nvPr>
        </p:nvSpPr>
        <p:spPr>
          <a:xfrm>
            <a:off x="457200" y="274638"/>
            <a:ext cx="8229600" cy="562074"/>
          </a:xfrm>
        </p:spPr>
        <p:txBody>
          <a:bodyPr>
            <a:normAutofit fontScale="90000"/>
          </a:bodyPr>
          <a:lstStyle/>
          <a:p>
            <a:r>
              <a:rPr lang="es-ES" dirty="0" smtClean="0"/>
              <a:t>Ciclo 2</a:t>
            </a:r>
            <a:endParaRPr lang="es-ES" dirty="0"/>
          </a:p>
        </p:txBody>
      </p:sp>
    </p:spTree>
    <p:extLst>
      <p:ext uri="{BB962C8B-B14F-4D97-AF65-F5344CB8AC3E}">
        <p14:creationId xmlns:p14="http://schemas.microsoft.com/office/powerpoint/2010/main" val="38463831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686361"/>
          </a:xfrm>
        </p:spPr>
        <p:txBody>
          <a:bodyPr>
            <a:normAutofit fontScale="90000"/>
          </a:bodyPr>
          <a:lstStyle/>
          <a:p>
            <a:r>
              <a:rPr lang="es-ES" dirty="0" smtClean="0"/>
              <a:t>Ciclo 3</a:t>
            </a:r>
            <a:endParaRPr lang="es-ES" dirty="0"/>
          </a:p>
        </p:txBody>
      </p:sp>
      <p:pic>
        <p:nvPicPr>
          <p:cNvPr id="266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601" y="931363"/>
            <a:ext cx="8364124" cy="4640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188640"/>
            <a:ext cx="2376264" cy="1544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691680" y="5373216"/>
            <a:ext cx="7188633" cy="1200329"/>
          </a:xfrm>
          <a:prstGeom prst="rect">
            <a:avLst/>
          </a:prstGeom>
          <a:noFill/>
        </p:spPr>
        <p:txBody>
          <a:bodyPr wrap="square" rtlCol="0">
            <a:spAutoFit/>
          </a:bodyPr>
          <a:lstStyle/>
          <a:p>
            <a:pPr marL="285750" lvl="0" indent="-285750">
              <a:buFont typeface="Arial" panose="020B0604020202020204" pitchFamily="34" charset="0"/>
              <a:buChar char="•"/>
            </a:pPr>
            <a:r>
              <a:rPr lang="es-ES_tradnl" dirty="0"/>
              <a:t>Comienza a ejecutarse i3 e i2 en unidad de suma y unidad de </a:t>
            </a:r>
            <a:r>
              <a:rPr lang="es-ES_tradnl" dirty="0" err="1"/>
              <a:t>mul</a:t>
            </a:r>
            <a:r>
              <a:rPr lang="es-ES_tradnl" dirty="0"/>
              <a:t>/div.</a:t>
            </a:r>
            <a:endParaRPr lang="es-ES" dirty="0"/>
          </a:p>
          <a:p>
            <a:pPr marL="285750" lvl="0" indent="-285750">
              <a:buFont typeface="Arial" panose="020B0604020202020204" pitchFamily="34" charset="0"/>
              <a:buChar char="•"/>
            </a:pPr>
            <a:r>
              <a:rPr lang="es-ES_tradnl" dirty="0"/>
              <a:t>Se libera RS01.</a:t>
            </a:r>
            <a:endParaRPr lang="es-ES" dirty="0"/>
          </a:p>
          <a:p>
            <a:endParaRPr lang="es-ES" dirty="0"/>
          </a:p>
        </p:txBody>
      </p:sp>
    </p:spTree>
    <p:extLst>
      <p:ext uri="{BB962C8B-B14F-4D97-AF65-F5344CB8AC3E}">
        <p14:creationId xmlns:p14="http://schemas.microsoft.com/office/powerpoint/2010/main" val="233830678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706090"/>
          </a:xfrm>
        </p:spPr>
        <p:txBody>
          <a:bodyPr>
            <a:normAutofit fontScale="90000"/>
          </a:bodyPr>
          <a:lstStyle/>
          <a:p>
            <a:r>
              <a:rPr lang="es-ES" dirty="0" smtClean="0"/>
              <a:t>Ciclo 4</a:t>
            </a:r>
            <a:endParaRPr lang="es-ES" dirty="0"/>
          </a:p>
        </p:txBody>
      </p:sp>
      <p:pic>
        <p:nvPicPr>
          <p:cNvPr id="276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052736"/>
            <a:ext cx="7643926"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188640"/>
            <a:ext cx="1993877"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835695" y="5301208"/>
            <a:ext cx="6890421" cy="1200329"/>
          </a:xfrm>
          <a:prstGeom prst="rect">
            <a:avLst/>
          </a:prstGeom>
          <a:noFill/>
        </p:spPr>
        <p:txBody>
          <a:bodyPr wrap="square" rtlCol="0">
            <a:spAutoFit/>
          </a:bodyPr>
          <a:lstStyle/>
          <a:p>
            <a:pPr marL="285750" lvl="0" indent="-285750">
              <a:buFont typeface="Arial" panose="020B0604020202020204" pitchFamily="34" charset="0"/>
              <a:buChar char="•"/>
            </a:pPr>
            <a:r>
              <a:rPr lang="es-ES_tradnl" dirty="0"/>
              <a:t>Finaliza i3 y emite resultado a CDB y la etiqueta 02.</a:t>
            </a:r>
            <a:endParaRPr lang="es-ES" dirty="0"/>
          </a:p>
          <a:p>
            <a:pPr marL="285750" lvl="0" indent="-285750">
              <a:buFont typeface="Arial" panose="020B0604020202020204" pitchFamily="34" charset="0"/>
              <a:buChar char="•"/>
            </a:pPr>
            <a:r>
              <a:rPr lang="es-ES_tradnl" dirty="0"/>
              <a:t>Como RS05 tiene etiqueta 02 </a:t>
            </a:r>
            <a:r>
              <a:rPr lang="es-ES_tradnl" dirty="0">
                <a:sym typeface="Wingdings"/>
              </a:rPr>
              <a:t></a:t>
            </a:r>
            <a:r>
              <a:rPr lang="es-ES_tradnl" dirty="0"/>
              <a:t> se pone el resultado de la suma (21,6) y el valor de su etiqueta (RS05) se pone a 00.</a:t>
            </a:r>
            <a:endParaRPr lang="es-ES" dirty="0"/>
          </a:p>
          <a:p>
            <a:pPr marL="285750" lvl="0" indent="-285750">
              <a:buFont typeface="Arial" panose="020B0604020202020204" pitchFamily="34" charset="0"/>
              <a:buChar char="•"/>
            </a:pPr>
            <a:r>
              <a:rPr lang="es-ES_tradnl" dirty="0"/>
              <a:t>Se libera RS02</a:t>
            </a:r>
            <a:r>
              <a:rPr lang="es-ES_tradnl" dirty="0" smtClean="0"/>
              <a:t>.</a:t>
            </a:r>
            <a:endParaRPr lang="es-ES" dirty="0"/>
          </a:p>
        </p:txBody>
      </p:sp>
    </p:spTree>
    <p:extLst>
      <p:ext uri="{BB962C8B-B14F-4D97-AF65-F5344CB8AC3E}">
        <p14:creationId xmlns:p14="http://schemas.microsoft.com/office/powerpoint/2010/main" val="3865159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07628"/>
            <a:ext cx="6004992" cy="6436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706090"/>
          </a:xfrm>
        </p:spPr>
        <p:txBody>
          <a:bodyPr>
            <a:normAutofit fontScale="90000"/>
          </a:bodyPr>
          <a:lstStyle/>
          <a:p>
            <a:r>
              <a:rPr lang="es-ES" dirty="0" smtClean="0"/>
              <a:t>Ciclo 5</a:t>
            </a:r>
            <a:endParaRPr lang="es-ES" dirty="0"/>
          </a:p>
        </p:txBody>
      </p:sp>
      <p:pic>
        <p:nvPicPr>
          <p:cNvPr id="286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124744"/>
            <a:ext cx="8412605"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260648"/>
            <a:ext cx="2016224" cy="1310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835696" y="5380672"/>
            <a:ext cx="7128792" cy="928648"/>
          </a:xfrm>
          <a:prstGeom prst="rect">
            <a:avLst/>
          </a:prstGeom>
          <a:noFill/>
        </p:spPr>
        <p:txBody>
          <a:bodyPr wrap="square" rtlCol="0">
            <a:normAutofit fontScale="92500" lnSpcReduction="20000"/>
          </a:bodyPr>
          <a:lstStyle/>
          <a:p>
            <a:pPr marL="285750" lvl="0" indent="-285750">
              <a:buFont typeface="Arial" panose="020B0604020202020204" pitchFamily="34" charset="0"/>
              <a:buChar char="•"/>
            </a:pPr>
            <a:r>
              <a:rPr lang="es-ES_tradnl" dirty="0"/>
              <a:t>Finaliza i2 y emite resultado a CDB y la etiqueta 04.</a:t>
            </a:r>
            <a:endParaRPr lang="es-ES" dirty="0"/>
          </a:p>
          <a:p>
            <a:pPr marL="285750" lvl="0" indent="-285750">
              <a:buFont typeface="Arial" panose="020B0604020202020204" pitchFamily="34" charset="0"/>
              <a:buChar char="•"/>
            </a:pPr>
            <a:r>
              <a:rPr lang="es-ES_tradnl" dirty="0"/>
              <a:t>Como RS05 tiene etiqueta 04 </a:t>
            </a:r>
            <a:r>
              <a:rPr lang="es-ES_tradnl" dirty="0">
                <a:sym typeface="Wingdings"/>
              </a:rPr>
              <a:t></a:t>
            </a:r>
            <a:r>
              <a:rPr lang="es-ES_tradnl" dirty="0"/>
              <a:t> se pone el resultado de la multiplicación  (82,8) y el valor de su etiqueta (RS05) se pone a 00.</a:t>
            </a:r>
            <a:endParaRPr lang="es-ES" dirty="0"/>
          </a:p>
          <a:p>
            <a:pPr marL="285750" lvl="0" indent="-285750">
              <a:buFont typeface="Arial" panose="020B0604020202020204" pitchFamily="34" charset="0"/>
              <a:buChar char="•"/>
            </a:pPr>
            <a:r>
              <a:rPr lang="es-ES_tradnl" dirty="0"/>
              <a:t>Se libera RS04</a:t>
            </a:r>
            <a:r>
              <a:rPr lang="es-ES_tradnl" dirty="0" smtClean="0"/>
              <a:t>.</a:t>
            </a:r>
            <a:endParaRPr lang="es-ES" dirty="0"/>
          </a:p>
        </p:txBody>
      </p:sp>
    </p:spTree>
    <p:extLst>
      <p:ext uri="{BB962C8B-B14F-4D97-AF65-F5344CB8AC3E}">
        <p14:creationId xmlns:p14="http://schemas.microsoft.com/office/powerpoint/2010/main" val="19365830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706090"/>
          </a:xfrm>
        </p:spPr>
        <p:txBody>
          <a:bodyPr>
            <a:normAutofit fontScale="90000"/>
          </a:bodyPr>
          <a:lstStyle/>
          <a:p>
            <a:r>
              <a:rPr lang="es-ES" dirty="0" smtClean="0"/>
              <a:t>Ciclo 6</a:t>
            </a:r>
            <a:endParaRPr lang="es-ES" dirty="0"/>
          </a:p>
        </p:txBody>
      </p:sp>
      <p:pic>
        <p:nvPicPr>
          <p:cNvPr id="296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3" y="1124744"/>
            <a:ext cx="7785481"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308222"/>
            <a:ext cx="2160240" cy="140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2411760" y="5445224"/>
            <a:ext cx="5328592" cy="369332"/>
          </a:xfrm>
          <a:prstGeom prst="rect">
            <a:avLst/>
          </a:prstGeom>
          <a:noFill/>
        </p:spPr>
        <p:txBody>
          <a:bodyPr wrap="square" rtlCol="0">
            <a:spAutoFit/>
          </a:bodyPr>
          <a:lstStyle/>
          <a:p>
            <a:pPr marL="285750" lvl="0" indent="-285750">
              <a:buFont typeface="Arial" panose="020B0604020202020204" pitchFamily="34" charset="0"/>
              <a:buChar char="•"/>
            </a:pPr>
            <a:r>
              <a:rPr lang="es-ES_tradnl" dirty="0"/>
              <a:t>Comienza ejecución de i4 y acaba en el ciclo 8</a:t>
            </a:r>
            <a:r>
              <a:rPr lang="es-ES_tradnl" dirty="0" smtClean="0"/>
              <a:t>.</a:t>
            </a:r>
            <a:endParaRPr lang="es-ES" dirty="0"/>
          </a:p>
        </p:txBody>
      </p:sp>
    </p:spTree>
    <p:extLst>
      <p:ext uri="{BB962C8B-B14F-4D97-AF65-F5344CB8AC3E}">
        <p14:creationId xmlns:p14="http://schemas.microsoft.com/office/powerpoint/2010/main" val="3601011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SISD</a:t>
            </a:r>
            <a:endParaRPr lang="es-ES" dirty="0"/>
          </a:p>
        </p:txBody>
      </p:sp>
      <p:sp>
        <p:nvSpPr>
          <p:cNvPr id="3" name="2 Marcador de contenido"/>
          <p:cNvSpPr>
            <a:spLocks noGrp="1"/>
          </p:cNvSpPr>
          <p:nvPr>
            <p:ph idx="1"/>
          </p:nvPr>
        </p:nvSpPr>
        <p:spPr/>
        <p:txBody>
          <a:bodyPr/>
          <a:lstStyle/>
          <a:p>
            <a:pPr algn="ctr">
              <a:spcAft>
                <a:spcPts val="0"/>
              </a:spcAft>
            </a:pPr>
            <a:r>
              <a:rPr lang="es-ES_tradnl" sz="2800" b="1" u="sng" dirty="0">
                <a:latin typeface="Arial"/>
                <a:ea typeface="Times New Roman"/>
                <a:cs typeface="Arial"/>
              </a:rPr>
              <a:t>EJEMPLO</a:t>
            </a:r>
            <a:endParaRPr lang="es-ES" sz="2800" dirty="0">
              <a:latin typeface="Times New Roman"/>
              <a:ea typeface="Times New Roman"/>
            </a:endParaRPr>
          </a:p>
          <a:p>
            <a:pPr marL="342900" lvl="0" indent="-342900">
              <a:spcAft>
                <a:spcPts val="0"/>
              </a:spcAft>
              <a:buFont typeface="Symbol"/>
              <a:buChar char=""/>
              <a:tabLst>
                <a:tab pos="457200" algn="l"/>
              </a:tabLst>
            </a:pPr>
            <a:endParaRPr lang="es-ES_tradnl" sz="2800" dirty="0" smtClean="0">
              <a:solidFill>
                <a:srgbClr val="232323"/>
              </a:solidFill>
              <a:latin typeface="Arial"/>
              <a:ea typeface="Times New Roman"/>
              <a:cs typeface="Arial"/>
            </a:endParaRPr>
          </a:p>
          <a:p>
            <a:pPr marL="342900" lvl="0" indent="-342900">
              <a:spcAft>
                <a:spcPts val="0"/>
              </a:spcAft>
              <a:buFont typeface="Symbol"/>
              <a:buChar char=""/>
              <a:tabLst>
                <a:tab pos="457200" algn="l"/>
              </a:tabLst>
            </a:pPr>
            <a:endParaRPr lang="es-ES_tradnl" sz="2800" dirty="0">
              <a:solidFill>
                <a:srgbClr val="232323"/>
              </a:solidFill>
              <a:latin typeface="Arial"/>
              <a:ea typeface="Times New Roman"/>
              <a:cs typeface="Arial"/>
            </a:endParaRPr>
          </a:p>
          <a:p>
            <a:pPr marL="342900" lvl="0" indent="-342900">
              <a:spcAft>
                <a:spcPts val="0"/>
              </a:spcAft>
              <a:buFont typeface="Symbol"/>
              <a:buChar char=""/>
              <a:tabLst>
                <a:tab pos="457200" algn="l"/>
              </a:tabLst>
            </a:pPr>
            <a:endParaRPr lang="es-ES_tradnl" sz="2800" dirty="0" smtClean="0">
              <a:solidFill>
                <a:srgbClr val="232323"/>
              </a:solidFill>
              <a:latin typeface="Arial"/>
              <a:ea typeface="Times New Roman"/>
              <a:cs typeface="Arial"/>
            </a:endParaRPr>
          </a:p>
          <a:p>
            <a:pPr marL="342900" lvl="0" indent="-342900">
              <a:spcAft>
                <a:spcPts val="0"/>
              </a:spcAft>
              <a:buFont typeface="Symbol"/>
              <a:buChar char=""/>
              <a:tabLst>
                <a:tab pos="457200" algn="l"/>
              </a:tabLst>
            </a:pPr>
            <a:endParaRPr lang="es-ES_tradnl" sz="2800" dirty="0" smtClean="0">
              <a:solidFill>
                <a:srgbClr val="232323"/>
              </a:solidFill>
              <a:latin typeface="Arial"/>
              <a:ea typeface="Times New Roman"/>
              <a:cs typeface="Arial"/>
            </a:endParaRPr>
          </a:p>
          <a:p>
            <a:pPr marL="342900" lvl="0" indent="-342900">
              <a:spcAft>
                <a:spcPts val="0"/>
              </a:spcAft>
              <a:buFont typeface="Symbol"/>
              <a:buChar char=""/>
              <a:tabLst>
                <a:tab pos="457200" algn="l"/>
              </a:tabLst>
            </a:pPr>
            <a:r>
              <a:rPr lang="es-ES_tradnl" sz="2800" dirty="0" smtClean="0">
                <a:solidFill>
                  <a:srgbClr val="232323"/>
                </a:solidFill>
                <a:latin typeface="Arial"/>
                <a:ea typeface="Times New Roman"/>
                <a:cs typeface="Arial"/>
              </a:rPr>
              <a:t>Un </a:t>
            </a:r>
            <a:r>
              <a:rPr lang="es-ES_tradnl" sz="2800" dirty="0">
                <a:solidFill>
                  <a:srgbClr val="232323"/>
                </a:solidFill>
                <a:highlight>
                  <a:srgbClr val="FFFF00"/>
                </a:highlight>
                <a:latin typeface="Arial"/>
                <a:ea typeface="Times New Roman"/>
                <a:cs typeface="Arial"/>
              </a:rPr>
              <a:t>SISD</a:t>
            </a:r>
            <a:r>
              <a:rPr lang="es-ES_tradnl" sz="2800" dirty="0">
                <a:solidFill>
                  <a:srgbClr val="232323"/>
                </a:solidFill>
                <a:latin typeface="Arial"/>
                <a:ea typeface="Times New Roman"/>
                <a:cs typeface="Arial"/>
              </a:rPr>
              <a:t> necesita </a:t>
            </a:r>
            <a:r>
              <a:rPr lang="es-ES_tradnl" sz="2800" dirty="0">
                <a:solidFill>
                  <a:srgbClr val="232323"/>
                </a:solidFill>
                <a:highlight>
                  <a:srgbClr val="FFFF00"/>
                </a:highlight>
                <a:latin typeface="Arial"/>
                <a:ea typeface="Times New Roman"/>
                <a:cs typeface="Arial"/>
              </a:rPr>
              <a:t>12</a:t>
            </a:r>
            <a:r>
              <a:rPr lang="es-ES_tradnl" sz="2800" dirty="0">
                <a:solidFill>
                  <a:srgbClr val="232323"/>
                </a:solidFill>
                <a:latin typeface="Arial"/>
                <a:ea typeface="Times New Roman"/>
                <a:cs typeface="Arial"/>
              </a:rPr>
              <a:t> Intervalos.</a:t>
            </a:r>
            <a:endParaRPr lang="es-ES" sz="2800" dirty="0">
              <a:latin typeface="Times New Roman"/>
              <a:ea typeface="Times New Roman"/>
            </a:endParaRPr>
          </a:p>
          <a:p>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2147206"/>
            <a:ext cx="1828406" cy="1641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3864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323850" y="404813"/>
            <a:ext cx="8667750" cy="4895850"/>
          </a:xfrm>
          <a:prstGeom prst="rect">
            <a:avLst/>
          </a:prstGeom>
          <a:noFill/>
          <a:ln w="9525">
            <a:noFill/>
            <a:miter lim="800000"/>
            <a:headEnd/>
            <a:tailEnd/>
          </a:ln>
        </p:spPr>
      </p:pic>
      <p:sp>
        <p:nvSpPr>
          <p:cNvPr id="3" name="2 Rectángulo"/>
          <p:cNvSpPr/>
          <p:nvPr/>
        </p:nvSpPr>
        <p:spPr>
          <a:xfrm>
            <a:off x="1187450" y="5373688"/>
            <a:ext cx="6480175" cy="719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t>Tarda 3 intervalos de tiempo</a:t>
            </a:r>
          </a:p>
          <a:p>
            <a:pPr algn="ctr">
              <a:defRPr/>
            </a:pPr>
            <a:r>
              <a:rPr lang="es-ES" dirty="0"/>
              <a:t>Con SISD serían 12</a:t>
            </a:r>
          </a:p>
        </p:txBody>
      </p:sp>
      <p:sp>
        <p:nvSpPr>
          <p:cNvPr id="4" name="3 Rectángulo"/>
          <p:cNvSpPr/>
          <p:nvPr/>
        </p:nvSpPr>
        <p:spPr>
          <a:xfrm>
            <a:off x="539750" y="476250"/>
            <a:ext cx="2016125" cy="649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t>SIMD</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943</TotalTime>
  <Words>3520</Words>
  <Application>Microsoft Office PowerPoint</Application>
  <PresentationFormat>Presentación en pantalla (4:3)</PresentationFormat>
  <Paragraphs>333</Paragraphs>
  <Slides>71</Slides>
  <Notes>0</Notes>
  <HiddenSlides>0</HiddenSlides>
  <MMClips>0</MMClips>
  <ScaleCrop>false</ScaleCrop>
  <HeadingPairs>
    <vt:vector size="4" baseType="variant">
      <vt:variant>
        <vt:lpstr>Tema</vt:lpstr>
      </vt:variant>
      <vt:variant>
        <vt:i4>1</vt:i4>
      </vt:variant>
      <vt:variant>
        <vt:lpstr>Títulos de diapositiva</vt:lpstr>
      </vt:variant>
      <vt:variant>
        <vt:i4>71</vt:i4>
      </vt:variant>
    </vt:vector>
  </HeadingPairs>
  <TitlesOfParts>
    <vt:vector size="72" baseType="lpstr">
      <vt:lpstr>Concurrencia</vt:lpstr>
      <vt:lpstr>INGENIERIA DE COMPUTADORES II</vt:lpstr>
      <vt:lpstr>CONTENIDO TEMA I</vt:lpstr>
      <vt:lpstr>1.2 Introducción</vt:lpstr>
      <vt:lpstr>1.3. Procesadores RISC frente a procesadores CISC</vt:lpstr>
      <vt:lpstr>RISC (REDUCED INSTRUCTION SET COMPUTER)</vt:lpstr>
      <vt:lpstr>1.4. Clasificación de las arquitecturas paralelas</vt:lpstr>
      <vt:lpstr>Presentación de PowerPoint</vt:lpstr>
      <vt:lpstr>SISD</vt:lpstr>
      <vt:lpstr>Presentación de PowerPoint</vt:lpstr>
      <vt:lpstr>MIMD</vt:lpstr>
      <vt:lpstr>Tipos de Paralelismo</vt:lpstr>
      <vt:lpstr>Niveles de paralelismo</vt:lpstr>
      <vt:lpstr>Paralelismo entre instrucciones ILP</vt:lpstr>
      <vt:lpstr>Presentación de PowerPoint</vt:lpstr>
      <vt:lpstr>Presentación de PowerPoint</vt:lpstr>
      <vt:lpstr>1.5. Evaluación y mejora del rendimiento de un computador</vt:lpstr>
      <vt:lpstr>Denominación</vt:lpstr>
      <vt:lpstr>Presentación de PowerPoint</vt:lpstr>
      <vt:lpstr>Presentación de PowerPoint</vt:lpstr>
      <vt:lpstr>Presentación de PowerPoint</vt:lpstr>
      <vt:lpstr>Ejemplo de Ley de AMDAHL</vt:lpstr>
      <vt:lpstr>Ejemplo</vt:lpstr>
      <vt:lpstr>1.6. Características de los procesadores segmentados</vt:lpstr>
      <vt:lpstr>Presentación de PowerPoint</vt:lpstr>
      <vt:lpstr>1.7. Arquitectura segmentada genérica (ASG)</vt:lpstr>
      <vt:lpstr>1.7.1.Repertorio de instrucciones de la ASG</vt:lpstr>
      <vt:lpstr>1.7.1.1. Aritméticas y lógicas</vt:lpstr>
      <vt:lpstr>Presentación de PowerPoint</vt:lpstr>
      <vt:lpstr>Presentación de PowerPoint</vt:lpstr>
      <vt:lpstr>1.7. Arquitectura segmentada genérica (ASG)</vt:lpstr>
      <vt:lpstr>Presentación de PowerPoint</vt:lpstr>
      <vt:lpstr>Presentación de PowerPoint</vt:lpstr>
      <vt:lpstr>Patrón de ejecución segmentación ASG</vt:lpstr>
      <vt:lpstr>Factores que determinan el tiempo de ejecución de las instrucciones</vt:lpstr>
      <vt:lpstr>Ejecución no segmentada y segmentada</vt:lpstr>
      <vt:lpstr>1.8. Riesgos en la segmentación</vt:lpstr>
      <vt:lpstr>1.8.1. Riesgos estructurales</vt:lpstr>
      <vt:lpstr>Instrucciones más complejas que otras</vt:lpstr>
      <vt:lpstr>Solución 1:Duplicar la unidad funcional</vt:lpstr>
      <vt:lpstr>Solución 2:Planificación de código</vt:lpstr>
      <vt:lpstr>1.8.2. Riesgos por dependencias de datos</vt:lpstr>
      <vt:lpstr>Ejemplo de RAW</vt:lpstr>
      <vt:lpstr>1.8.2.1. (RAW) La reorganización de código</vt:lpstr>
      <vt:lpstr>Inserción de NOP</vt:lpstr>
      <vt:lpstr>Reorganización de código</vt:lpstr>
      <vt:lpstr>Flancos de subida y bajada</vt:lpstr>
      <vt:lpstr>1.8.2.2. (RAW) Interbloqueo de etapas</vt:lpstr>
      <vt:lpstr>1.8.2.3. (RAW) El adelantamiento (caminos de bypass o forwarding)</vt:lpstr>
      <vt:lpstr>1.8.2.3. (RAW) El adelantamiento (caminos de bypass o forwarding)</vt:lpstr>
      <vt:lpstr>Presentación de PowerPoint</vt:lpstr>
      <vt:lpstr>1.8.3. Riesgos de control</vt:lpstr>
      <vt:lpstr>Detección real después de riesgo de control</vt:lpstr>
      <vt:lpstr>Presentación de PowerPoint</vt:lpstr>
      <vt:lpstr>Soluciones estáticas (compilador)</vt:lpstr>
      <vt:lpstr>Técnica de salto retardado (Delay branch)</vt:lpstr>
      <vt:lpstr>Ejecución especulativa</vt:lpstr>
      <vt:lpstr>Técnica de adelanto del cálculo de la dirección (por predicción)</vt:lpstr>
      <vt:lpstr>1.9. Planificación dinámica: Algoritmo de Tomasulo</vt:lpstr>
      <vt:lpstr>Técnica de segmentación dinámica</vt:lpstr>
      <vt:lpstr>Ejemplo con y sin planificación</vt:lpstr>
      <vt:lpstr>Unidad de coma flotante  IBM 360/91: algoritmo de Tomasulo</vt:lpstr>
      <vt:lpstr>IBM/360</vt:lpstr>
      <vt:lpstr>Ejemplo de ejecución</vt:lpstr>
      <vt:lpstr>Ciclo 1</vt:lpstr>
      <vt:lpstr>Ciclo 1:</vt:lpstr>
      <vt:lpstr>Ciclo 2</vt:lpstr>
      <vt:lpstr>Ciclo 2</vt:lpstr>
      <vt:lpstr>Ciclo 3</vt:lpstr>
      <vt:lpstr>Ciclo 4</vt:lpstr>
      <vt:lpstr>Ciclo 5</vt:lpstr>
      <vt:lpstr>Ciclo 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INGENIERIA DE COMPUTAORES II</dc:title>
  <dc:creator>barcell</dc:creator>
  <cp:lastModifiedBy>barcell</cp:lastModifiedBy>
  <cp:revision>137</cp:revision>
  <dcterms:created xsi:type="dcterms:W3CDTF">2011-10-09T16:32:14Z</dcterms:created>
  <dcterms:modified xsi:type="dcterms:W3CDTF">2014-12-08T10:53:39Z</dcterms:modified>
</cp:coreProperties>
</file>