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22"/>
  </p:notesMasterIdLst>
  <p:sldIdLst>
    <p:sldId id="256" r:id="rId2"/>
    <p:sldId id="257" r:id="rId3"/>
    <p:sldId id="264" r:id="rId4"/>
    <p:sldId id="258" r:id="rId5"/>
    <p:sldId id="259" r:id="rId6"/>
    <p:sldId id="373" r:id="rId7"/>
    <p:sldId id="265" r:id="rId8"/>
    <p:sldId id="260" r:id="rId9"/>
    <p:sldId id="261" r:id="rId10"/>
    <p:sldId id="262" r:id="rId11"/>
    <p:sldId id="266" r:id="rId12"/>
    <p:sldId id="263" r:id="rId13"/>
    <p:sldId id="374" r:id="rId14"/>
    <p:sldId id="375" r:id="rId15"/>
    <p:sldId id="267" r:id="rId16"/>
    <p:sldId id="268" r:id="rId17"/>
    <p:sldId id="269" r:id="rId18"/>
    <p:sldId id="270" r:id="rId19"/>
    <p:sldId id="271" r:id="rId20"/>
    <p:sldId id="272" r:id="rId21"/>
    <p:sldId id="274" r:id="rId22"/>
    <p:sldId id="273" r:id="rId23"/>
    <p:sldId id="275" r:id="rId24"/>
    <p:sldId id="276" r:id="rId25"/>
    <p:sldId id="277" r:id="rId26"/>
    <p:sldId id="278" r:id="rId27"/>
    <p:sldId id="279" r:id="rId28"/>
    <p:sldId id="280" r:id="rId29"/>
    <p:sldId id="282" r:id="rId30"/>
    <p:sldId id="281" r:id="rId31"/>
    <p:sldId id="283" r:id="rId32"/>
    <p:sldId id="376" r:id="rId33"/>
    <p:sldId id="285" r:id="rId34"/>
    <p:sldId id="286" r:id="rId35"/>
    <p:sldId id="287" r:id="rId36"/>
    <p:sldId id="288" r:id="rId37"/>
    <p:sldId id="289" r:id="rId38"/>
    <p:sldId id="290" r:id="rId39"/>
    <p:sldId id="291" r:id="rId40"/>
    <p:sldId id="292" r:id="rId41"/>
    <p:sldId id="377"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78" r:id="rId57"/>
    <p:sldId id="308" r:id="rId58"/>
    <p:sldId id="309" r:id="rId59"/>
    <p:sldId id="310"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30" r:id="rId75"/>
    <p:sldId id="331" r:id="rId76"/>
    <p:sldId id="332" r:id="rId77"/>
    <p:sldId id="333" r:id="rId78"/>
    <p:sldId id="379" r:id="rId79"/>
    <p:sldId id="334" r:id="rId80"/>
    <p:sldId id="335" r:id="rId81"/>
    <p:sldId id="380" r:id="rId82"/>
    <p:sldId id="336" r:id="rId83"/>
    <p:sldId id="337" r:id="rId84"/>
    <p:sldId id="338" r:id="rId85"/>
    <p:sldId id="381" r:id="rId86"/>
    <p:sldId id="382" r:id="rId87"/>
    <p:sldId id="383" r:id="rId88"/>
    <p:sldId id="385" r:id="rId89"/>
    <p:sldId id="386" r:id="rId90"/>
    <p:sldId id="384" r:id="rId91"/>
    <p:sldId id="350" r:id="rId92"/>
    <p:sldId id="387" r:id="rId93"/>
    <p:sldId id="351" r:id="rId94"/>
    <p:sldId id="352" r:id="rId95"/>
    <p:sldId id="397" r:id="rId96"/>
    <p:sldId id="388" r:id="rId97"/>
    <p:sldId id="398" r:id="rId98"/>
    <p:sldId id="399" r:id="rId99"/>
    <p:sldId id="355" r:id="rId100"/>
    <p:sldId id="356" r:id="rId101"/>
    <p:sldId id="389" r:id="rId102"/>
    <p:sldId id="357" r:id="rId103"/>
    <p:sldId id="358" r:id="rId104"/>
    <p:sldId id="359" r:id="rId105"/>
    <p:sldId id="360" r:id="rId106"/>
    <p:sldId id="361" r:id="rId107"/>
    <p:sldId id="362" r:id="rId108"/>
    <p:sldId id="390" r:id="rId109"/>
    <p:sldId id="391" r:id="rId110"/>
    <p:sldId id="365" r:id="rId111"/>
    <p:sldId id="392" r:id="rId112"/>
    <p:sldId id="393" r:id="rId113"/>
    <p:sldId id="366" r:id="rId114"/>
    <p:sldId id="369" r:id="rId115"/>
    <p:sldId id="394" r:id="rId116"/>
    <p:sldId id="371" r:id="rId117"/>
    <p:sldId id="395" r:id="rId118"/>
    <p:sldId id="372" r:id="rId119"/>
    <p:sldId id="400" r:id="rId120"/>
    <p:sldId id="401" r:id="rId12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83" autoAdjust="0"/>
  </p:normalViewPr>
  <p:slideViewPr>
    <p:cSldViewPr>
      <p:cViewPr varScale="1">
        <p:scale>
          <a:sx n="90" d="100"/>
          <a:sy n="90" d="100"/>
        </p:scale>
        <p:origin x="-100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1E54C8-CB16-4417-AE70-EBFB4F3C28B1}" type="datetimeFigureOut">
              <a:rPr lang="es-ES" smtClean="0"/>
              <a:pPr/>
              <a:t>06/11/2014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E32FCC-3356-4BDB-B420-636B467102D5}" type="slidenum">
              <a:rPr lang="es-ES" smtClean="0"/>
              <a:pPr/>
              <a:t>‹Nº›</a:t>
            </a:fld>
            <a:endParaRPr lang="es-ES"/>
          </a:p>
        </p:txBody>
      </p:sp>
    </p:spTree>
    <p:extLst>
      <p:ext uri="{BB962C8B-B14F-4D97-AF65-F5344CB8AC3E}">
        <p14:creationId xmlns:p14="http://schemas.microsoft.com/office/powerpoint/2010/main" val="2399524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7E32FCC-3356-4BDB-B420-636B467102D5}" type="slidenum">
              <a:rPr lang="es-ES" smtClean="0"/>
              <a:pPr/>
              <a:t>5</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7E32FCC-3356-4BDB-B420-636B467102D5}" type="slidenum">
              <a:rPr lang="es-ES" smtClean="0"/>
              <a:pPr/>
              <a:t>107</a:t>
            </a:fld>
            <a:endParaRPr lang="es-ES"/>
          </a:p>
        </p:txBody>
      </p:sp>
    </p:spTree>
    <p:extLst>
      <p:ext uri="{BB962C8B-B14F-4D97-AF65-F5344CB8AC3E}">
        <p14:creationId xmlns:p14="http://schemas.microsoft.com/office/powerpoint/2010/main" val="12542650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38C3F7AE-C5C6-4B3C-AD62-FD42FF9663D1}" type="datetimeFigureOut">
              <a:rPr lang="es-ES" smtClean="0"/>
              <a:pPr/>
              <a:t>06/11/2014</a:t>
            </a:fld>
            <a:endParaRPr lang="es-E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F18AB27F-A96B-472F-B97B-AA2A281FB9E1}"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8C3F7AE-C5C6-4B3C-AD62-FD42FF9663D1}" type="datetimeFigureOut">
              <a:rPr lang="es-ES" smtClean="0"/>
              <a:pPr/>
              <a:t>06/11/2014</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F18AB27F-A96B-472F-B97B-AA2A281FB9E1}"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8C3F7AE-C5C6-4B3C-AD62-FD42FF9663D1}" type="datetimeFigureOut">
              <a:rPr lang="es-ES" smtClean="0"/>
              <a:pPr/>
              <a:t>06/11/2014</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F18AB27F-A96B-472F-B97B-AA2A281FB9E1}"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8C3F7AE-C5C6-4B3C-AD62-FD42FF9663D1}" type="datetimeFigureOut">
              <a:rPr lang="es-ES" smtClean="0"/>
              <a:pPr/>
              <a:t>06/11/2014</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F18AB27F-A96B-472F-B97B-AA2A281FB9E1}" type="slidenum">
              <a:rPr lang="es-ES" smtClean="0"/>
              <a:pPr/>
              <a:t>‹Nº›</a:t>
            </a:fld>
            <a:endParaRPr lang="es-E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38C3F7AE-C5C6-4B3C-AD62-FD42FF9663D1}" type="datetimeFigureOut">
              <a:rPr lang="es-ES" smtClean="0"/>
              <a:pPr/>
              <a:t>06/11/2014</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F18AB27F-A96B-472F-B97B-AA2A281FB9E1}" type="slidenum">
              <a:rPr lang="es-ES" smtClean="0"/>
              <a:pPr/>
              <a:t>‹Nº›</a:t>
            </a:fld>
            <a:endParaRPr lang="es-E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38C3F7AE-C5C6-4B3C-AD62-FD42FF9663D1}" type="datetimeFigureOut">
              <a:rPr lang="es-ES" smtClean="0"/>
              <a:pPr/>
              <a:t>06/11/2014</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F18AB27F-A96B-472F-B97B-AA2A281FB9E1}" type="slidenum">
              <a:rPr lang="es-ES" smtClean="0"/>
              <a:pPr/>
              <a:t>‹Nº›</a:t>
            </a:fld>
            <a:endParaRPr lang="es-E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38C3F7AE-C5C6-4B3C-AD62-FD42FF9663D1}" type="datetimeFigureOut">
              <a:rPr lang="es-ES" smtClean="0"/>
              <a:pPr/>
              <a:t>06/11/2014</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F18AB27F-A96B-472F-B97B-AA2A281FB9E1}"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38C3F7AE-C5C6-4B3C-AD62-FD42FF9663D1}" type="datetimeFigureOut">
              <a:rPr lang="es-ES" smtClean="0"/>
              <a:pPr/>
              <a:t>06/11/2014</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F18AB27F-A96B-472F-B97B-AA2A281FB9E1}" type="slidenum">
              <a:rPr lang="es-ES" smtClean="0"/>
              <a:pPr/>
              <a:t>‹Nº›</a:t>
            </a:fld>
            <a:endParaRPr lang="es-E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38C3F7AE-C5C6-4B3C-AD62-FD42FF9663D1}" type="datetimeFigureOut">
              <a:rPr lang="es-ES" smtClean="0"/>
              <a:pPr/>
              <a:t>06/11/2014</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F18AB27F-A96B-472F-B97B-AA2A281FB9E1}"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38C3F7AE-C5C6-4B3C-AD62-FD42FF9663D1}" type="datetimeFigureOut">
              <a:rPr lang="es-ES" smtClean="0"/>
              <a:pPr/>
              <a:t>06/11/2014</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F18AB27F-A96B-472F-B97B-AA2A281FB9E1}"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38C3F7AE-C5C6-4B3C-AD62-FD42FF9663D1}" type="datetimeFigureOut">
              <a:rPr lang="es-ES" smtClean="0"/>
              <a:pPr/>
              <a:t>06/11/2014</a:t>
            </a:fld>
            <a:endParaRPr lang="es-E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F18AB27F-A96B-472F-B97B-AA2A281FB9E1}" type="slidenum">
              <a:rPr lang="es-ES" smtClean="0"/>
              <a:pPr/>
              <a:t>‹Nº›</a:t>
            </a:fld>
            <a:endParaRPr lang="es-E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8C3F7AE-C5C6-4B3C-AD62-FD42FF9663D1}" type="datetimeFigureOut">
              <a:rPr lang="es-ES" smtClean="0"/>
              <a:pPr/>
              <a:t>06/11/2014</a:t>
            </a:fld>
            <a:endParaRPr lang="es-E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18AB27F-A96B-472F-B97B-AA2A281FB9E1}"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2.em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111.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ctrTitle"/>
          </p:nvPr>
        </p:nvSpPr>
        <p:spPr/>
        <p:txBody>
          <a:bodyPr>
            <a:normAutofit/>
          </a:bodyPr>
          <a:lstStyle/>
          <a:p>
            <a:r>
              <a:rPr lang="es-ES" sz="4400" dirty="0" smtClean="0"/>
              <a:t>Ingeniería de Computadores II</a:t>
            </a:r>
            <a:endParaRPr lang="es-ES" dirty="0"/>
          </a:p>
        </p:txBody>
      </p:sp>
      <p:sp>
        <p:nvSpPr>
          <p:cNvPr id="7" name="6 Subtítulo"/>
          <p:cNvSpPr>
            <a:spLocks noGrp="1"/>
          </p:cNvSpPr>
          <p:nvPr>
            <p:ph type="subTitle" idx="1"/>
          </p:nvPr>
        </p:nvSpPr>
        <p:spPr/>
        <p:txBody>
          <a:bodyPr>
            <a:normAutofit/>
          </a:bodyPr>
          <a:lstStyle/>
          <a:p>
            <a:r>
              <a:rPr lang="es-ES" dirty="0"/>
              <a:t>TEMA II</a:t>
            </a:r>
          </a:p>
          <a:p>
            <a:r>
              <a:rPr lang="es-ES" dirty="0" smtClean="0"/>
              <a:t>PROCESADORES SUPERESCALARES</a:t>
            </a:r>
          </a:p>
          <a:p>
            <a:r>
              <a:rPr lang="es-ES" sz="1100" dirty="0" smtClean="0"/>
              <a:t>Fuente imágenes: Prof. Morillo</a:t>
            </a:r>
            <a:endParaRPr lang="es-E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 sz="3400" dirty="0" smtClean="0"/>
              <a:t>Segmentación </a:t>
            </a:r>
            <a:r>
              <a:rPr lang="es-ES" sz="3400" dirty="0" err="1" smtClean="0"/>
              <a:t>Superescalar</a:t>
            </a:r>
            <a:r>
              <a:rPr lang="es-ES" sz="3400" dirty="0" smtClean="0"/>
              <a:t> Genérica</a:t>
            </a:r>
            <a:endParaRPr lang="es-ES" sz="3400" dirty="0"/>
          </a:p>
        </p:txBody>
      </p:sp>
      <p:pic>
        <p:nvPicPr>
          <p:cNvPr id="152578" name="Picture 2"/>
          <p:cNvPicPr>
            <a:picLocks noGrp="1" noChangeAspect="1" noChangeArrowheads="1"/>
          </p:cNvPicPr>
          <p:nvPr>
            <p:ph idx="1"/>
          </p:nvPr>
        </p:nvPicPr>
        <p:blipFill>
          <a:blip r:embed="rId2" cstate="print"/>
          <a:srcRect/>
          <a:stretch>
            <a:fillRect/>
          </a:stretch>
        </p:blipFill>
        <p:spPr bwMode="auto">
          <a:xfrm>
            <a:off x="2195736" y="1196752"/>
            <a:ext cx="6797274" cy="5472608"/>
          </a:xfrm>
          <a:prstGeom prst="rect">
            <a:avLst/>
          </a:prstGeom>
          <a:noFill/>
          <a:ln w="9525">
            <a:noFill/>
            <a:miter lim="800000"/>
            <a:headEnd/>
            <a:tailEnd/>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rmAutofit/>
          </a:bodyPr>
          <a:lstStyle/>
          <a:p>
            <a:r>
              <a:rPr lang="es-ES" sz="2000" dirty="0"/>
              <a:t>Pasos de ejecución de las instrucciones de carga y almacenamiento</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3" y="1196752"/>
            <a:ext cx="8181975"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8229600" cy="1155584"/>
          </a:xfrm>
        </p:spPr>
        <p:txBody>
          <a:bodyPr>
            <a:normAutofit fontScale="77500" lnSpcReduction="20000"/>
          </a:bodyPr>
          <a:lstStyle/>
          <a:p>
            <a:r>
              <a:rPr lang="es-ES" dirty="0"/>
              <a:t>La escritura diferida por parte de una instrucción de almacenamiento tras el abandono del buffer de reordenamiento evita una actualización errónea y precipitada de la memoria.</a:t>
            </a:r>
          </a:p>
        </p:txBody>
      </p:sp>
      <p:sp>
        <p:nvSpPr>
          <p:cNvPr id="3" name="2 Título"/>
          <p:cNvSpPr>
            <a:spLocks noGrp="1"/>
          </p:cNvSpPr>
          <p:nvPr>
            <p:ph type="title"/>
          </p:nvPr>
        </p:nvSpPr>
        <p:spPr/>
        <p:txBody>
          <a:bodyPr/>
          <a:lstStyle/>
          <a:p>
            <a:endParaRPr lang="es-E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564904"/>
            <a:ext cx="7781925"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1377380" y="5384527"/>
            <a:ext cx="6984776" cy="923330"/>
          </a:xfrm>
          <a:prstGeom prst="rect">
            <a:avLst/>
          </a:prstGeom>
          <a:noFill/>
        </p:spPr>
        <p:txBody>
          <a:bodyPr wrap="square" rtlCol="0">
            <a:spAutoFit/>
          </a:bodyPr>
          <a:lstStyle/>
          <a:p>
            <a:r>
              <a:rPr lang="es-ES" dirty="0"/>
              <a:t>El orden en la terminación y retirada de las instrucciones de carga/almacenamiento garantiza las dependencias de memoria tipo WAR y WAW.</a:t>
            </a:r>
          </a:p>
        </p:txBody>
      </p:sp>
    </p:spTree>
    <p:extLst>
      <p:ext uri="{BB962C8B-B14F-4D97-AF65-F5344CB8AC3E}">
        <p14:creationId xmlns:p14="http://schemas.microsoft.com/office/powerpoint/2010/main" val="252200029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fontScale="90000"/>
          </a:bodyPr>
          <a:lstStyle/>
          <a:p>
            <a:r>
              <a:rPr lang="es-ES" sz="2400" dirty="0" smtClean="0"/>
              <a:t>2.10. Mejoras en el procesamiento de las instrucciones de carga/almacenamiento</a:t>
            </a:r>
            <a:endParaRPr lang="es-ES" sz="2400" dirty="0"/>
          </a:p>
        </p:txBody>
      </p:sp>
      <p:sp>
        <p:nvSpPr>
          <p:cNvPr id="3" name="2 Marcador de contenido"/>
          <p:cNvSpPr>
            <a:spLocks noGrp="1"/>
          </p:cNvSpPr>
          <p:nvPr>
            <p:ph idx="1"/>
          </p:nvPr>
        </p:nvSpPr>
        <p:spPr>
          <a:xfrm>
            <a:off x="251520" y="980728"/>
            <a:ext cx="8229600" cy="2667752"/>
          </a:xfrm>
        </p:spPr>
        <p:txBody>
          <a:bodyPr>
            <a:normAutofit fontScale="62500" lnSpcReduction="20000"/>
          </a:bodyPr>
          <a:lstStyle/>
          <a:p>
            <a:r>
              <a:rPr lang="es-ES" dirty="0"/>
              <a:t>Instrucciones de carga que escriben en un registro que constituyen un punto de arranque critico para un conjunto de instrucciones </a:t>
            </a:r>
            <a:r>
              <a:rPr lang="es-ES" dirty="0" err="1"/>
              <a:t>aritmetico</a:t>
            </a:r>
            <a:r>
              <a:rPr lang="es-ES" dirty="0"/>
              <a:t> lógicas que dependen de este </a:t>
            </a:r>
            <a:r>
              <a:rPr lang="es-ES" dirty="0" smtClean="0"/>
              <a:t>operando</a:t>
            </a:r>
          </a:p>
          <a:p>
            <a:r>
              <a:rPr lang="es-ES" dirty="0" smtClean="0"/>
              <a:t>Terminación adelantada de Instrucciones de carga</a:t>
            </a:r>
          </a:p>
          <a:p>
            <a:pPr lvl="1"/>
            <a:r>
              <a:rPr lang="es-ES" dirty="0"/>
              <a:t>Una mejora notable en el rendimiento de los procesadores </a:t>
            </a:r>
            <a:r>
              <a:rPr lang="es-ES" dirty="0" err="1"/>
              <a:t>superescalares</a:t>
            </a:r>
            <a:r>
              <a:rPr lang="es-ES" dirty="0"/>
              <a:t> se obtiene permitiendo que esas instrucciones de carga terminen antes que otras instrucciones, sin que se violen dependencias RAW tanto de datos como de memoria. </a:t>
            </a:r>
            <a:endParaRPr lang="es-ES" dirty="0" smtClean="0"/>
          </a:p>
          <a:p>
            <a:pPr lvl="2"/>
            <a:r>
              <a:rPr lang="es-ES" dirty="0" smtClean="0"/>
              <a:t>La </a:t>
            </a:r>
            <a:r>
              <a:rPr lang="es-ES" dirty="0"/>
              <a:t>lectura adelantada del dato por la carga permite que todas las instrucciones aritmético-lógicas dependientes de ella, directa o indirectamente, tengan el camino libre para su </a:t>
            </a:r>
            <a:r>
              <a:rPr lang="es-ES" dirty="0" smtClean="0"/>
              <a:t>ejecución</a:t>
            </a:r>
          </a:p>
          <a:p>
            <a:pPr lvl="1"/>
            <a:r>
              <a:rPr lang="es-ES" dirty="0"/>
              <a:t>Otra mejora del rendimiento de un procesador es el reenvío de datos desde una instrucción de almacenamiento hacia una </a:t>
            </a:r>
            <a:r>
              <a:rPr lang="es-ES" dirty="0" smtClean="0"/>
              <a:t>de carga </a:t>
            </a:r>
            <a:r>
              <a:rPr lang="es-ES" dirty="0"/>
              <a:t>que tengan </a:t>
            </a:r>
            <a:r>
              <a:rPr lang="es-ES" dirty="0" err="1"/>
              <a:t>operandos</a:t>
            </a:r>
            <a:r>
              <a:rPr lang="es-ES" dirty="0"/>
              <a:t> destino y fuente comunes</a:t>
            </a:r>
            <a:r>
              <a:rPr lang="es-ES" dirty="0" smtClean="0"/>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3568" y="3501008"/>
            <a:ext cx="4596326"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412776"/>
            <a:ext cx="7848872" cy="2808312"/>
          </a:xfrm>
        </p:spPr>
        <p:txBody>
          <a:bodyPr>
            <a:normAutofit fontScale="62500" lnSpcReduction="20000"/>
          </a:bodyPr>
          <a:lstStyle/>
          <a:p>
            <a:r>
              <a:rPr lang="es-ES" dirty="0"/>
              <a:t>Se puede realizar cuando existe una dependencia de memoria RAW entre una instrucción de almacenamiento (productora) y una instrucción de carga (consumidora).</a:t>
            </a:r>
          </a:p>
          <a:p>
            <a:r>
              <a:rPr lang="es-ES" dirty="0"/>
              <a:t>Condición </a:t>
            </a:r>
          </a:p>
          <a:p>
            <a:pPr lvl="1"/>
            <a:r>
              <a:rPr lang="es-ES" dirty="0"/>
              <a:t>Comprobar que las direcciones de memoria de una instrucción de carga y de los almacenamientos pendientes sean coincidentes.</a:t>
            </a:r>
            <a:endParaRPr lang="es-ES" dirty="0" smtClean="0"/>
          </a:p>
          <a:p>
            <a:pPr lvl="1"/>
            <a:r>
              <a:rPr lang="es-ES" dirty="0" smtClean="0"/>
              <a:t>El dato que requiere la carga está en un registro del procesador y no hay que ir a la memoria para obtenerlo</a:t>
            </a:r>
          </a:p>
          <a:p>
            <a:r>
              <a:rPr lang="es-ES" dirty="0" smtClean="0"/>
              <a:t>Dependencia ambigua</a:t>
            </a:r>
          </a:p>
          <a:p>
            <a:pPr lvl="1"/>
            <a:r>
              <a:rPr lang="es-ES" dirty="0" smtClean="0"/>
              <a:t>Las direcciones efectivas de dos instrucciones de carga/almacenamiento son iguales, una vez que han sido emitidas y terminadas/finalizadas</a:t>
            </a:r>
            <a:endParaRPr lang="es-ES" dirty="0"/>
          </a:p>
        </p:txBody>
      </p:sp>
      <p:sp>
        <p:nvSpPr>
          <p:cNvPr id="3" name="2 Título"/>
          <p:cNvSpPr>
            <a:spLocks noGrp="1"/>
          </p:cNvSpPr>
          <p:nvPr>
            <p:ph type="title"/>
          </p:nvPr>
        </p:nvSpPr>
        <p:spPr/>
        <p:txBody>
          <a:bodyPr>
            <a:noAutofit/>
          </a:bodyPr>
          <a:lstStyle/>
          <a:p>
            <a:r>
              <a:rPr lang="es-ES" sz="2800" dirty="0" smtClean="0"/>
              <a:t>2.10.1. Reenvío de datos entre instrucciones de almacenamiento y de carga ( de memoria)</a:t>
            </a:r>
            <a:endParaRPr lang="es-ES" sz="2800" dirty="0"/>
          </a:p>
        </p:txBody>
      </p:sp>
      <p:grpSp>
        <p:nvGrpSpPr>
          <p:cNvPr id="4" name="3 Grupo"/>
          <p:cNvGrpSpPr/>
          <p:nvPr/>
        </p:nvGrpSpPr>
        <p:grpSpPr>
          <a:xfrm>
            <a:off x="1187624" y="3737024"/>
            <a:ext cx="7437462" cy="1285875"/>
            <a:chOff x="1187624" y="3737024"/>
            <a:chExt cx="7437462" cy="1285875"/>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933056"/>
              <a:ext cx="376237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7011" y="3737024"/>
              <a:ext cx="36480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771800" y="307008"/>
            <a:ext cx="6035349" cy="6048672"/>
          </a:xfrm>
          <a:prstGeom prst="rect">
            <a:avLst/>
          </a:prstGeom>
          <a:noFill/>
          <a:ln w="9525">
            <a:noFill/>
            <a:miter lim="800000"/>
            <a:headEnd/>
            <a:tailEnd/>
          </a:ln>
        </p:spPr>
      </p:pic>
      <p:sp>
        <p:nvSpPr>
          <p:cNvPr id="5" name="4 CuadroTexto"/>
          <p:cNvSpPr txBox="1"/>
          <p:nvPr/>
        </p:nvSpPr>
        <p:spPr>
          <a:xfrm>
            <a:off x="323528" y="764704"/>
            <a:ext cx="3168352" cy="4832092"/>
          </a:xfrm>
          <a:prstGeom prst="rect">
            <a:avLst/>
          </a:prstGeom>
          <a:noFill/>
        </p:spPr>
        <p:txBody>
          <a:bodyPr wrap="square" rtlCol="0">
            <a:spAutoFit/>
          </a:bodyPr>
          <a:lstStyle/>
          <a:p>
            <a:r>
              <a:rPr lang="es-ES" sz="1400" dirty="0" smtClean="0"/>
              <a:t>Compara las direcciones de almacenamiento con las de carga</a:t>
            </a:r>
          </a:p>
          <a:p>
            <a:pPr marL="285750" indent="-285750">
              <a:buFont typeface="Arial" panose="020B0604020202020204" pitchFamily="34" charset="0"/>
              <a:buChar char="•"/>
            </a:pPr>
            <a:r>
              <a:rPr lang="es-ES" sz="1400" dirty="0" smtClean="0"/>
              <a:t>Si </a:t>
            </a:r>
            <a:r>
              <a:rPr lang="es-ES" sz="1400" b="1" dirty="0" smtClean="0"/>
              <a:t>hay</a:t>
            </a:r>
            <a:r>
              <a:rPr lang="es-ES" sz="1400" dirty="0" smtClean="0"/>
              <a:t> coincidencia</a:t>
            </a:r>
          </a:p>
          <a:p>
            <a:pPr marL="742950" lvl="1" indent="-285750">
              <a:buFont typeface="Arial" panose="020B0604020202020204" pitchFamily="34" charset="0"/>
              <a:buChar char="•"/>
            </a:pPr>
            <a:r>
              <a:rPr lang="es-ES" sz="1400" dirty="0"/>
              <a:t>El valor que hay en el campo Datos de la entrada que presenta la coincidencia se coloca en el bus de reenvío junto con el identificador del registro destino RRF de la carga. </a:t>
            </a:r>
            <a:endParaRPr lang="es-ES" sz="1400" dirty="0" smtClean="0"/>
          </a:p>
          <a:p>
            <a:pPr marL="742950" lvl="1" indent="-285750">
              <a:buFont typeface="Arial" panose="020B0604020202020204" pitchFamily="34" charset="0"/>
              <a:buChar char="•"/>
            </a:pPr>
            <a:r>
              <a:rPr lang="es-ES" sz="1400" dirty="0" smtClean="0"/>
              <a:t>La </a:t>
            </a:r>
            <a:r>
              <a:rPr lang="es-ES" sz="1400" dirty="0"/>
              <a:t>carga no necesita acceder a la D-caché</a:t>
            </a:r>
            <a:r>
              <a:rPr lang="es-ES" sz="1400" dirty="0" smtClean="0"/>
              <a:t>.</a:t>
            </a:r>
          </a:p>
          <a:p>
            <a:pPr marL="285750" indent="-285750">
              <a:buFont typeface="Arial" panose="020B0604020202020204" pitchFamily="34" charset="0"/>
              <a:buChar char="•"/>
            </a:pPr>
            <a:r>
              <a:rPr lang="es-ES" sz="1400" dirty="0" smtClean="0"/>
              <a:t>Si </a:t>
            </a:r>
            <a:r>
              <a:rPr lang="es-ES" sz="1400" b="1" dirty="0" smtClean="0"/>
              <a:t>no</a:t>
            </a:r>
            <a:r>
              <a:rPr lang="es-ES" sz="1400" dirty="0" smtClean="0"/>
              <a:t> hay coincidencia, </a:t>
            </a:r>
            <a:endParaRPr lang="es-ES" sz="1400" dirty="0" smtClean="0"/>
          </a:p>
          <a:p>
            <a:pPr marL="742950" lvl="1" indent="-285750">
              <a:buFont typeface="Arial" panose="020B0604020202020204" pitchFamily="34" charset="0"/>
              <a:buChar char="•"/>
            </a:pPr>
            <a:r>
              <a:rPr lang="es-ES" sz="1400" dirty="0" smtClean="0"/>
              <a:t>No </a:t>
            </a:r>
            <a:r>
              <a:rPr lang="es-ES" sz="1400" dirty="0" smtClean="0"/>
              <a:t>hay </a:t>
            </a:r>
            <a:r>
              <a:rPr lang="es-ES" sz="1400" dirty="0"/>
              <a:t>RAW → Acceso a caché datos de forma normal</a:t>
            </a:r>
            <a:r>
              <a:rPr lang="es-ES" sz="1400" dirty="0" smtClean="0"/>
              <a:t>.</a:t>
            </a:r>
          </a:p>
          <a:p>
            <a:pPr marL="285750" indent="-285750">
              <a:buFont typeface="Arial" panose="020B0604020202020204" pitchFamily="34" charset="0"/>
              <a:buChar char="•"/>
            </a:pPr>
            <a:r>
              <a:rPr lang="es-ES" sz="1400" dirty="0"/>
              <a:t>Si hay varias </a:t>
            </a:r>
            <a:r>
              <a:rPr lang="es-ES" sz="1400" dirty="0" smtClean="0"/>
              <a:t>coincidencias, el </a:t>
            </a:r>
            <a:r>
              <a:rPr lang="es-ES" sz="1400" dirty="0"/>
              <a:t>procesador debe contar con el hardware adecuado para saber cuál es el almacenamiento más reciente</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2.10.2. Terminación adelantada de las instrucciones de carga</a:t>
            </a:r>
            <a:endParaRPr lang="es-ES" dirty="0"/>
          </a:p>
        </p:txBody>
      </p:sp>
      <p:sp>
        <p:nvSpPr>
          <p:cNvPr id="3" name="2 Marcador de contenido"/>
          <p:cNvSpPr>
            <a:spLocks noGrp="1"/>
          </p:cNvSpPr>
          <p:nvPr>
            <p:ph idx="1"/>
          </p:nvPr>
        </p:nvSpPr>
        <p:spPr/>
        <p:txBody>
          <a:bodyPr>
            <a:normAutofit fontScale="55000" lnSpcReduction="20000"/>
          </a:bodyPr>
          <a:lstStyle/>
          <a:p>
            <a:r>
              <a:rPr lang="es-ES" dirty="0" smtClean="0"/>
              <a:t>Adelantar la ejecución de una instrucción de carga frente a varias instrucciones de almacenamiento es mas complicado porque hay que comprobar que las direcciones de memoria que manejan no son iguales</a:t>
            </a:r>
            <a:r>
              <a:rPr lang="es-ES" dirty="0" smtClean="0"/>
              <a:t>.</a:t>
            </a:r>
          </a:p>
          <a:p>
            <a:pPr lvl="1"/>
            <a:r>
              <a:rPr lang="es-ES" dirty="0"/>
              <a:t>La carga, mientras que realiza el acceso a la caché de datos (tercer paso), podría comprobar la coincidencia de su dirección en el campo Dirección de las entradas del buffer de almacenamiento.</a:t>
            </a:r>
            <a:endParaRPr lang="es-ES" dirty="0" smtClean="0"/>
          </a:p>
          <a:p>
            <a:r>
              <a:rPr lang="es-ES" dirty="0" smtClean="0"/>
              <a:t>Dos casos</a:t>
            </a:r>
          </a:p>
          <a:p>
            <a:pPr lvl="1"/>
            <a:r>
              <a:rPr lang="es-ES" dirty="0" smtClean="0"/>
              <a:t>Hay coincidencia de direcciones	</a:t>
            </a:r>
          </a:p>
          <a:p>
            <a:pPr lvl="2"/>
            <a:r>
              <a:rPr lang="es-ES" dirty="0" smtClean="0"/>
              <a:t>No se puede adelantar la carga</a:t>
            </a:r>
          </a:p>
          <a:p>
            <a:pPr lvl="1"/>
            <a:r>
              <a:rPr lang="es-ES" dirty="0" smtClean="0"/>
              <a:t>No hay coincidencia de direcciones</a:t>
            </a:r>
          </a:p>
          <a:p>
            <a:pPr lvl="2"/>
            <a:r>
              <a:rPr lang="es-ES" dirty="0" smtClean="0"/>
              <a:t>El dato recuperado de la D-cache es válido y se puede almacenar en el registro destino</a:t>
            </a:r>
          </a:p>
          <a:p>
            <a:r>
              <a:rPr lang="es-ES" dirty="0" smtClean="0"/>
              <a:t>Se emplea la técnica de </a:t>
            </a:r>
            <a:r>
              <a:rPr lang="es-ES" b="1" dirty="0" smtClean="0"/>
              <a:t>buffer de carga </a:t>
            </a:r>
            <a:r>
              <a:rPr lang="es-ES" b="1" dirty="0" smtClean="0"/>
              <a:t>finalizada</a:t>
            </a:r>
          </a:p>
          <a:p>
            <a:pPr lvl="1"/>
            <a:r>
              <a:rPr lang="es-ES" dirty="0" smtClean="0"/>
              <a:t>Es una </a:t>
            </a:r>
            <a:r>
              <a:rPr lang="es-ES" dirty="0"/>
              <a:t>técnica es la emisión desordenada de las cargas y de los </a:t>
            </a:r>
            <a:r>
              <a:rPr lang="es-ES" dirty="0" smtClean="0"/>
              <a:t>almacenamientos</a:t>
            </a:r>
          </a:p>
          <a:p>
            <a:pPr lvl="1"/>
            <a:r>
              <a:rPr lang="es-ES" sz="2400" dirty="0"/>
              <a:t>La idea se basa en permitir que, cuando sea posible, las cargas se ejecuten de forma especulativa sin comprobar la existencia de dependencias ambiguas. </a:t>
            </a:r>
          </a:p>
          <a:p>
            <a:pPr lvl="1"/>
            <a:r>
              <a:rPr lang="es-ES" sz="2400" dirty="0"/>
              <a:t>Las cargas cuando llegan al segundo paso de su unidad funcional comprueban la existencia de coincidencias de dirección con los almacenamientos que, en ese instante, se encuentren en el buffer de almacenamiento. </a:t>
            </a:r>
            <a:endParaRPr lang="es-ES" sz="2400" dirty="0" smtClean="0"/>
          </a:p>
          <a:p>
            <a:pPr lvl="2"/>
            <a:r>
              <a:rPr lang="es-ES" sz="2200" dirty="0"/>
              <a:t>Cuando una instrucción de almacenamiento termina tiene que </a:t>
            </a:r>
            <a:r>
              <a:rPr lang="es-ES" sz="2200" b="1" dirty="0"/>
              <a:t>comprobar la existencia de una coincidencia </a:t>
            </a:r>
            <a:r>
              <a:rPr lang="es-ES" sz="2200" dirty="0"/>
              <a:t>con las cargas que estén en el buffer de cargas finalizadas. </a:t>
            </a:r>
            <a:endParaRPr lang="es-ES" sz="2200" dirty="0" smtClean="0"/>
          </a:p>
          <a:p>
            <a:pPr lvl="2"/>
            <a:r>
              <a:rPr lang="es-ES" sz="2200" dirty="0" smtClean="0"/>
              <a:t>Pueden </a:t>
            </a:r>
            <a:r>
              <a:rPr lang="es-ES" sz="2200" dirty="0"/>
              <a:t>darse </a:t>
            </a:r>
            <a:r>
              <a:rPr lang="es-ES" sz="2200" b="1" dirty="0"/>
              <a:t>dos situaciones</a:t>
            </a:r>
            <a:r>
              <a:rPr lang="es-ES" sz="2200" dirty="0"/>
              <a:t>: </a:t>
            </a:r>
          </a:p>
          <a:p>
            <a:pPr lvl="3"/>
            <a:r>
              <a:rPr lang="es-ES" sz="2000" b="1" dirty="0" smtClean="0"/>
              <a:t>Hay </a:t>
            </a:r>
            <a:r>
              <a:rPr lang="es-ES" sz="2000" b="1" dirty="0"/>
              <a:t>coincidencia </a:t>
            </a:r>
            <a:r>
              <a:rPr lang="es-ES" sz="2000" dirty="0"/>
              <a:t>→ Se ha violado una dependencia → Hay que invalidar esa carga y todas las instrucciones posteriores </a:t>
            </a:r>
            <a:endParaRPr lang="es-ES" sz="2800" dirty="0"/>
          </a:p>
          <a:p>
            <a:pPr lvl="3"/>
            <a:r>
              <a:rPr lang="es-ES" sz="2000" b="1" dirty="0" smtClean="0"/>
              <a:t>No </a:t>
            </a:r>
            <a:r>
              <a:rPr lang="es-ES" sz="2000" b="1" dirty="0"/>
              <a:t>hay coincidencia </a:t>
            </a:r>
            <a:r>
              <a:rPr lang="es-ES" sz="2000" dirty="0"/>
              <a:t>→ La carga y todas las instrucciones posteriores a ella pueden terminarse. </a:t>
            </a:r>
          </a:p>
          <a:p>
            <a:pPr lvl="1"/>
            <a:endParaRPr lang="es-E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20005"/>
            <a:ext cx="7128792" cy="6497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2.11. Tratamiento de interrupciones</a:t>
            </a:r>
            <a:endParaRPr lang="es-ES" dirty="0"/>
          </a:p>
        </p:txBody>
      </p:sp>
      <p:sp>
        <p:nvSpPr>
          <p:cNvPr id="3" name="2 Marcador de contenido"/>
          <p:cNvSpPr>
            <a:spLocks noGrp="1"/>
          </p:cNvSpPr>
          <p:nvPr>
            <p:ph idx="1"/>
          </p:nvPr>
        </p:nvSpPr>
        <p:spPr/>
        <p:txBody>
          <a:bodyPr>
            <a:normAutofit fontScale="70000" lnSpcReduction="20000"/>
          </a:bodyPr>
          <a:lstStyle/>
          <a:p>
            <a:r>
              <a:rPr lang="es-ES" dirty="0"/>
              <a:t>En los procesadores </a:t>
            </a:r>
            <a:r>
              <a:rPr lang="es-ES" dirty="0" err="1"/>
              <a:t>superescalares</a:t>
            </a:r>
            <a:r>
              <a:rPr lang="es-ES" dirty="0"/>
              <a:t>, el tratamiento de las interrupciones es más complicado</a:t>
            </a:r>
            <a:r>
              <a:rPr lang="es-ES" dirty="0" smtClean="0"/>
              <a:t>.</a:t>
            </a:r>
          </a:p>
          <a:p>
            <a:r>
              <a:rPr lang="es-ES" dirty="0" smtClean="0"/>
              <a:t>Cuando se produce una interrupción, el estado del procesador es guardado</a:t>
            </a:r>
          </a:p>
          <a:p>
            <a:pPr lvl="1"/>
            <a:r>
              <a:rPr lang="es-ES" dirty="0" smtClean="0"/>
              <a:t>El estado está definido por</a:t>
            </a:r>
          </a:p>
          <a:p>
            <a:pPr lvl="2"/>
            <a:r>
              <a:rPr lang="es-ES" dirty="0"/>
              <a:t>E</a:t>
            </a:r>
            <a:r>
              <a:rPr lang="es-ES" dirty="0" smtClean="0"/>
              <a:t>l contador de programa</a:t>
            </a:r>
          </a:p>
          <a:p>
            <a:pPr lvl="2"/>
            <a:r>
              <a:rPr lang="es-ES" dirty="0"/>
              <a:t>L</a:t>
            </a:r>
            <a:r>
              <a:rPr lang="es-ES" dirty="0" smtClean="0"/>
              <a:t>os registros arquitectónicos y</a:t>
            </a:r>
          </a:p>
          <a:p>
            <a:pPr lvl="2"/>
            <a:r>
              <a:rPr lang="es-ES" dirty="0"/>
              <a:t>E</a:t>
            </a:r>
            <a:r>
              <a:rPr lang="es-ES" dirty="0" smtClean="0"/>
              <a:t>l espacio de memoria asignado</a:t>
            </a:r>
          </a:p>
          <a:p>
            <a:r>
              <a:rPr lang="es-ES" b="1" dirty="0" smtClean="0"/>
              <a:t>Precisión de excepción </a:t>
            </a:r>
            <a:r>
              <a:rPr lang="es-ES" dirty="0" smtClean="0"/>
              <a:t>(Interrupciones precisas)</a:t>
            </a:r>
          </a:p>
          <a:p>
            <a:pPr lvl="1"/>
            <a:r>
              <a:rPr lang="es-ES" dirty="0" smtClean="0"/>
              <a:t>Si es capaz de tratar las interrupciones de forma que se respeten las condiciones previas</a:t>
            </a:r>
          </a:p>
          <a:p>
            <a:pPr lvl="2"/>
            <a:r>
              <a:rPr lang="es-ES" dirty="0" smtClean="0"/>
              <a:t>Para tener interrupciones precisas es necesario que el procesador mantenga su estado y el de la memoria, de forma análoga a si las instrucciones se ejecutasen en orden</a:t>
            </a:r>
          </a:p>
          <a:p>
            <a:r>
              <a:rPr lang="es-ES" dirty="0" smtClean="0"/>
              <a:t>El problema consiste en recuperar la información de estado al momento que se produce la interrupción</a:t>
            </a:r>
          </a:p>
          <a:p>
            <a:pPr lvl="1"/>
            <a:r>
              <a:rPr lang="es-ES" dirty="0" smtClean="0"/>
              <a:t>Hay que reconstruir la información al estado como si las instrucciones se hubiesen ejecutado en orden</a:t>
            </a:r>
            <a:endParaRPr lang="es-E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20000"/>
          </a:bodyPr>
          <a:lstStyle/>
          <a:p>
            <a:r>
              <a:rPr lang="es-ES" dirty="0"/>
              <a:t>Interrupciones externas:</a:t>
            </a:r>
          </a:p>
          <a:p>
            <a:pPr lvl="1"/>
            <a:r>
              <a:rPr lang="es-ES" dirty="0" smtClean="0"/>
              <a:t>Se </a:t>
            </a:r>
            <a:r>
              <a:rPr lang="es-ES" dirty="0"/>
              <a:t>producen por eventos externos a la ejecución del programa</a:t>
            </a:r>
          </a:p>
          <a:p>
            <a:pPr lvl="2"/>
            <a:r>
              <a:rPr lang="es-ES" dirty="0" smtClean="0"/>
              <a:t>Una </a:t>
            </a:r>
            <a:r>
              <a:rPr lang="es-ES" dirty="0"/>
              <a:t>estrategia habitual de actuación consiste en detener la lectura de nuevas instrucciones, vaciar el cauce terminando arquitectónicamente las instrucciones ya existentes y guardar el estado en que quedó el procesador tras terminar la instrucción previa a la que fue </a:t>
            </a:r>
            <a:r>
              <a:rPr lang="es-ES" dirty="0" smtClean="0"/>
              <a:t>interrumpida</a:t>
            </a:r>
          </a:p>
          <a:p>
            <a:r>
              <a:rPr lang="es-ES" b="1" dirty="0"/>
              <a:t>Excepciones, interrupciones de programa </a:t>
            </a:r>
            <a:r>
              <a:rPr lang="es-ES" dirty="0"/>
              <a:t>o </a:t>
            </a:r>
            <a:r>
              <a:rPr lang="es-ES" dirty="0" err="1"/>
              <a:t>traps</a:t>
            </a:r>
            <a:r>
              <a:rPr lang="es-ES" dirty="0"/>
              <a:t> </a:t>
            </a:r>
            <a:endParaRPr lang="es-ES" dirty="0" smtClean="0"/>
          </a:p>
          <a:p>
            <a:pPr lvl="1"/>
            <a:r>
              <a:rPr lang="es-ES" dirty="0"/>
              <a:t>C</a:t>
            </a:r>
            <a:r>
              <a:rPr lang="es-ES" dirty="0" smtClean="0"/>
              <a:t>ausadas por</a:t>
            </a:r>
            <a:r>
              <a:rPr lang="es-ES" dirty="0"/>
              <a:t> </a:t>
            </a:r>
            <a:r>
              <a:rPr lang="es-ES" dirty="0" smtClean="0"/>
              <a:t>(divisiones </a:t>
            </a:r>
            <a:r>
              <a:rPr lang="es-ES" dirty="0"/>
              <a:t>por cero, desbordamientos aritméticos), </a:t>
            </a:r>
            <a:r>
              <a:rPr lang="es-ES" dirty="0" smtClean="0"/>
              <a:t>los </a:t>
            </a:r>
            <a:r>
              <a:rPr lang="es-ES" dirty="0"/>
              <a:t>fallos de página en el sistema de memoria virtual.</a:t>
            </a:r>
          </a:p>
          <a:p>
            <a:pPr lvl="2"/>
            <a:r>
              <a:rPr lang="es-ES" dirty="0"/>
              <a:t>El tratamiento es similar al de las interrupciones externas, aunque en algunos casos no se considera la reanudación del programa como una posibilidad.</a:t>
            </a:r>
          </a:p>
        </p:txBody>
      </p:sp>
      <p:sp>
        <p:nvSpPr>
          <p:cNvPr id="3" name="2 Título"/>
          <p:cNvSpPr>
            <a:spLocks noGrp="1"/>
          </p:cNvSpPr>
          <p:nvPr>
            <p:ph type="title"/>
          </p:nvPr>
        </p:nvSpPr>
        <p:spPr/>
        <p:txBody>
          <a:bodyPr>
            <a:normAutofit fontScale="90000"/>
          </a:bodyPr>
          <a:lstStyle/>
          <a:p>
            <a:r>
              <a:rPr lang="es-ES" dirty="0"/>
              <a:t>Clasificación de las instrucciones</a:t>
            </a:r>
          </a:p>
        </p:txBody>
      </p:sp>
    </p:spTree>
    <p:extLst>
      <p:ext uri="{BB962C8B-B14F-4D97-AF65-F5344CB8AC3E}">
        <p14:creationId xmlns:p14="http://schemas.microsoft.com/office/powerpoint/2010/main" val="284249175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124744"/>
            <a:ext cx="8229600" cy="4882547"/>
          </a:xfrm>
        </p:spPr>
        <p:txBody>
          <a:bodyPr>
            <a:normAutofit fontScale="62500" lnSpcReduction="20000"/>
          </a:bodyPr>
          <a:lstStyle/>
          <a:p>
            <a:r>
              <a:rPr lang="es-ES" dirty="0"/>
              <a:t>Ignorar el problema y no garantizar la precisión de excepción.</a:t>
            </a:r>
          </a:p>
          <a:p>
            <a:r>
              <a:rPr lang="es-ES" dirty="0" smtClean="0"/>
              <a:t>Permitir </a:t>
            </a:r>
            <a:r>
              <a:rPr lang="es-ES" dirty="0"/>
              <a:t>que las interrupciones sean "algo" imprecisas pero guardando suficiente información para que la rutina de tratamiento software pueda recrear una secuencia precisa para recuperarse de la interrupción.</a:t>
            </a:r>
          </a:p>
          <a:p>
            <a:r>
              <a:rPr lang="es-ES" dirty="0" smtClean="0"/>
              <a:t>Permitir </a:t>
            </a:r>
            <a:r>
              <a:rPr lang="es-ES" dirty="0"/>
              <a:t>que una instrucción sea emitida solo cuando se está seguro de que las instrucciones que la preceden terminarán sin causar ninguna interrupción.</a:t>
            </a:r>
          </a:p>
          <a:p>
            <a:r>
              <a:rPr lang="es-ES" dirty="0" smtClean="0"/>
              <a:t>Mantener </a:t>
            </a:r>
            <a:r>
              <a:rPr lang="es-ES" dirty="0"/>
              <a:t>los resultados de las operaciones en un buffer de almacenamiento temporal hasta que todas las operaciones previas hayan terminado correctamente y se puedan actualizar los registros arquitectónicos sin ningún tipo de riesgo</a:t>
            </a:r>
            <a:r>
              <a:rPr lang="es-ES" dirty="0" smtClean="0"/>
              <a:t>.</a:t>
            </a:r>
          </a:p>
          <a:p>
            <a:r>
              <a:rPr lang="es-ES" dirty="0"/>
              <a:t>Para lograr la precisión de excepción se diseñaron dos técnicas</a:t>
            </a:r>
            <a:r>
              <a:rPr lang="es-ES" dirty="0" smtClean="0"/>
              <a:t>:</a:t>
            </a:r>
            <a:endParaRPr lang="es-ES" dirty="0"/>
          </a:p>
          <a:p>
            <a:r>
              <a:rPr lang="es-ES" b="1" dirty="0"/>
              <a:t>El buffer de </a:t>
            </a:r>
            <a:r>
              <a:rPr lang="es-ES" b="1" dirty="0" smtClean="0"/>
              <a:t>historia</a:t>
            </a:r>
          </a:p>
          <a:p>
            <a:pPr lvl="1"/>
            <a:r>
              <a:rPr lang="es-ES" dirty="0"/>
              <a:t>E</a:t>
            </a:r>
            <a:r>
              <a:rPr lang="es-ES" dirty="0" smtClean="0"/>
              <a:t>s </a:t>
            </a:r>
            <a:r>
              <a:rPr lang="es-ES" dirty="0"/>
              <a:t>similar al buffer de reordenamiento ya que permite una terminación desordenada de las instrucciones. </a:t>
            </a:r>
            <a:endParaRPr lang="es-ES" dirty="0" smtClean="0"/>
          </a:p>
          <a:p>
            <a:pPr lvl="1"/>
            <a:r>
              <a:rPr lang="es-ES" dirty="0" smtClean="0"/>
              <a:t>En </a:t>
            </a:r>
            <a:r>
              <a:rPr lang="es-ES" dirty="0"/>
              <a:t>sus entradas se almacena el valor de los registros destino al comienzo de la ejecución de las instrucciones (Campo </a:t>
            </a:r>
            <a:r>
              <a:rPr lang="es-ES" dirty="0" err="1"/>
              <a:t>Vp</a:t>
            </a:r>
            <a:r>
              <a:rPr lang="es-ES" dirty="0"/>
              <a:t>), no al finalizar</a:t>
            </a:r>
            <a:r>
              <a:rPr lang="es-ES" dirty="0" smtClean="0"/>
              <a:t>.</a:t>
            </a:r>
            <a:endParaRPr lang="es-ES" dirty="0"/>
          </a:p>
          <a:p>
            <a:r>
              <a:rPr lang="es-ES" b="1" dirty="0"/>
              <a:t>El fichero de </a:t>
            </a:r>
            <a:r>
              <a:rPr lang="es-ES" b="1" dirty="0" smtClean="0"/>
              <a:t>futuro</a:t>
            </a:r>
          </a:p>
          <a:p>
            <a:pPr lvl="1"/>
            <a:r>
              <a:rPr lang="es-ES" dirty="0" smtClean="0"/>
              <a:t>Es </a:t>
            </a:r>
            <a:r>
              <a:rPr lang="es-ES" dirty="0"/>
              <a:t>una técnica que combina este fichero con el buffer de reordenamiento. </a:t>
            </a:r>
            <a:endParaRPr lang="es-ES" dirty="0" smtClean="0"/>
          </a:p>
          <a:p>
            <a:pPr lvl="1"/>
            <a:r>
              <a:rPr lang="es-ES" dirty="0" smtClean="0"/>
              <a:t>Los </a:t>
            </a:r>
            <a:r>
              <a:rPr lang="es-ES" dirty="0" err="1"/>
              <a:t>operandos</a:t>
            </a:r>
            <a:r>
              <a:rPr lang="es-ES" dirty="0"/>
              <a:t> fuente se leen del fichero de futuro y al finalizar las instrucciones los resultados se escriben en dos ubicaciones, en el fichero de fututo y en el buffer de terminación.</a:t>
            </a:r>
          </a:p>
        </p:txBody>
      </p:sp>
      <p:sp>
        <p:nvSpPr>
          <p:cNvPr id="3" name="2 Título"/>
          <p:cNvSpPr>
            <a:spLocks noGrp="1"/>
          </p:cNvSpPr>
          <p:nvPr>
            <p:ph type="title"/>
          </p:nvPr>
        </p:nvSpPr>
        <p:spPr>
          <a:xfrm>
            <a:off x="457200" y="274638"/>
            <a:ext cx="8229600" cy="850106"/>
          </a:xfrm>
        </p:spPr>
        <p:txBody>
          <a:bodyPr>
            <a:normAutofit/>
          </a:bodyPr>
          <a:lstStyle/>
          <a:p>
            <a:r>
              <a:rPr lang="es-ES" sz="2000" dirty="0"/>
              <a:t>Técnicas de tratamiento de </a:t>
            </a:r>
            <a:r>
              <a:rPr lang="es-ES" sz="2000" dirty="0" smtClean="0"/>
              <a:t>interrupciones (procesadores que permiten ejecución </a:t>
            </a:r>
            <a:r>
              <a:rPr lang="es-ES" sz="2000" dirty="0"/>
              <a:t>fuera de orden)</a:t>
            </a:r>
          </a:p>
        </p:txBody>
      </p:sp>
    </p:spTree>
    <p:extLst>
      <p:ext uri="{BB962C8B-B14F-4D97-AF65-F5344CB8AC3E}">
        <p14:creationId xmlns:p14="http://schemas.microsoft.com/office/powerpoint/2010/main" val="2597876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0000" lnSpcReduction="20000"/>
          </a:bodyPr>
          <a:lstStyle/>
          <a:p>
            <a:r>
              <a:rPr lang="es-ES" dirty="0" smtClean="0"/>
              <a:t>Distribuida (</a:t>
            </a:r>
            <a:r>
              <a:rPr lang="es-ES" i="1" dirty="0" err="1" smtClean="0"/>
              <a:t>dispatched</a:t>
            </a:r>
            <a:r>
              <a:rPr lang="es-ES" dirty="0" smtClean="0"/>
              <a:t>) </a:t>
            </a:r>
          </a:p>
          <a:p>
            <a:pPr lvl="1"/>
            <a:r>
              <a:rPr lang="es-ES" dirty="0" smtClean="0"/>
              <a:t>Cuando ha sido enviada a una estación de reserva asociada a una o varias unidades funcionales del mismo tipo.</a:t>
            </a:r>
          </a:p>
          <a:p>
            <a:r>
              <a:rPr lang="es-ES" dirty="0" smtClean="0"/>
              <a:t>Emitida (</a:t>
            </a:r>
            <a:r>
              <a:rPr lang="es-ES" i="1" dirty="0" err="1" smtClean="0"/>
              <a:t>issued</a:t>
            </a:r>
            <a:r>
              <a:rPr lang="es-ES" dirty="0" smtClean="0"/>
              <a:t>) </a:t>
            </a:r>
          </a:p>
          <a:p>
            <a:pPr lvl="1"/>
            <a:r>
              <a:rPr lang="es-ES" dirty="0" smtClean="0"/>
              <a:t>Sale de la estación de reserva hacia una unidad funcional.</a:t>
            </a:r>
          </a:p>
          <a:p>
            <a:r>
              <a:rPr lang="es-ES" dirty="0" smtClean="0"/>
              <a:t>Finalizada (</a:t>
            </a:r>
            <a:r>
              <a:rPr lang="es-ES" i="1" dirty="0" err="1" smtClean="0"/>
              <a:t>finished</a:t>
            </a:r>
            <a:r>
              <a:rPr lang="es-ES" dirty="0" smtClean="0"/>
              <a:t>) </a:t>
            </a:r>
          </a:p>
          <a:p>
            <a:pPr lvl="1"/>
            <a:r>
              <a:rPr lang="es-ES" dirty="0" smtClean="0"/>
              <a:t>Cuando abandona la unidad funcional y pasa al buffer de reordenamiento, los registros se encuentran temporalmente en registros no accesibles al programador.</a:t>
            </a:r>
          </a:p>
          <a:p>
            <a:r>
              <a:rPr lang="es-ES" dirty="0" smtClean="0"/>
              <a:t>Terminada (</a:t>
            </a:r>
            <a:r>
              <a:rPr lang="es-ES" i="1" dirty="0" err="1" smtClean="0"/>
              <a:t>completed</a:t>
            </a:r>
            <a:r>
              <a:rPr lang="es-ES" dirty="0" smtClean="0"/>
              <a:t>) o terminada arquitectónicamente</a:t>
            </a:r>
          </a:p>
          <a:p>
            <a:pPr lvl="1"/>
            <a:r>
              <a:rPr lang="es-ES" dirty="0" smtClean="0"/>
              <a:t>Cuando ha realizado la escritura de los resultados desde los registros de renombramiento a los registros arquitectónicos, ya son visibles al programador.</a:t>
            </a:r>
          </a:p>
          <a:p>
            <a:pPr lvl="1"/>
            <a:r>
              <a:rPr lang="es-ES" dirty="0" smtClean="0"/>
              <a:t>Se realiza la actualización del estado del procesador.</a:t>
            </a:r>
          </a:p>
          <a:p>
            <a:r>
              <a:rPr lang="es-ES" dirty="0" smtClean="0"/>
              <a:t>Retirada (</a:t>
            </a:r>
            <a:r>
              <a:rPr lang="es-ES" i="1" dirty="0" err="1" smtClean="0"/>
              <a:t>retired</a:t>
            </a:r>
            <a:r>
              <a:rPr lang="es-ES" dirty="0" smtClean="0"/>
              <a:t>) </a:t>
            </a:r>
          </a:p>
          <a:p>
            <a:pPr lvl="1"/>
            <a:r>
              <a:rPr lang="es-ES" dirty="0" smtClean="0"/>
              <a:t>Cuando ha realizado la escritura en memoria, si no se necesita escribir en memoria la finalización de una instrucción coincide con su retirada.</a:t>
            </a:r>
          </a:p>
          <a:p>
            <a:endParaRPr lang="es-ES" dirty="0"/>
          </a:p>
        </p:txBody>
      </p:sp>
      <p:sp>
        <p:nvSpPr>
          <p:cNvPr id="3" name="2 Título"/>
          <p:cNvSpPr>
            <a:spLocks noGrp="1"/>
          </p:cNvSpPr>
          <p:nvPr>
            <p:ph type="title"/>
          </p:nvPr>
        </p:nvSpPr>
        <p:spPr/>
        <p:txBody>
          <a:bodyPr>
            <a:normAutofit fontScale="90000"/>
          </a:bodyPr>
          <a:lstStyle/>
          <a:p>
            <a:r>
              <a:rPr lang="es-ES" dirty="0" smtClean="0"/>
              <a:t>Estados por los que pasa una instrucción</a:t>
            </a:r>
            <a:endParaRPr lang="es-E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706090"/>
          </a:xfrm>
        </p:spPr>
        <p:txBody>
          <a:bodyPr>
            <a:normAutofit fontScale="90000"/>
          </a:bodyPr>
          <a:lstStyle/>
          <a:p>
            <a:r>
              <a:rPr lang="es-ES" sz="3200" dirty="0" smtClean="0"/>
              <a:t>Procesamiento de interrupciones basados en buffer de historia</a:t>
            </a:r>
            <a:endParaRPr lang="es-ES" sz="3200" dirty="0"/>
          </a:p>
        </p:txBody>
      </p:sp>
      <p:sp>
        <p:nvSpPr>
          <p:cNvPr id="5" name="4 CuadroTexto"/>
          <p:cNvSpPr txBox="1"/>
          <p:nvPr/>
        </p:nvSpPr>
        <p:spPr>
          <a:xfrm>
            <a:off x="179512" y="1496437"/>
            <a:ext cx="2016224" cy="2585323"/>
          </a:xfrm>
          <a:prstGeom prst="rect">
            <a:avLst/>
          </a:prstGeom>
          <a:noFill/>
        </p:spPr>
        <p:txBody>
          <a:bodyPr wrap="square" rtlCol="0">
            <a:spAutoFit/>
          </a:bodyPr>
          <a:lstStyle/>
          <a:p>
            <a:r>
              <a:rPr lang="es-ES" dirty="0" smtClean="0"/>
              <a:t>Se almacena el valor de los registros destinos al comienzo  de la ejecución (campo </a:t>
            </a:r>
            <a:r>
              <a:rPr lang="es-ES" dirty="0" err="1" smtClean="0"/>
              <a:t>Vp</a:t>
            </a:r>
            <a:r>
              <a:rPr lang="es-ES" dirty="0" smtClean="0"/>
              <a:t> valor previo), </a:t>
            </a:r>
            <a:r>
              <a:rPr lang="es-ES" dirty="0" smtClean="0"/>
              <a:t>no al finalizar</a:t>
            </a:r>
            <a:endParaRPr lang="es-ES" dirty="0"/>
          </a:p>
        </p:txBody>
      </p:sp>
      <p:grpSp>
        <p:nvGrpSpPr>
          <p:cNvPr id="6" name="5 Grupo"/>
          <p:cNvGrpSpPr/>
          <p:nvPr/>
        </p:nvGrpSpPr>
        <p:grpSpPr>
          <a:xfrm>
            <a:off x="2195736" y="1525905"/>
            <a:ext cx="6746329" cy="3830441"/>
            <a:chOff x="2195736" y="1525905"/>
            <a:chExt cx="6746329" cy="3830441"/>
          </a:xfrm>
        </p:grpSpPr>
        <p:grpSp>
          <p:nvGrpSpPr>
            <p:cNvPr id="2" name="1 Grupo"/>
            <p:cNvGrpSpPr/>
            <p:nvPr/>
          </p:nvGrpSpPr>
          <p:grpSpPr>
            <a:xfrm>
              <a:off x="2195736" y="1525905"/>
              <a:ext cx="4305300" cy="3830441"/>
              <a:chOff x="2195736" y="1525905"/>
              <a:chExt cx="4305300" cy="3830441"/>
            </a:xfrm>
          </p:grpSpPr>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525905"/>
                <a:ext cx="3686175"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3213221"/>
                <a:ext cx="43053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1954794"/>
              <a:ext cx="401002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3 Marcador de contenido"/>
          <p:cNvSpPr>
            <a:spLocks noGrp="1"/>
          </p:cNvSpPr>
          <p:nvPr>
            <p:ph idx="1"/>
          </p:nvPr>
        </p:nvSpPr>
        <p:spPr>
          <a:xfrm>
            <a:off x="6501036" y="3213221"/>
            <a:ext cx="2441029" cy="2549779"/>
          </a:xfrm>
        </p:spPr>
        <p:txBody>
          <a:bodyPr>
            <a:normAutofit fontScale="55000" lnSpcReduction="20000"/>
          </a:bodyPr>
          <a:lstStyle/>
          <a:p>
            <a:r>
              <a:rPr lang="es-ES" dirty="0"/>
              <a:t>Si una instrucción hubiese finalizado antes que la interrumpida pese a ser posterior en el orden secuencial, el estado de su registro destino se sacaría del campo </a:t>
            </a:r>
            <a:r>
              <a:rPr lang="es-ES" dirty="0" err="1"/>
              <a:t>Vp</a:t>
            </a:r>
            <a:r>
              <a:rPr lang="es-ES" dirty="0"/>
              <a:t> de su entrada en el buffer de historia y se copiaría en el ARF.</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144" y="116632"/>
            <a:ext cx="8296219"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93357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882103"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106483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778098"/>
          </a:xfrm>
        </p:spPr>
        <p:txBody>
          <a:bodyPr>
            <a:normAutofit fontScale="90000"/>
          </a:bodyPr>
          <a:lstStyle/>
          <a:p>
            <a:r>
              <a:rPr lang="es-ES" sz="3200" dirty="0" smtClean="0"/>
              <a:t>Procesamiento de interrupciones basado en fichero de futuro</a:t>
            </a:r>
            <a:endParaRPr lang="es-ES" sz="3200"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24744"/>
            <a:ext cx="4942970"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Marcador de contenido"/>
          <p:cNvSpPr>
            <a:spLocks noGrp="1"/>
          </p:cNvSpPr>
          <p:nvPr>
            <p:ph idx="1"/>
          </p:nvPr>
        </p:nvSpPr>
        <p:spPr>
          <a:xfrm>
            <a:off x="467544" y="3789040"/>
            <a:ext cx="8229600" cy="2232248"/>
          </a:xfrm>
        </p:spPr>
        <p:txBody>
          <a:bodyPr>
            <a:normAutofit fontScale="55000" lnSpcReduction="20000"/>
          </a:bodyPr>
          <a:lstStyle/>
          <a:p>
            <a:r>
              <a:rPr lang="es-ES" dirty="0"/>
              <a:t>Combina un fichero de registros de futuro con el buffer de reordenamiento.</a:t>
            </a:r>
          </a:p>
          <a:p>
            <a:r>
              <a:rPr lang="es-ES" dirty="0"/>
              <a:t>Los </a:t>
            </a:r>
            <a:r>
              <a:rPr lang="es-ES" dirty="0" err="1"/>
              <a:t>operandos</a:t>
            </a:r>
            <a:r>
              <a:rPr lang="es-ES" dirty="0"/>
              <a:t> fuente se leen del fichero de futuro y al finalizar las instrucciones los resultados se escriben en dos ubicaciones:</a:t>
            </a:r>
          </a:p>
          <a:p>
            <a:pPr lvl="1"/>
            <a:r>
              <a:rPr lang="es-ES" dirty="0" smtClean="0"/>
              <a:t>En </a:t>
            </a:r>
            <a:r>
              <a:rPr lang="es-ES" dirty="0"/>
              <a:t>el fichero de futuro</a:t>
            </a:r>
          </a:p>
          <a:p>
            <a:pPr lvl="1"/>
            <a:r>
              <a:rPr lang="es-ES" dirty="0" smtClean="0"/>
              <a:t>En </a:t>
            </a:r>
            <a:r>
              <a:rPr lang="es-ES" dirty="0"/>
              <a:t>el buffer de terminación.</a:t>
            </a:r>
          </a:p>
          <a:p>
            <a:r>
              <a:rPr lang="es-ES" dirty="0"/>
              <a:t>Cuando las instrucciones terminan, el ARF se actualiza con la información del buffer de terminación</a:t>
            </a:r>
            <a:r>
              <a:rPr lang="es-ES" dirty="0" smtClean="0"/>
              <a:t>.</a:t>
            </a:r>
          </a:p>
          <a:p>
            <a:r>
              <a:rPr lang="es-ES" dirty="0" smtClean="0"/>
              <a:t>Si </a:t>
            </a:r>
            <a:r>
              <a:rPr lang="es-ES" dirty="0"/>
              <a:t>una instrucción es interrumpida, el fichero de futuro recupera los valores originales de los registros destino de la instrucción interrumpida y de las posteriores desde el ARF.</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idx="4294967295"/>
          </p:nvPr>
        </p:nvSpPr>
        <p:spPr>
          <a:xfrm>
            <a:off x="0" y="274638"/>
            <a:ext cx="8229600" cy="1143000"/>
          </a:xfrm>
        </p:spPr>
        <p:txBody>
          <a:bodyPr/>
          <a:lstStyle/>
          <a:p>
            <a:r>
              <a:rPr lang="es-ES" dirty="0" smtClean="0"/>
              <a:t>Ejemplo de fichero de futuro</a:t>
            </a:r>
            <a:endParaRPr lang="es-ES" dirty="0"/>
          </a:p>
        </p:txBody>
      </p:sp>
      <p:sp>
        <p:nvSpPr>
          <p:cNvPr id="2" name="1 CuadroTexto"/>
          <p:cNvSpPr txBox="1"/>
          <p:nvPr/>
        </p:nvSpPr>
        <p:spPr>
          <a:xfrm>
            <a:off x="702513" y="1236464"/>
            <a:ext cx="7920880" cy="923330"/>
          </a:xfrm>
          <a:prstGeom prst="rect">
            <a:avLst/>
          </a:prstGeom>
          <a:noFill/>
        </p:spPr>
        <p:txBody>
          <a:bodyPr wrap="square" rtlCol="0">
            <a:spAutoFit/>
          </a:bodyPr>
          <a:lstStyle/>
          <a:p>
            <a:r>
              <a:rPr lang="es-ES" dirty="0"/>
              <a:t>Al finalizar una instrucción su resultado se guarda en FRF y en el Buffer de Reordenamiento (Va) para una vez terminada copiarlo en el ARF</a:t>
            </a:r>
          </a:p>
        </p:txBody>
      </p:sp>
      <p:grpSp>
        <p:nvGrpSpPr>
          <p:cNvPr id="3" name="2 Grupo"/>
          <p:cNvGrpSpPr/>
          <p:nvPr/>
        </p:nvGrpSpPr>
        <p:grpSpPr>
          <a:xfrm>
            <a:off x="577442" y="2169418"/>
            <a:ext cx="8171022" cy="4283918"/>
            <a:chOff x="577442" y="2169418"/>
            <a:chExt cx="7839075" cy="3867125"/>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169418"/>
              <a:ext cx="219075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442" y="2474193"/>
              <a:ext cx="7839075"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87" y="332656"/>
            <a:ext cx="8616957"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890478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fontScale="90000"/>
          </a:bodyPr>
          <a:lstStyle/>
          <a:p>
            <a:r>
              <a:rPr lang="es-ES" sz="3200" dirty="0" smtClean="0"/>
              <a:t>2.11.1. Excepciones precisas con buffer de reordenamiento</a:t>
            </a:r>
            <a:endParaRPr lang="es-ES" sz="3200" dirty="0"/>
          </a:p>
        </p:txBody>
      </p:sp>
      <p:sp>
        <p:nvSpPr>
          <p:cNvPr id="3" name="2 Marcador de contenido"/>
          <p:cNvSpPr>
            <a:spLocks noGrp="1"/>
          </p:cNvSpPr>
          <p:nvPr>
            <p:ph idx="1"/>
          </p:nvPr>
        </p:nvSpPr>
        <p:spPr>
          <a:xfrm>
            <a:off x="457200" y="1052736"/>
            <a:ext cx="8363272" cy="5184576"/>
          </a:xfrm>
        </p:spPr>
        <p:txBody>
          <a:bodyPr>
            <a:normAutofit fontScale="62500" lnSpcReduction="20000"/>
          </a:bodyPr>
          <a:lstStyle/>
          <a:p>
            <a:r>
              <a:rPr lang="es-ES" dirty="0"/>
              <a:t>El elemento clave que permite mantener la consistencia del procesador es el buffer de reordenamiento o de terminación.</a:t>
            </a:r>
          </a:p>
          <a:p>
            <a:r>
              <a:rPr lang="es-ES" dirty="0"/>
              <a:t>Para conocer si una instrucción ha sufrido una interrupción durante su etapa de ejecución, las entradas del buffer de </a:t>
            </a:r>
            <a:r>
              <a:rPr lang="es-ES" dirty="0" smtClean="0"/>
              <a:t>reordenamiento, </a:t>
            </a:r>
            <a:r>
              <a:rPr lang="es-ES" dirty="0" smtClean="0"/>
              <a:t>el </a:t>
            </a:r>
            <a:r>
              <a:rPr lang="es-ES" dirty="0"/>
              <a:t>campo </a:t>
            </a:r>
            <a:r>
              <a:rPr lang="es-ES" dirty="0" err="1"/>
              <a:t>Int</a:t>
            </a:r>
            <a:r>
              <a:rPr lang="es-ES" dirty="0"/>
              <a:t>. = 1 </a:t>
            </a:r>
            <a:r>
              <a:rPr lang="es-ES" dirty="0" smtClean="0"/>
              <a:t>para indicar que  </a:t>
            </a:r>
            <a:r>
              <a:rPr lang="es-ES" dirty="0"/>
              <a:t>una instrucción ha sido </a:t>
            </a:r>
            <a:r>
              <a:rPr lang="es-ES" dirty="0" smtClean="0"/>
              <a:t>interrumpida</a:t>
            </a:r>
            <a:endParaRPr lang="es-ES" dirty="0"/>
          </a:p>
          <a:p>
            <a:r>
              <a:rPr lang="es-ES" dirty="0"/>
              <a:t>Tratamiento de la excepción:</a:t>
            </a:r>
          </a:p>
          <a:p>
            <a:pPr lvl="1"/>
            <a:r>
              <a:rPr lang="es-ES" dirty="0"/>
              <a:t>1. Expulsar del cauce a i4 y a todas las instrucciones posteriores a ella.</a:t>
            </a:r>
          </a:p>
          <a:p>
            <a:pPr lvl="1"/>
            <a:r>
              <a:rPr lang="es-ES" dirty="0"/>
              <a:t>2. Almacenar el estado del procesador, es decir, guardar el estado de los registros arquitectónicos y del contador de programa.</a:t>
            </a:r>
          </a:p>
          <a:p>
            <a:pPr lvl="1"/>
            <a:r>
              <a:rPr lang="es-ES" dirty="0"/>
              <a:t>3. Tratar la interrupción según del tipo que sea</a:t>
            </a:r>
            <a:r>
              <a:rPr lang="es-ES" dirty="0" smtClean="0"/>
              <a:t>.</a:t>
            </a:r>
          </a:p>
          <a:p>
            <a:r>
              <a:rPr lang="es-ES" dirty="0"/>
              <a:t>Cuando no es una instrucción del programa durante la ejecución la que lanza la interrupción es posible realizar un tratamiento del problema diferente en función de dónde suceda la interrupción.</a:t>
            </a:r>
          </a:p>
          <a:p>
            <a:r>
              <a:rPr lang="es-ES" dirty="0"/>
              <a:t>Si la interrupción ocurre en la etapa IF por un fallo de página de memoria virtual al intentar leer una </a:t>
            </a:r>
            <a:r>
              <a:rPr lang="es-ES" dirty="0" smtClean="0"/>
              <a:t>instrucción</a:t>
            </a:r>
          </a:p>
          <a:p>
            <a:pPr lvl="1"/>
            <a:r>
              <a:rPr lang="es-ES" dirty="0" smtClean="0"/>
              <a:t>No </a:t>
            </a:r>
            <a:r>
              <a:rPr lang="es-ES" dirty="0"/>
              <a:t>se leen nuevas instrucciones y se terminarían todas las instrucciones ya existentes en el cauce.</a:t>
            </a:r>
          </a:p>
          <a:p>
            <a:r>
              <a:rPr lang="es-ES" dirty="0"/>
              <a:t>Si se produce en la etapa de decodificación debido a un código de operación ilegal o indefinido</a:t>
            </a:r>
            <a:r>
              <a:rPr lang="es-ES" dirty="0" smtClean="0"/>
              <a:t>,</a:t>
            </a:r>
          </a:p>
          <a:p>
            <a:pPr lvl="1"/>
            <a:r>
              <a:rPr lang="es-ES" dirty="0" smtClean="0"/>
              <a:t>Se </a:t>
            </a:r>
            <a:r>
              <a:rPr lang="es-ES" dirty="0"/>
              <a:t>terminaría la ejecución de las instrucciones alojadas en el buffer de distribución y siguientes.</a:t>
            </a:r>
            <a:endParaRPr lang="es-ES" dirty="0" smtClean="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64704"/>
            <a:ext cx="8591108"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780165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124744"/>
            <a:ext cx="8229600" cy="4882547"/>
          </a:xfrm>
        </p:spPr>
        <p:txBody>
          <a:bodyPr>
            <a:normAutofit fontScale="77500" lnSpcReduction="20000"/>
          </a:bodyPr>
          <a:lstStyle/>
          <a:p>
            <a:r>
              <a:rPr lang="es-ES" dirty="0"/>
              <a:t>Hay dos factores que limitan el rendimiento de los procesadores </a:t>
            </a:r>
            <a:r>
              <a:rPr lang="es-ES" dirty="0" err="1" smtClean="0"/>
              <a:t>superescalares</a:t>
            </a:r>
            <a:endParaRPr lang="es-ES" dirty="0"/>
          </a:p>
          <a:p>
            <a:pPr lvl="1"/>
            <a:r>
              <a:rPr lang="es-ES" dirty="0"/>
              <a:t>El grado de paralelismo intrínseco en el flujo de instrucciones del </a:t>
            </a:r>
            <a:r>
              <a:rPr lang="es-ES" dirty="0" smtClean="0"/>
              <a:t>programa </a:t>
            </a:r>
            <a:r>
              <a:rPr lang="es-ES" dirty="0"/>
              <a:t>y </a:t>
            </a:r>
            <a:r>
              <a:rPr lang="es-ES" dirty="0" smtClean="0"/>
              <a:t>el </a:t>
            </a:r>
            <a:r>
              <a:rPr lang="es-ES" dirty="0"/>
              <a:t>análisis de las dependencias existentes entre ellas.</a:t>
            </a:r>
          </a:p>
          <a:p>
            <a:pPr lvl="1"/>
            <a:r>
              <a:rPr lang="es-ES" dirty="0"/>
              <a:t>El grado de paralelismo intrínseco existente en el flujo de instrucciones de un </a:t>
            </a:r>
            <a:r>
              <a:rPr lang="es-ES" dirty="0" smtClean="0"/>
              <a:t>programa</a:t>
            </a:r>
          </a:p>
          <a:p>
            <a:pPr lvl="1"/>
            <a:r>
              <a:rPr lang="es-ES" dirty="0"/>
              <a:t>En un procesador </a:t>
            </a:r>
            <a:r>
              <a:rPr lang="es-ES" dirty="0" err="1"/>
              <a:t>superescalar</a:t>
            </a:r>
            <a:r>
              <a:rPr lang="es-ES" dirty="0"/>
              <a:t> con recursos hardware limitados y un ancho de emisión de k instrucciones:</a:t>
            </a:r>
          </a:p>
          <a:p>
            <a:pPr lvl="1"/>
            <a:r>
              <a:rPr lang="es-ES" dirty="0"/>
              <a:t>La complejidad de la lógica de distribución/emisión de instrucciones es de orden </a:t>
            </a:r>
            <a:r>
              <a:rPr lang="es-ES" dirty="0" err="1" smtClean="0"/>
              <a:t>n</a:t>
            </a:r>
            <a:r>
              <a:rPr lang="es-ES" baseline="30000" dirty="0" err="1" smtClean="0"/>
              <a:t>k</a:t>
            </a:r>
            <a:r>
              <a:rPr lang="es-ES" baseline="30000" dirty="0" smtClean="0"/>
              <a:t> </a:t>
            </a:r>
            <a:r>
              <a:rPr lang="es-ES" dirty="0" smtClean="0"/>
              <a:t>(n</a:t>
            </a:r>
            <a:r>
              <a:rPr lang="es-ES" dirty="0"/>
              <a:t>= nº </a:t>
            </a:r>
            <a:r>
              <a:rPr lang="es-ES" dirty="0" err="1"/>
              <a:t>inst.</a:t>
            </a:r>
            <a:r>
              <a:rPr lang="es-ES" dirty="0"/>
              <a:t> del repertorio)</a:t>
            </a:r>
          </a:p>
          <a:p>
            <a:pPr lvl="1"/>
            <a:r>
              <a:rPr lang="es-ES" dirty="0"/>
              <a:t>El retardo es de orden k</a:t>
            </a:r>
            <a:r>
              <a:rPr lang="es-ES" baseline="30000" dirty="0"/>
              <a:t>2</a:t>
            </a:r>
            <a:r>
              <a:rPr lang="es-ES" dirty="0"/>
              <a:t> log </a:t>
            </a:r>
            <a:r>
              <a:rPr lang="es-ES" dirty="0" smtClean="0"/>
              <a:t>n</a:t>
            </a:r>
          </a:p>
          <a:p>
            <a:pPr lvl="1"/>
            <a:r>
              <a:rPr lang="es-ES" dirty="0" smtClean="0"/>
              <a:t>Líneas </a:t>
            </a:r>
            <a:r>
              <a:rPr lang="es-ES" dirty="0"/>
              <a:t>de trabajo </a:t>
            </a:r>
            <a:r>
              <a:rPr lang="es-ES" dirty="0" smtClean="0"/>
              <a:t>en el </a:t>
            </a:r>
            <a:r>
              <a:rPr lang="es-ES" dirty="0"/>
              <a:t>diseño de nuevos </a:t>
            </a:r>
            <a:r>
              <a:rPr lang="es-ES" dirty="0" smtClean="0"/>
              <a:t>procesadores</a:t>
            </a:r>
          </a:p>
          <a:p>
            <a:pPr lvl="2"/>
            <a:r>
              <a:rPr lang="es-ES" dirty="0"/>
              <a:t>Una enfocada a aumentar el paralelismo a nivel de instrucción (ILP</a:t>
            </a:r>
            <a:r>
              <a:rPr lang="es-ES" dirty="0" smtClean="0"/>
              <a:t>).</a:t>
            </a:r>
            <a:endParaRPr lang="es-ES" dirty="0"/>
          </a:p>
          <a:p>
            <a:pPr lvl="3"/>
            <a:r>
              <a:rPr lang="es-ES" dirty="0"/>
              <a:t>VLIW (</a:t>
            </a:r>
            <a:r>
              <a:rPr lang="es-ES" dirty="0" err="1"/>
              <a:t>Very</a:t>
            </a:r>
            <a:r>
              <a:rPr lang="es-ES" dirty="0"/>
              <a:t> Long </a:t>
            </a:r>
            <a:r>
              <a:rPr lang="es-ES" dirty="0" err="1"/>
              <a:t>Instruction</a:t>
            </a:r>
            <a:r>
              <a:rPr lang="es-ES" dirty="0"/>
              <a:t> Word).</a:t>
            </a:r>
          </a:p>
          <a:p>
            <a:pPr lvl="3"/>
            <a:r>
              <a:rPr lang="es-ES" dirty="0" smtClean="0"/>
              <a:t>EPIC </a:t>
            </a:r>
            <a:r>
              <a:rPr lang="es-ES" dirty="0"/>
              <a:t>(</a:t>
            </a:r>
            <a:r>
              <a:rPr lang="es-ES" dirty="0" err="1"/>
              <a:t>Explicitly</a:t>
            </a:r>
            <a:r>
              <a:rPr lang="es-ES" dirty="0"/>
              <a:t> </a:t>
            </a:r>
            <a:r>
              <a:rPr lang="es-ES" dirty="0" err="1"/>
              <a:t>Parallel</a:t>
            </a:r>
            <a:r>
              <a:rPr lang="es-ES" dirty="0"/>
              <a:t> </a:t>
            </a:r>
            <a:r>
              <a:rPr lang="es-ES" dirty="0" err="1"/>
              <a:t>Instruction</a:t>
            </a:r>
            <a:r>
              <a:rPr lang="es-ES" dirty="0"/>
              <a:t> Computing</a:t>
            </a:r>
            <a:r>
              <a:rPr lang="es-ES" dirty="0" smtClean="0"/>
              <a:t>)</a:t>
            </a:r>
            <a:endParaRPr lang="es-ES" dirty="0"/>
          </a:p>
          <a:p>
            <a:pPr lvl="2"/>
            <a:r>
              <a:rPr lang="es-ES" dirty="0"/>
              <a:t>Otra orientada a incrementar el paralelismo a nivel de hilo (</a:t>
            </a:r>
            <a:r>
              <a:rPr lang="es-ES" dirty="0" err="1"/>
              <a:t>Thread-Level</a:t>
            </a:r>
            <a:r>
              <a:rPr lang="es-ES" dirty="0"/>
              <a:t> </a:t>
            </a:r>
            <a:r>
              <a:rPr lang="es-ES" dirty="0" err="1"/>
              <a:t>Paralelism</a:t>
            </a:r>
            <a:r>
              <a:rPr lang="es-ES" dirty="0"/>
              <a:t> – TLP</a:t>
            </a:r>
            <a:r>
              <a:rPr lang="es-ES" dirty="0" smtClean="0"/>
              <a:t>).</a:t>
            </a:r>
            <a:endParaRPr lang="es-ES" dirty="0"/>
          </a:p>
          <a:p>
            <a:pPr lvl="2"/>
            <a:r>
              <a:rPr lang="es-ES" dirty="0"/>
              <a:t>Una tercera sería el paralelismo a nivel de proceso, pero se considera más orientada al desarrollo de multiprocesadores.</a:t>
            </a:r>
          </a:p>
        </p:txBody>
      </p:sp>
      <p:sp>
        <p:nvSpPr>
          <p:cNvPr id="3" name="2 Título"/>
          <p:cNvSpPr>
            <a:spLocks noGrp="1"/>
          </p:cNvSpPr>
          <p:nvPr>
            <p:ph type="title"/>
          </p:nvPr>
        </p:nvSpPr>
        <p:spPr>
          <a:xfrm>
            <a:off x="457200" y="274638"/>
            <a:ext cx="8229600" cy="850106"/>
          </a:xfrm>
        </p:spPr>
        <p:txBody>
          <a:bodyPr>
            <a:normAutofit fontScale="90000"/>
          </a:bodyPr>
          <a:lstStyle/>
          <a:p>
            <a:r>
              <a:rPr lang="es-ES" sz="3200" dirty="0" smtClean="0"/>
              <a:t>2.12. Limitaciones de los procesadores </a:t>
            </a:r>
            <a:r>
              <a:rPr lang="es-ES" sz="3200" dirty="0" err="1" smtClean="0"/>
              <a:t>superescalares</a:t>
            </a:r>
            <a:endParaRPr lang="es-ES" sz="3200"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8229600" cy="4972008"/>
          </a:xfrm>
        </p:spPr>
        <p:txBody>
          <a:bodyPr>
            <a:normAutofit fontScale="47500" lnSpcReduction="20000"/>
          </a:bodyPr>
          <a:lstStyle/>
          <a:p>
            <a:r>
              <a:rPr lang="es-ES" dirty="0"/>
              <a:t>Para </a:t>
            </a:r>
            <a:r>
              <a:rPr lang="es-ES" dirty="0" smtClean="0"/>
              <a:t>finalizar </a:t>
            </a:r>
            <a:r>
              <a:rPr lang="es-ES" dirty="0"/>
              <a:t>el capítulo, se plantea un resumen de los pasos que se dan en cada etapa considerando</a:t>
            </a:r>
          </a:p>
          <a:p>
            <a:r>
              <a:rPr lang="es-ES" dirty="0" smtClean="0"/>
              <a:t>Lectura</a:t>
            </a:r>
            <a:r>
              <a:rPr lang="es-ES" dirty="0"/>
              <a:t>.</a:t>
            </a:r>
          </a:p>
          <a:p>
            <a:pPr lvl="1"/>
            <a:r>
              <a:rPr lang="es-ES" dirty="0" smtClean="0"/>
              <a:t>Se </a:t>
            </a:r>
            <a:r>
              <a:rPr lang="es-ES" dirty="0"/>
              <a:t>extrae el grupo de lectura de la </a:t>
            </a:r>
            <a:r>
              <a:rPr lang="es-ES" dirty="0" smtClean="0"/>
              <a:t>I-caché</a:t>
            </a:r>
            <a:r>
              <a:rPr lang="es-ES" dirty="0"/>
              <a:t>.</a:t>
            </a:r>
          </a:p>
          <a:p>
            <a:pPr lvl="1"/>
            <a:r>
              <a:rPr lang="es-ES" dirty="0" smtClean="0"/>
              <a:t>Si </a:t>
            </a:r>
            <a:r>
              <a:rPr lang="es-ES" dirty="0"/>
              <a:t>es un salto, se especula el resultado y la dirección de destino y se cambia el contador </a:t>
            </a:r>
            <a:r>
              <a:rPr lang="es-ES" dirty="0" smtClean="0"/>
              <a:t>de programa </a:t>
            </a:r>
            <a:r>
              <a:rPr lang="es-ES" dirty="0"/>
              <a:t>según la especulación.</a:t>
            </a:r>
          </a:p>
          <a:p>
            <a:r>
              <a:rPr lang="es-ES" dirty="0" smtClean="0"/>
              <a:t>Decodificación</a:t>
            </a:r>
            <a:r>
              <a:rPr lang="es-ES" dirty="0"/>
              <a:t>.</a:t>
            </a:r>
          </a:p>
          <a:p>
            <a:pPr lvl="1"/>
            <a:r>
              <a:rPr lang="es-ES" dirty="0" smtClean="0"/>
              <a:t>Se </a:t>
            </a:r>
            <a:r>
              <a:rPr lang="es-ES" dirty="0"/>
              <a:t>decodifican las instrucciones en paralelo.</a:t>
            </a:r>
          </a:p>
          <a:p>
            <a:pPr lvl="1"/>
            <a:r>
              <a:rPr lang="es-ES" dirty="0" smtClean="0"/>
              <a:t>Se </a:t>
            </a:r>
            <a:r>
              <a:rPr lang="es-ES" dirty="0"/>
              <a:t>envían al buffer de distribución.</a:t>
            </a:r>
          </a:p>
          <a:p>
            <a:r>
              <a:rPr lang="es-ES" dirty="0" smtClean="0"/>
              <a:t>Distribución</a:t>
            </a:r>
            <a:r>
              <a:rPr lang="es-ES" dirty="0"/>
              <a:t>.</a:t>
            </a:r>
          </a:p>
          <a:p>
            <a:pPr lvl="1"/>
            <a:r>
              <a:rPr lang="es-ES" dirty="0" smtClean="0"/>
              <a:t>Si </a:t>
            </a:r>
            <a:r>
              <a:rPr lang="es-ES" dirty="0"/>
              <a:t>hay </a:t>
            </a:r>
            <a:r>
              <a:rPr lang="es-ES" dirty="0" smtClean="0"/>
              <a:t>espacio </a:t>
            </a:r>
            <a:r>
              <a:rPr lang="es-ES" dirty="0"/>
              <a:t>en las estaciones de trabajo, en el buffer de terminación y en el RRF </a:t>
            </a:r>
            <a:r>
              <a:rPr lang="es-ES" dirty="0" smtClean="0"/>
              <a:t>se distribuye </a:t>
            </a:r>
            <a:r>
              <a:rPr lang="es-ES" dirty="0"/>
              <a:t>la instrucción.</a:t>
            </a:r>
          </a:p>
          <a:p>
            <a:pPr lvl="1"/>
            <a:r>
              <a:rPr lang="es-ES" dirty="0" smtClean="0"/>
              <a:t>Se </a:t>
            </a:r>
            <a:r>
              <a:rPr lang="es-ES" dirty="0"/>
              <a:t>leen los </a:t>
            </a:r>
            <a:r>
              <a:rPr lang="es-ES" dirty="0" err="1"/>
              <a:t>operandos</a:t>
            </a:r>
            <a:r>
              <a:rPr lang="es-ES" dirty="0"/>
              <a:t> (identificadores o valores) desde el ARF o el RRF.</a:t>
            </a:r>
          </a:p>
          <a:p>
            <a:pPr lvl="1"/>
            <a:r>
              <a:rPr lang="es-ES" dirty="0" smtClean="0"/>
              <a:t>Se </a:t>
            </a:r>
            <a:r>
              <a:rPr lang="es-ES" dirty="0"/>
              <a:t>introduce la instrucción en el buffer de reordenamiento.</a:t>
            </a:r>
          </a:p>
          <a:p>
            <a:pPr lvl="1"/>
            <a:r>
              <a:rPr lang="es-ES" dirty="0" smtClean="0"/>
              <a:t>Se </a:t>
            </a:r>
            <a:r>
              <a:rPr lang="es-ES" dirty="0"/>
              <a:t>renombra el registro destino de la instrucción.</a:t>
            </a:r>
          </a:p>
          <a:p>
            <a:pPr lvl="1"/>
            <a:r>
              <a:rPr lang="es-ES" dirty="0" smtClean="0"/>
              <a:t>Se </a:t>
            </a:r>
            <a:r>
              <a:rPr lang="es-ES" dirty="0"/>
              <a:t>introduce la instrucción en la estación de reserva que corresponda.</a:t>
            </a:r>
          </a:p>
          <a:p>
            <a:pPr lvl="1"/>
            <a:r>
              <a:rPr lang="es-ES" dirty="0" smtClean="0"/>
              <a:t>Las </a:t>
            </a:r>
            <a:r>
              <a:rPr lang="es-ES" dirty="0"/>
              <a:t>estaciones de reserva examinan los buses de reenvío en busca de coincidencias </a:t>
            </a:r>
            <a:r>
              <a:rPr lang="es-ES" dirty="0" smtClean="0"/>
              <a:t>de identificadores </a:t>
            </a:r>
            <a:r>
              <a:rPr lang="es-ES" dirty="0"/>
              <a:t>de registro destino.</a:t>
            </a:r>
          </a:p>
          <a:p>
            <a:pPr lvl="1"/>
            <a:r>
              <a:rPr lang="es-ES" dirty="0" smtClean="0"/>
              <a:t>Si </a:t>
            </a:r>
            <a:r>
              <a:rPr lang="es-ES" dirty="0"/>
              <a:t>todo los </a:t>
            </a:r>
            <a:r>
              <a:rPr lang="es-ES" dirty="0" err="1"/>
              <a:t>operandos</a:t>
            </a:r>
            <a:r>
              <a:rPr lang="es-ES" dirty="0"/>
              <a:t> fuente se encuentran disponibles, se emite la instrucción a la </a:t>
            </a:r>
            <a:r>
              <a:rPr lang="es-ES" dirty="0" smtClean="0"/>
              <a:t>unidad funcional</a:t>
            </a:r>
            <a:r>
              <a:rPr lang="es-ES" dirty="0"/>
              <a:t>. Por lo general, se libera la entrada que ocupaba en la estación de reserva.</a:t>
            </a:r>
          </a:p>
          <a:p>
            <a:r>
              <a:rPr lang="es-ES" dirty="0" smtClean="0"/>
              <a:t>Ejecución</a:t>
            </a:r>
            <a:r>
              <a:rPr lang="es-ES" dirty="0"/>
              <a:t>.</a:t>
            </a:r>
          </a:p>
          <a:p>
            <a:pPr lvl="1"/>
            <a:r>
              <a:rPr lang="es-ES" dirty="0" smtClean="0"/>
              <a:t>Se </a:t>
            </a:r>
            <a:r>
              <a:rPr lang="es-ES" dirty="0"/>
              <a:t>cambia el estado de la instrucción en el buffer de reordenamiento.</a:t>
            </a:r>
          </a:p>
          <a:p>
            <a:pPr lvl="1"/>
            <a:r>
              <a:rPr lang="es-ES" dirty="0" smtClean="0"/>
              <a:t>Si </a:t>
            </a:r>
            <a:r>
              <a:rPr lang="es-ES" dirty="0"/>
              <a:t>hay una interrupción, se marca el campo correspondiente en el buffer de terminación.</a:t>
            </a:r>
          </a:p>
          <a:p>
            <a:pPr lvl="1"/>
            <a:r>
              <a:rPr lang="es-ES" dirty="0" smtClean="0"/>
              <a:t>Si </a:t>
            </a:r>
            <a:r>
              <a:rPr lang="es-ES" dirty="0"/>
              <a:t>es una instrucción de salto se </a:t>
            </a:r>
            <a:r>
              <a:rPr lang="es-ES" dirty="0" smtClean="0"/>
              <a:t>comprueba </a:t>
            </a:r>
            <a:r>
              <a:rPr lang="es-ES" dirty="0"/>
              <a:t>que la especulación coincida con el resultado </a:t>
            </a:r>
            <a:r>
              <a:rPr lang="es-ES" dirty="0" smtClean="0"/>
              <a:t>del salto</a:t>
            </a:r>
            <a:r>
              <a:rPr lang="es-ES" dirty="0"/>
              <a:t>. Si es así, se </a:t>
            </a:r>
            <a:r>
              <a:rPr lang="es-ES" dirty="0" smtClean="0"/>
              <a:t>validan </a:t>
            </a:r>
            <a:r>
              <a:rPr lang="es-ES" dirty="0"/>
              <a:t>las instrucciones especuladas; en caso contrario, se invalidan</a:t>
            </a:r>
            <a:r>
              <a:rPr lang="es-ES" dirty="0" smtClean="0"/>
              <a:t>.</a:t>
            </a:r>
          </a:p>
          <a:p>
            <a:pPr lvl="1"/>
            <a:r>
              <a:rPr lang="es-ES" dirty="0"/>
              <a:t>Cuando finaliza la ejecución, se publica el resultado de la instrucción y el identificador del registro destino en los buses de reenvío para permitir las actualizaciones del RRF, de las entradas de las estaciones de reserva y del buffer de reordenamiento. Si es un almacenamiento, se introduce en el </a:t>
            </a:r>
            <a:r>
              <a:rPr lang="es-ES" dirty="0" smtClean="0"/>
              <a:t>buffer </a:t>
            </a:r>
            <a:r>
              <a:rPr lang="es-ES" dirty="0"/>
              <a:t>de almacenamiento y se marca como finalizado </a:t>
            </a:r>
            <a:r>
              <a:rPr lang="es-ES" dirty="0" smtClean="0"/>
              <a:t>.</a:t>
            </a:r>
            <a:endParaRPr lang="es-ES" dirty="0"/>
          </a:p>
        </p:txBody>
      </p:sp>
      <p:sp>
        <p:nvSpPr>
          <p:cNvPr id="3" name="2 Título"/>
          <p:cNvSpPr>
            <a:spLocks noGrp="1"/>
          </p:cNvSpPr>
          <p:nvPr>
            <p:ph type="title"/>
          </p:nvPr>
        </p:nvSpPr>
        <p:spPr/>
        <p:txBody>
          <a:bodyPr/>
          <a:lstStyle/>
          <a:p>
            <a:r>
              <a:rPr lang="es-ES" dirty="0" smtClean="0"/>
              <a:t>resumen</a:t>
            </a:r>
            <a:endParaRPr lang="es-ES" dirty="0"/>
          </a:p>
        </p:txBody>
      </p:sp>
    </p:spTree>
    <p:extLst>
      <p:ext uri="{BB962C8B-B14F-4D97-AF65-F5344CB8AC3E}">
        <p14:creationId xmlns:p14="http://schemas.microsoft.com/office/powerpoint/2010/main" val="3328045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p:cNvPicPr>
            <a:picLocks noGrp="1" noChangeAspect="1" noChangeArrowheads="1"/>
          </p:cNvPicPr>
          <p:nvPr>
            <p:ph idx="1"/>
          </p:nvPr>
        </p:nvPicPr>
        <p:blipFill>
          <a:blip r:embed="rId2" cstate="print"/>
          <a:srcRect/>
          <a:stretch>
            <a:fillRect/>
          </a:stretch>
        </p:blipFill>
        <p:spPr bwMode="auto">
          <a:xfrm>
            <a:off x="755575" y="692696"/>
            <a:ext cx="8083681" cy="5184576"/>
          </a:xfrm>
          <a:prstGeom prst="rect">
            <a:avLst/>
          </a:prstGeom>
          <a:noFill/>
          <a:ln w="9525">
            <a:noFill/>
            <a:miter lim="800000"/>
            <a:headEnd/>
            <a:tailEnd/>
          </a:ln>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0000" lnSpcReduction="20000"/>
          </a:bodyPr>
          <a:lstStyle/>
          <a:p>
            <a:r>
              <a:rPr lang="es-ES" dirty="0" smtClean="0"/>
              <a:t>Terminación</a:t>
            </a:r>
            <a:r>
              <a:rPr lang="es-ES" dirty="0"/>
              <a:t>.</a:t>
            </a:r>
          </a:p>
          <a:p>
            <a:pPr lvl="1"/>
            <a:r>
              <a:rPr lang="es-ES" dirty="0" smtClean="0"/>
              <a:t>Se </a:t>
            </a:r>
            <a:r>
              <a:rPr lang="es-ES" dirty="0"/>
              <a:t>cambia el estado de la instrucción en el buffer de reordenamiento.</a:t>
            </a:r>
          </a:p>
          <a:p>
            <a:pPr lvl="1"/>
            <a:r>
              <a:rPr lang="es-ES" dirty="0" smtClean="0"/>
              <a:t>Si </a:t>
            </a:r>
            <a:r>
              <a:rPr lang="es-ES" dirty="0"/>
              <a:t>no es una instrucción interrumpida, se libera su entrada del </a:t>
            </a:r>
            <a:r>
              <a:rPr lang="es-ES" dirty="0" smtClean="0"/>
              <a:t>buffer </a:t>
            </a:r>
            <a:r>
              <a:rPr lang="es-ES" dirty="0"/>
              <a:t>de reordenamiento y </a:t>
            </a:r>
            <a:r>
              <a:rPr lang="es-ES" dirty="0" smtClean="0"/>
              <a:t>se da </a:t>
            </a:r>
            <a:r>
              <a:rPr lang="es-ES" dirty="0"/>
              <a:t>por terminada arquitectónicamente.</a:t>
            </a:r>
          </a:p>
          <a:p>
            <a:pPr lvl="1"/>
            <a:r>
              <a:rPr lang="es-ES" dirty="0" smtClean="0"/>
              <a:t>Se </a:t>
            </a:r>
            <a:r>
              <a:rPr lang="es-ES" dirty="0"/>
              <a:t>actualiza el ARF desde el RRF y se libera el registro de renombramiento.</a:t>
            </a:r>
          </a:p>
          <a:p>
            <a:pPr lvl="1"/>
            <a:r>
              <a:rPr lang="es-ES" dirty="0" smtClean="0"/>
              <a:t>Si </a:t>
            </a:r>
            <a:r>
              <a:rPr lang="es-ES" dirty="0"/>
              <a:t>es un almacenamiento, se marca en el </a:t>
            </a:r>
            <a:r>
              <a:rPr lang="es-ES" dirty="0" smtClean="0"/>
              <a:t>buffer </a:t>
            </a:r>
            <a:r>
              <a:rPr lang="es-ES" dirty="0"/>
              <a:t>de almacenamiento como terminado.</a:t>
            </a:r>
          </a:p>
          <a:p>
            <a:pPr lvl="1"/>
            <a:r>
              <a:rPr lang="es-ES" dirty="0" smtClean="0"/>
              <a:t>Si </a:t>
            </a:r>
            <a:r>
              <a:rPr lang="es-ES" dirty="0"/>
              <a:t>es una instrucción interrumpida, se eliminan </a:t>
            </a:r>
            <a:r>
              <a:rPr lang="es-ES" dirty="0" smtClean="0"/>
              <a:t>ella </a:t>
            </a:r>
            <a:r>
              <a:rPr lang="es-ES" dirty="0"/>
              <a:t>y todas las siguientes del buffer </a:t>
            </a:r>
            <a:r>
              <a:rPr lang="es-ES" dirty="0" smtClean="0"/>
              <a:t>sin actualizar </a:t>
            </a:r>
            <a:r>
              <a:rPr lang="es-ES" dirty="0"/>
              <a:t>el ARF, estén o no </a:t>
            </a:r>
            <a:r>
              <a:rPr lang="es-ES" dirty="0" smtClean="0"/>
              <a:t>finalizadas</a:t>
            </a:r>
            <a:r>
              <a:rPr lang="es-ES" dirty="0"/>
              <a:t>. También se eliminan los almacenamientos del </a:t>
            </a:r>
            <a:r>
              <a:rPr lang="es-ES" dirty="0" smtClean="0"/>
              <a:t>buffer de </a:t>
            </a:r>
            <a:r>
              <a:rPr lang="es-ES" dirty="0"/>
              <a:t>almacenamiento y las cargas del </a:t>
            </a:r>
            <a:r>
              <a:rPr lang="es-ES" dirty="0" smtClean="0"/>
              <a:t>buffer </a:t>
            </a:r>
            <a:r>
              <a:rPr lang="es-ES" dirty="0"/>
              <a:t>de cargas especuladas (en caso de que </a:t>
            </a:r>
            <a:r>
              <a:rPr lang="es-ES" dirty="0" smtClean="0"/>
              <a:t>exista</a:t>
            </a:r>
            <a:r>
              <a:rPr lang="es-ES" dirty="0"/>
              <a:t>) </a:t>
            </a:r>
            <a:r>
              <a:rPr lang="es-ES" dirty="0" smtClean="0"/>
              <a:t>quesean </a:t>
            </a:r>
            <a:r>
              <a:rPr lang="es-ES" dirty="0"/>
              <a:t>posteriores a la instrucción interrumpida.</a:t>
            </a:r>
          </a:p>
          <a:p>
            <a:pPr lvl="1"/>
            <a:r>
              <a:rPr lang="es-ES" dirty="0" smtClean="0"/>
              <a:t>Si </a:t>
            </a:r>
            <a:r>
              <a:rPr lang="es-ES" dirty="0"/>
              <a:t>es una instrucción especulada, queda en espera de terminación.</a:t>
            </a:r>
          </a:p>
          <a:p>
            <a:pPr lvl="1"/>
            <a:r>
              <a:rPr lang="es-ES" dirty="0" smtClean="0"/>
              <a:t>Si </a:t>
            </a:r>
            <a:r>
              <a:rPr lang="es-ES" dirty="0"/>
              <a:t>es una instrucción invalidada, se termina sin actualizar el ARF .</a:t>
            </a:r>
          </a:p>
          <a:p>
            <a:r>
              <a:rPr lang="es-ES" dirty="0" smtClean="0"/>
              <a:t>Retirada </a:t>
            </a:r>
            <a:r>
              <a:rPr lang="es-ES" dirty="0"/>
              <a:t>(solo almacenamientos).</a:t>
            </a:r>
          </a:p>
          <a:p>
            <a:pPr lvl="1"/>
            <a:r>
              <a:rPr lang="es-ES" dirty="0" smtClean="0"/>
              <a:t>Esperar </a:t>
            </a:r>
            <a:r>
              <a:rPr lang="es-ES" dirty="0"/>
              <a:t>a que el bus de acceso a memoria esté libre y </a:t>
            </a:r>
            <a:r>
              <a:rPr lang="es-ES" dirty="0" smtClean="0"/>
              <a:t>realizar </a:t>
            </a:r>
            <a:r>
              <a:rPr lang="es-ES" dirty="0"/>
              <a:t>la escritura.</a:t>
            </a:r>
          </a:p>
          <a:p>
            <a:pPr lvl="1"/>
            <a:r>
              <a:rPr lang="es-ES" dirty="0" smtClean="0"/>
              <a:t>La </a:t>
            </a:r>
            <a:r>
              <a:rPr lang="es-ES" dirty="0"/>
              <a:t>instrucción se retira del buffer de almacenamiento.</a:t>
            </a:r>
          </a:p>
        </p:txBody>
      </p:sp>
      <p:sp>
        <p:nvSpPr>
          <p:cNvPr id="3" name="2 Título"/>
          <p:cNvSpPr>
            <a:spLocks noGrp="1"/>
          </p:cNvSpPr>
          <p:nvPr>
            <p:ph type="title"/>
          </p:nvPr>
        </p:nvSpPr>
        <p:spPr/>
        <p:txBody>
          <a:bodyPr/>
          <a:lstStyle/>
          <a:p>
            <a:r>
              <a:rPr lang="es-ES" dirty="0" smtClean="0"/>
              <a:t>Resumen</a:t>
            </a:r>
            <a:endParaRPr lang="es-ES" dirty="0"/>
          </a:p>
        </p:txBody>
      </p:sp>
    </p:spTree>
    <p:extLst>
      <p:ext uri="{BB962C8B-B14F-4D97-AF65-F5344CB8AC3E}">
        <p14:creationId xmlns:p14="http://schemas.microsoft.com/office/powerpoint/2010/main" val="3227651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91824" y="2459541"/>
            <a:ext cx="8229600" cy="1642187"/>
          </a:xfrm>
        </p:spPr>
        <p:txBody>
          <a:bodyPr>
            <a:normAutofit fontScale="55000" lnSpcReduction="20000"/>
          </a:bodyPr>
          <a:lstStyle/>
          <a:p>
            <a:r>
              <a:rPr lang="es-ES" dirty="0"/>
              <a:t>Se observa que se puede haber producido la violación de una dependencia WAR ya que el almacenamiento de i4 ha escrito en memoria antes que la instrucción de carga haya realizado la lectura. </a:t>
            </a:r>
            <a:endParaRPr lang="es-ES" dirty="0" smtClean="0"/>
          </a:p>
          <a:p>
            <a:r>
              <a:rPr lang="es-ES" dirty="0" smtClean="0"/>
              <a:t>La </a:t>
            </a:r>
            <a:r>
              <a:rPr lang="es-ES" dirty="0"/>
              <a:t>violación de la dependencia WAR se habrá producido si el contenido de R1 y R2 coinciden.</a:t>
            </a:r>
          </a:p>
          <a:p>
            <a:r>
              <a:rPr lang="es-ES" dirty="0"/>
              <a:t>Una solución inmediata para forzar la terminación ordenada de las instrucciones es la introducción de ciclos de detención.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179" y="332656"/>
            <a:ext cx="7910890"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4077072"/>
            <a:ext cx="6668665"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3193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8229600" cy="1371608"/>
          </a:xfrm>
        </p:spPr>
        <p:txBody>
          <a:bodyPr>
            <a:normAutofit fontScale="70000" lnSpcReduction="20000"/>
          </a:bodyPr>
          <a:lstStyle/>
          <a:p>
            <a:r>
              <a:rPr lang="es-ES" dirty="0" smtClean="0"/>
              <a:t>Los </a:t>
            </a:r>
            <a:r>
              <a:rPr lang="es-ES" dirty="0"/>
              <a:t>riesgos WAR y </a:t>
            </a:r>
            <a:r>
              <a:rPr lang="es-ES" dirty="0" smtClean="0"/>
              <a:t>WAW</a:t>
            </a:r>
          </a:p>
          <a:p>
            <a:pPr lvl="1"/>
            <a:r>
              <a:rPr lang="es-ES" dirty="0" smtClean="0"/>
              <a:t>La </a:t>
            </a:r>
            <a:r>
              <a:rPr lang="es-ES" dirty="0"/>
              <a:t>inserción de ciclos de reloj para forzar la terminación ordenada de las instrucciones y respetar la semántica del programa es conservadora y no permite aprovechar todo el paralelismo que brinda la existencia de múltiples unidades funcionales así como evitar detenciones innecesarias en las unidades.</a:t>
            </a:r>
          </a:p>
        </p:txBody>
      </p:sp>
      <p:sp>
        <p:nvSpPr>
          <p:cNvPr id="3" name="2 Título"/>
          <p:cNvSpPr>
            <a:spLocks noGrp="1"/>
          </p:cNvSpPr>
          <p:nvPr>
            <p:ph type="title"/>
          </p:nvPr>
        </p:nvSpPr>
        <p:spPr/>
        <p:txBody>
          <a:bodyPr/>
          <a:lstStyle/>
          <a:p>
            <a:r>
              <a:rPr lang="es-ES" dirty="0" smtClean="0"/>
              <a:t>Riesgo WAR y WAW</a:t>
            </a:r>
            <a:endParaRPr lang="es-E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8053" y="3200893"/>
            <a:ext cx="2915548" cy="1357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1115616" y="2863850"/>
            <a:ext cx="3816424" cy="2031325"/>
          </a:xfrm>
          <a:prstGeom prst="rect">
            <a:avLst/>
          </a:prstGeom>
          <a:noFill/>
        </p:spPr>
        <p:txBody>
          <a:bodyPr wrap="square" rtlCol="0">
            <a:spAutoFit/>
          </a:bodyPr>
          <a:lstStyle/>
          <a:p>
            <a:r>
              <a:rPr lang="es-ES" dirty="0"/>
              <a:t>En el ejemplo no sería necesario detener las instrucciones i3 e i4 hasta que la i2 leyese el contenido de R1 si se reemplazase el registro R1 en las instrucciones i1 e i2 por otro no utilizado.</a:t>
            </a:r>
          </a:p>
        </p:txBody>
      </p:sp>
      <p:sp>
        <p:nvSpPr>
          <p:cNvPr id="5" name="4 CuadroTexto"/>
          <p:cNvSpPr txBox="1"/>
          <p:nvPr/>
        </p:nvSpPr>
        <p:spPr>
          <a:xfrm>
            <a:off x="683568" y="5085184"/>
            <a:ext cx="7632848" cy="646331"/>
          </a:xfrm>
          <a:prstGeom prst="rect">
            <a:avLst/>
          </a:prstGeom>
          <a:noFill/>
        </p:spPr>
        <p:txBody>
          <a:bodyPr wrap="square" rtlCol="0">
            <a:spAutoFit/>
          </a:bodyPr>
          <a:lstStyle/>
          <a:p>
            <a:pPr marL="285750" indent="-285750">
              <a:buBlip>
                <a:blip r:embed="rId3"/>
              </a:buBlip>
            </a:pPr>
            <a:r>
              <a:rPr lang="es-ES" dirty="0"/>
              <a:t>Se recurre a un almacenamiento temporal en el que se realiza la escritura que tiene </a:t>
            </a:r>
            <a:r>
              <a:rPr lang="es-ES" dirty="0" smtClean="0"/>
              <a:t>riesgo</a:t>
            </a:r>
            <a:endParaRPr lang="es-ES" dirty="0"/>
          </a:p>
        </p:txBody>
      </p:sp>
    </p:spTree>
    <p:extLst>
      <p:ext uri="{BB962C8B-B14F-4D97-AF65-F5344CB8AC3E}">
        <p14:creationId xmlns:p14="http://schemas.microsoft.com/office/powerpoint/2010/main" val="572708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0000" lnSpcReduction="20000"/>
          </a:bodyPr>
          <a:lstStyle/>
          <a:p>
            <a:r>
              <a:rPr lang="es-ES" dirty="0" smtClean="0"/>
              <a:t>Utilizamos una técnica que se llama </a:t>
            </a:r>
            <a:r>
              <a:rPr lang="es-ES" b="1" dirty="0"/>
              <a:t>R</a:t>
            </a:r>
            <a:r>
              <a:rPr lang="es-ES" b="1" dirty="0" smtClean="0"/>
              <a:t>enombramiento </a:t>
            </a:r>
            <a:r>
              <a:rPr lang="es-ES" b="1" dirty="0"/>
              <a:t>D</a:t>
            </a:r>
            <a:r>
              <a:rPr lang="es-ES" b="1" dirty="0" smtClean="0"/>
              <a:t>inámico de Registros</a:t>
            </a:r>
          </a:p>
          <a:p>
            <a:pPr lvl="1"/>
            <a:r>
              <a:rPr lang="es-ES" dirty="0"/>
              <a:t>C</a:t>
            </a:r>
            <a:r>
              <a:rPr lang="es-ES" dirty="0" smtClean="0"/>
              <a:t>onsiste en utilizar un conjunto de registros ocultos al programador en los que se realizan los almacenamientos temporales.</a:t>
            </a:r>
          </a:p>
          <a:p>
            <a:r>
              <a:rPr lang="es-ES" dirty="0" smtClean="0"/>
              <a:t>La técnica consta de dos pasos</a:t>
            </a:r>
          </a:p>
          <a:p>
            <a:pPr lvl="1"/>
            <a:r>
              <a:rPr lang="es-ES" dirty="0" smtClean="0"/>
              <a:t>1.- Resolución de riesgos WAW y WAR</a:t>
            </a:r>
          </a:p>
          <a:p>
            <a:pPr marL="630936" lvl="2" indent="0">
              <a:buNone/>
            </a:pPr>
            <a:r>
              <a:rPr lang="es-ES" dirty="0"/>
              <a:t>S</a:t>
            </a:r>
            <a:r>
              <a:rPr lang="es-ES" dirty="0" smtClean="0"/>
              <a:t>e renombran de forma única los registros arquitectónicos que son objeto de una escritura, </a:t>
            </a:r>
          </a:p>
          <a:p>
            <a:pPr lvl="3"/>
            <a:r>
              <a:rPr lang="es-ES" dirty="0"/>
              <a:t>S</a:t>
            </a:r>
            <a:r>
              <a:rPr lang="es-ES" dirty="0" smtClean="0"/>
              <a:t>e resuelven las dependencias ya que manejan registros diferentes.</a:t>
            </a:r>
          </a:p>
          <a:p>
            <a:pPr lvl="3">
              <a:buNone/>
            </a:pPr>
            <a:endParaRPr lang="es-ES" dirty="0" smtClean="0"/>
          </a:p>
          <a:p>
            <a:pPr lvl="3">
              <a:buNone/>
            </a:pPr>
            <a:endParaRPr lang="es-ES" dirty="0" smtClean="0"/>
          </a:p>
          <a:p>
            <a:pPr lvl="3">
              <a:buNone/>
            </a:pPr>
            <a:endParaRPr lang="es-ES" dirty="0" smtClean="0"/>
          </a:p>
          <a:p>
            <a:pPr lvl="1"/>
            <a:endParaRPr lang="es-ES" dirty="0" smtClean="0"/>
          </a:p>
          <a:p>
            <a:pPr lvl="1"/>
            <a:endParaRPr lang="es-ES" dirty="0" smtClean="0"/>
          </a:p>
          <a:p>
            <a:pPr lvl="1"/>
            <a:r>
              <a:rPr lang="es-ES" dirty="0" smtClean="0"/>
              <a:t>2.- Mantenimiento de las dependencias RAW</a:t>
            </a:r>
          </a:p>
          <a:p>
            <a:pPr lvl="2"/>
            <a:r>
              <a:rPr lang="es-ES" dirty="0"/>
              <a:t>S</a:t>
            </a:r>
            <a:r>
              <a:rPr lang="es-ES" dirty="0" smtClean="0"/>
              <a:t>e renombran los registros arquitectónicos fuente que corresponden a una escritura previa, </a:t>
            </a:r>
          </a:p>
          <a:p>
            <a:pPr lvl="3"/>
            <a:r>
              <a:rPr lang="es-ES" dirty="0"/>
              <a:t>E</a:t>
            </a:r>
            <a:r>
              <a:rPr lang="es-ES" dirty="0" smtClean="0"/>
              <a:t>l objetivo es mantener las dependencias RAW</a:t>
            </a:r>
            <a:endParaRPr lang="es-ES" dirty="0"/>
          </a:p>
        </p:txBody>
      </p:sp>
      <p:sp>
        <p:nvSpPr>
          <p:cNvPr id="3" name="2 Título"/>
          <p:cNvSpPr>
            <a:spLocks noGrp="1"/>
          </p:cNvSpPr>
          <p:nvPr>
            <p:ph type="title"/>
          </p:nvPr>
        </p:nvSpPr>
        <p:spPr/>
        <p:txBody>
          <a:bodyPr>
            <a:normAutofit fontScale="90000"/>
          </a:bodyPr>
          <a:lstStyle/>
          <a:p>
            <a:r>
              <a:rPr lang="es-ES" dirty="0" smtClean="0"/>
              <a:t>Resolución de las dependencias de datos WAR y WAW (falsas)</a:t>
            </a:r>
            <a:endParaRPr lang="es-ES" dirty="0"/>
          </a:p>
        </p:txBody>
      </p:sp>
      <p:pic>
        <p:nvPicPr>
          <p:cNvPr id="1027" name="Picture 3"/>
          <p:cNvPicPr>
            <a:picLocks noChangeAspect="1" noChangeArrowheads="1"/>
          </p:cNvPicPr>
          <p:nvPr/>
        </p:nvPicPr>
        <p:blipFill>
          <a:blip r:embed="rId2" cstate="print"/>
          <a:srcRect/>
          <a:stretch>
            <a:fillRect/>
          </a:stretch>
        </p:blipFill>
        <p:spPr bwMode="auto">
          <a:xfrm>
            <a:off x="4940041" y="3717032"/>
            <a:ext cx="2224247" cy="864096"/>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1905425" y="3717032"/>
            <a:ext cx="1890210" cy="864096"/>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2228900" y="5583342"/>
            <a:ext cx="1914758" cy="936104"/>
          </a:xfrm>
          <a:prstGeom prst="rect">
            <a:avLst/>
          </a:prstGeom>
          <a:noFill/>
          <a:ln w="9525">
            <a:noFill/>
            <a:miter lim="800000"/>
            <a:headEnd/>
            <a:tailEnd/>
          </a:ln>
        </p:spPr>
      </p:pic>
      <p:sp>
        <p:nvSpPr>
          <p:cNvPr id="8" name="7 CuadroTexto"/>
          <p:cNvSpPr txBox="1"/>
          <p:nvPr/>
        </p:nvSpPr>
        <p:spPr>
          <a:xfrm>
            <a:off x="5364088" y="5497396"/>
            <a:ext cx="3600400" cy="1107996"/>
          </a:xfrm>
          <a:prstGeom prst="rect">
            <a:avLst/>
          </a:prstGeom>
          <a:noFill/>
        </p:spPr>
        <p:txBody>
          <a:bodyPr wrap="square" rtlCol="0">
            <a:spAutoFit/>
          </a:bodyPr>
          <a:lstStyle/>
          <a:p>
            <a:r>
              <a:rPr lang="es-ES" sz="1200" dirty="0" smtClean="0"/>
              <a:t>Una vez resueltas las dependencias se procede a la fase de terminación a deshacer el renombramiento y a actualizar ordenadamente los registros.</a:t>
            </a:r>
          </a:p>
          <a:p>
            <a:endParaRPr lang="es-E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5770984" cy="4525963"/>
          </a:xfrm>
        </p:spPr>
        <p:txBody>
          <a:bodyPr>
            <a:normAutofit/>
          </a:bodyPr>
          <a:lstStyle/>
          <a:p>
            <a:r>
              <a:rPr lang="es-ES" sz="2400" dirty="0" smtClean="0"/>
              <a:t>Una carga seguida de un almacenamiento produce una dependencia RAW.</a:t>
            </a:r>
          </a:p>
          <a:p>
            <a:r>
              <a:rPr lang="es-ES" sz="2400" dirty="0" smtClean="0"/>
              <a:t>Un almacenamiento seguida de una carga produce una dependencia WAR.</a:t>
            </a:r>
          </a:p>
          <a:p>
            <a:r>
              <a:rPr lang="es-ES" sz="2400" dirty="0" smtClean="0"/>
              <a:t>Dos almacenamientos seguidos implican una dependencia WAW.</a:t>
            </a:r>
          </a:p>
          <a:p>
            <a:endParaRPr lang="es-ES" dirty="0"/>
          </a:p>
        </p:txBody>
      </p:sp>
      <p:sp>
        <p:nvSpPr>
          <p:cNvPr id="3" name="2 Título"/>
          <p:cNvSpPr>
            <a:spLocks noGrp="1"/>
          </p:cNvSpPr>
          <p:nvPr>
            <p:ph type="title"/>
          </p:nvPr>
        </p:nvSpPr>
        <p:spPr/>
        <p:txBody>
          <a:bodyPr>
            <a:normAutofit fontScale="90000"/>
          </a:bodyPr>
          <a:lstStyle/>
          <a:p>
            <a:r>
              <a:rPr lang="es-ES" dirty="0" smtClean="0"/>
              <a:t>Dependencias entre instrucciones de carga/almacenamiento </a:t>
            </a:r>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1" y="1412776"/>
            <a:ext cx="2055147"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6140" y="2636912"/>
            <a:ext cx="2104691"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6140" y="3810387"/>
            <a:ext cx="2029719" cy="842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404664"/>
            <a:ext cx="8229600" cy="5688632"/>
          </a:xfrm>
        </p:spPr>
        <p:txBody>
          <a:bodyPr>
            <a:normAutofit fontScale="70000" lnSpcReduction="20000"/>
          </a:bodyPr>
          <a:lstStyle/>
          <a:p>
            <a:r>
              <a:rPr lang="es-ES" dirty="0"/>
              <a:t>Una solución para respetar las </a:t>
            </a:r>
            <a:r>
              <a:rPr lang="es-ES" dirty="0" smtClean="0"/>
              <a:t>dependencias que </a:t>
            </a:r>
            <a:r>
              <a:rPr lang="es-ES" dirty="0"/>
              <a:t>puedan existir entre las instrucciones </a:t>
            </a:r>
            <a:r>
              <a:rPr lang="es-ES" dirty="0" smtClean="0"/>
              <a:t>de carga </a:t>
            </a:r>
            <a:r>
              <a:rPr lang="es-ES" dirty="0"/>
              <a:t>y almacenamiento </a:t>
            </a:r>
            <a:r>
              <a:rPr lang="es-ES" dirty="0" smtClean="0"/>
              <a:t>es</a:t>
            </a:r>
          </a:p>
          <a:p>
            <a:pPr lvl="1"/>
            <a:r>
              <a:rPr lang="es-ES" dirty="0" smtClean="0"/>
              <a:t>Su ejecución ordenada</a:t>
            </a:r>
            <a:r>
              <a:rPr lang="es-ES" dirty="0"/>
              <a:t>, pero </a:t>
            </a:r>
            <a:r>
              <a:rPr lang="es-ES" b="1" dirty="0"/>
              <a:t>no es eficiente</a:t>
            </a:r>
            <a:r>
              <a:rPr lang="es-ES" dirty="0"/>
              <a:t>.</a:t>
            </a:r>
          </a:p>
          <a:p>
            <a:r>
              <a:rPr lang="es-ES" dirty="0" smtClean="0"/>
              <a:t>Si </a:t>
            </a:r>
            <a:r>
              <a:rPr lang="es-ES" dirty="0"/>
              <a:t>realizamos el renombramiento y </a:t>
            </a:r>
            <a:r>
              <a:rPr lang="es-ES" dirty="0" smtClean="0"/>
              <a:t>la terminación </a:t>
            </a:r>
            <a:r>
              <a:rPr lang="es-ES" dirty="0"/>
              <a:t>ordenada de </a:t>
            </a:r>
            <a:r>
              <a:rPr lang="es-ES" dirty="0" smtClean="0"/>
              <a:t>los almacenamientos,</a:t>
            </a:r>
          </a:p>
          <a:p>
            <a:pPr lvl="1"/>
            <a:r>
              <a:rPr lang="es-ES" dirty="0" smtClean="0"/>
              <a:t>Se </a:t>
            </a:r>
            <a:r>
              <a:rPr lang="es-ES" dirty="0"/>
              <a:t>resuelven </a:t>
            </a:r>
            <a:r>
              <a:rPr lang="es-ES" dirty="0" smtClean="0"/>
              <a:t>las dependencias </a:t>
            </a:r>
            <a:r>
              <a:rPr lang="es-ES" dirty="0"/>
              <a:t>WAR y WAW, pero </a:t>
            </a:r>
            <a:r>
              <a:rPr lang="es-ES" b="1" dirty="0"/>
              <a:t>no las RAW</a:t>
            </a:r>
            <a:r>
              <a:rPr lang="es-ES" dirty="0" smtClean="0"/>
              <a:t>.</a:t>
            </a:r>
          </a:p>
          <a:p>
            <a:r>
              <a:rPr lang="es-ES" dirty="0" smtClean="0"/>
              <a:t>Para resolver </a:t>
            </a:r>
            <a:r>
              <a:rPr lang="es-ES" dirty="0"/>
              <a:t>las dependencias RAW </a:t>
            </a:r>
            <a:r>
              <a:rPr lang="es-ES" dirty="0" smtClean="0"/>
              <a:t>usamos </a:t>
            </a:r>
            <a:r>
              <a:rPr lang="es-ES" b="1" dirty="0" smtClean="0"/>
              <a:t>adelantamiento </a:t>
            </a:r>
            <a:r>
              <a:rPr lang="es-ES" b="1" dirty="0"/>
              <a:t>de los </a:t>
            </a:r>
            <a:r>
              <a:rPr lang="es-ES" b="1" dirty="0" err="1" smtClean="0"/>
              <a:t>operandos</a:t>
            </a:r>
            <a:r>
              <a:rPr lang="es-ES" dirty="0"/>
              <a:t> </a:t>
            </a:r>
            <a:r>
              <a:rPr lang="es-ES" dirty="0" smtClean="0"/>
              <a:t>(</a:t>
            </a:r>
            <a:r>
              <a:rPr lang="es-ES" dirty="0"/>
              <a:t>Igual que las operaciones con </a:t>
            </a:r>
            <a:r>
              <a:rPr lang="es-ES" dirty="0" smtClean="0"/>
              <a:t>registros)</a:t>
            </a:r>
            <a:endParaRPr lang="es-ES" dirty="0"/>
          </a:p>
          <a:p>
            <a:pPr lvl="1"/>
            <a:r>
              <a:rPr lang="es-ES" dirty="0" smtClean="0"/>
              <a:t>Otra </a:t>
            </a:r>
            <a:r>
              <a:rPr lang="es-ES" dirty="0"/>
              <a:t>forma para mejorar el rendimiento </a:t>
            </a:r>
            <a:r>
              <a:rPr lang="es-ES" dirty="0" smtClean="0"/>
              <a:t>es adelantar </a:t>
            </a:r>
            <a:r>
              <a:rPr lang="es-ES" dirty="0"/>
              <a:t>la ejecución de las cargas.</a:t>
            </a:r>
          </a:p>
          <a:p>
            <a:r>
              <a:rPr lang="es-ES" dirty="0" smtClean="0"/>
              <a:t>Que se adelanten resultados o se renombren los registros para evitar dependencias WAR y WAW y aumentar así el rendimiento de las unidades funcionales</a:t>
            </a:r>
          </a:p>
          <a:p>
            <a:pPr lvl="1"/>
            <a:r>
              <a:rPr lang="es-ES" b="1" dirty="0" smtClean="0"/>
              <a:t>No garantiza la consistencia semántica del procesador y la memoria</a:t>
            </a:r>
            <a:r>
              <a:rPr lang="es-ES" dirty="0" smtClean="0"/>
              <a:t>.</a:t>
            </a:r>
          </a:p>
          <a:p>
            <a:pPr lvl="2"/>
            <a:r>
              <a:rPr lang="es-ES" dirty="0" smtClean="0"/>
              <a:t>Para lograr la consistencia una vez deshecho el renombramiento hay que realizar la escritura ordenada de los registros arquitectónicos en la etapa de terminación y de las posiciones de memoria en la etapa de retirada.</a:t>
            </a:r>
          </a:p>
          <a:p>
            <a:pPr lvl="2"/>
            <a:r>
              <a:rPr lang="es-ES" dirty="0" smtClean="0"/>
              <a:t>Tenemos que tener en cuenta que solo es posible terminar aquellas instrucciones que no sean el resultado de especular con una instrucción de salto.</a:t>
            </a:r>
          </a:p>
          <a:p>
            <a:pPr lvl="1"/>
            <a:r>
              <a:rPr lang="es-ES" dirty="0" smtClean="0"/>
              <a:t>El buffer de reordenamiento o terminación se convierte en la pieza fundamental para conseguir esta consistencia del procesador</a:t>
            </a:r>
          </a:p>
          <a:p>
            <a:pPr lvl="2"/>
            <a:r>
              <a:rPr lang="es-ES" dirty="0" smtClean="0"/>
              <a:t>Es el sitio en donde se realiza el seguimiento de una instrucción desde que se distribuye hasta que se termina.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7500" lnSpcReduction="20000"/>
          </a:bodyPr>
          <a:lstStyle/>
          <a:p>
            <a:r>
              <a:rPr lang="es-ES" dirty="0" smtClean="0"/>
              <a:t>¿</a:t>
            </a:r>
            <a:r>
              <a:rPr lang="es-ES" dirty="0"/>
              <a:t>Cuál es </a:t>
            </a:r>
            <a:r>
              <a:rPr lang="es-ES" dirty="0" smtClean="0"/>
              <a:t>la diferencia,</a:t>
            </a:r>
            <a:r>
              <a:rPr lang="es-ES" dirty="0"/>
              <a:t> En la etapa de </a:t>
            </a:r>
            <a:r>
              <a:rPr lang="es-ES" dirty="0" smtClean="0"/>
              <a:t>lectura, </a:t>
            </a:r>
            <a:r>
              <a:rPr lang="es-ES" dirty="0"/>
              <a:t>entre un procesador </a:t>
            </a:r>
            <a:r>
              <a:rPr lang="es-ES" dirty="0" err="1"/>
              <a:t>superescalar</a:t>
            </a:r>
            <a:r>
              <a:rPr lang="es-ES" dirty="0"/>
              <a:t> y uno escalar </a:t>
            </a:r>
            <a:r>
              <a:rPr lang="es-ES" dirty="0" smtClean="0"/>
              <a:t>?</a:t>
            </a:r>
          </a:p>
          <a:p>
            <a:pPr lvl="1"/>
            <a:r>
              <a:rPr lang="es-ES" dirty="0" smtClean="0"/>
              <a:t>El número de instrucciones que se extraen de la caché de instrucciones en cada ciclo.</a:t>
            </a:r>
          </a:p>
          <a:p>
            <a:pPr lvl="2"/>
            <a:r>
              <a:rPr lang="es-ES" dirty="0" smtClean="0"/>
              <a:t>En un procesador escalar es </a:t>
            </a:r>
            <a:r>
              <a:rPr lang="es-ES" dirty="0" smtClean="0">
                <a:solidFill>
                  <a:srgbClr val="FF0000"/>
                </a:solidFill>
              </a:rPr>
              <a:t>una </a:t>
            </a:r>
          </a:p>
          <a:p>
            <a:pPr lvl="2"/>
            <a:r>
              <a:rPr lang="es-ES" dirty="0" smtClean="0"/>
              <a:t>En uno </a:t>
            </a:r>
            <a:r>
              <a:rPr lang="es-ES" dirty="0" err="1" smtClean="0"/>
              <a:t>superescalar</a:t>
            </a:r>
            <a:r>
              <a:rPr lang="es-ES" dirty="0" smtClean="0"/>
              <a:t> está determinado </a:t>
            </a:r>
            <a:r>
              <a:rPr lang="es-ES" dirty="0" smtClean="0">
                <a:solidFill>
                  <a:srgbClr val="FF0000"/>
                </a:solidFill>
              </a:rPr>
              <a:t>por el ancho de la etapa de lectura.</a:t>
            </a:r>
          </a:p>
          <a:p>
            <a:pPr lvl="1"/>
            <a:r>
              <a:rPr lang="es-ES" dirty="0" smtClean="0"/>
              <a:t>La caché de instrucciones tiene que proporcionar en un único acceso tantas instrucciones como el ancho de la etapa de lectura.</a:t>
            </a:r>
          </a:p>
          <a:p>
            <a:pPr lvl="2"/>
            <a:r>
              <a:rPr lang="es-ES" dirty="0" smtClean="0">
                <a:solidFill>
                  <a:srgbClr val="FF0000"/>
                </a:solidFill>
              </a:rPr>
              <a:t>Grupo </a:t>
            </a:r>
            <a:r>
              <a:rPr lang="es-ES" dirty="0">
                <a:solidFill>
                  <a:srgbClr val="FF0000"/>
                </a:solidFill>
              </a:rPr>
              <a:t>de lectura </a:t>
            </a:r>
            <a:endParaRPr lang="es-ES" dirty="0" smtClean="0">
              <a:solidFill>
                <a:srgbClr val="FF0000"/>
              </a:solidFill>
            </a:endParaRPr>
          </a:p>
          <a:p>
            <a:pPr lvl="3"/>
            <a:r>
              <a:rPr lang="es-ES" dirty="0" smtClean="0"/>
              <a:t>El conjunto de instrucciones que se extrae simultáneamente de la I-caché</a:t>
            </a:r>
          </a:p>
          <a:p>
            <a:pPr lvl="1"/>
            <a:r>
              <a:rPr lang="es-ES" dirty="0" smtClean="0"/>
              <a:t>El objetivo de la fase de lectura es garantizar el suministro constante de instrucciones al procesador</a:t>
            </a:r>
          </a:p>
          <a:p>
            <a:pPr lvl="1"/>
            <a:r>
              <a:rPr lang="es-ES" dirty="0" smtClean="0"/>
              <a:t>Aunque el ancho de la memoria caché de instrucciones sea suficiente pueden surgir dos problemas:</a:t>
            </a:r>
          </a:p>
          <a:p>
            <a:pPr lvl="2"/>
            <a:r>
              <a:rPr lang="es-ES" dirty="0" smtClean="0"/>
              <a:t>La falta de alineamiento de los grupos de lectura.</a:t>
            </a:r>
          </a:p>
          <a:p>
            <a:pPr lvl="2"/>
            <a:r>
              <a:rPr lang="es-ES" dirty="0" smtClean="0"/>
              <a:t>El cambio en el flujo de instrucciones debido a las instrucciones de salto.</a:t>
            </a:r>
          </a:p>
          <a:p>
            <a:pPr lvl="1"/>
            <a:endParaRPr lang="es-ES" dirty="0" smtClean="0"/>
          </a:p>
          <a:p>
            <a:pPr lvl="1"/>
            <a:endParaRPr lang="es-ES" dirty="0" smtClean="0"/>
          </a:p>
          <a:p>
            <a:pPr lvl="1"/>
            <a:endParaRPr lang="es-ES" dirty="0" smtClean="0"/>
          </a:p>
          <a:p>
            <a:pPr lvl="1"/>
            <a:endParaRPr lang="es-ES" dirty="0" smtClean="0"/>
          </a:p>
          <a:p>
            <a:endParaRPr lang="es-ES" dirty="0" smtClean="0"/>
          </a:p>
          <a:p>
            <a:endParaRPr lang="es-ES" dirty="0"/>
          </a:p>
        </p:txBody>
      </p:sp>
      <p:sp>
        <p:nvSpPr>
          <p:cNvPr id="3" name="2 Título"/>
          <p:cNvSpPr>
            <a:spLocks noGrp="1"/>
          </p:cNvSpPr>
          <p:nvPr>
            <p:ph type="title"/>
          </p:nvPr>
        </p:nvSpPr>
        <p:spPr/>
        <p:txBody>
          <a:bodyPr/>
          <a:lstStyle/>
          <a:p>
            <a:r>
              <a:rPr lang="es-ES" dirty="0" smtClean="0"/>
              <a:t>2.5 Lectura de instrucciones</a:t>
            </a:r>
            <a:endParaRPr lang="es-E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116632"/>
            <a:ext cx="4723286" cy="655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90100"/>
            <a:ext cx="22794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Marcador de contenido"/>
          <p:cNvSpPr>
            <a:spLocks noGrp="1"/>
          </p:cNvSpPr>
          <p:nvPr>
            <p:ph idx="1"/>
          </p:nvPr>
        </p:nvSpPr>
        <p:spPr>
          <a:xfrm>
            <a:off x="611560" y="692697"/>
            <a:ext cx="8208912" cy="4248472"/>
          </a:xfrm>
        </p:spPr>
        <p:txBody>
          <a:bodyPr>
            <a:normAutofit/>
          </a:bodyPr>
          <a:lstStyle/>
          <a:p>
            <a:pPr marL="0" lvl="0" indent="0" fontAlgn="base">
              <a:spcBef>
                <a:spcPct val="0"/>
              </a:spcBef>
              <a:spcAft>
                <a:spcPct val="0"/>
              </a:spcAft>
              <a:buClrTx/>
              <a:buSzTx/>
              <a:buNone/>
            </a:pPr>
            <a:r>
              <a:rPr lang="es-ES" sz="2400" dirty="0" smtClean="0">
                <a:latin typeface="Arial" pitchFamily="34" charset="0"/>
                <a:ea typeface="Times New Roman" pitchFamily="18" charset="0"/>
                <a:cs typeface="Arial" pitchFamily="34" charset="0"/>
              </a:rPr>
              <a:t>2.1. Características de los procesadores </a:t>
            </a:r>
            <a:r>
              <a:rPr lang="es-ES" sz="2400" dirty="0" err="1" smtClean="0">
                <a:latin typeface="Arial" pitchFamily="34" charset="0"/>
                <a:ea typeface="Times New Roman" pitchFamily="18" charset="0"/>
                <a:cs typeface="Arial" pitchFamily="34" charset="0"/>
              </a:rPr>
              <a:t>superescalares</a:t>
            </a:r>
            <a:r>
              <a:rPr lang="es-ES" sz="2400" dirty="0" smtClean="0">
                <a:latin typeface="Arial" pitchFamily="34" charset="0"/>
                <a:ea typeface="Times New Roman" pitchFamily="18" charset="0"/>
                <a:cs typeface="Arial" pitchFamily="34" charset="0"/>
              </a:rPr>
              <a:t>.</a:t>
            </a:r>
            <a:endParaRPr lang="es-ES" sz="2400"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es-ES" sz="2400" dirty="0" smtClean="0">
                <a:latin typeface="Arial" pitchFamily="34" charset="0"/>
                <a:ea typeface="Times New Roman" pitchFamily="18" charset="0"/>
                <a:cs typeface="Arial" pitchFamily="34" charset="0"/>
              </a:rPr>
              <a:t>2.2. Arquitectura de un procesador </a:t>
            </a:r>
            <a:r>
              <a:rPr lang="es-ES" sz="2400" dirty="0" err="1" smtClean="0">
                <a:latin typeface="Arial" pitchFamily="34" charset="0"/>
                <a:ea typeface="Times New Roman" pitchFamily="18" charset="0"/>
                <a:cs typeface="Arial" pitchFamily="34" charset="0"/>
              </a:rPr>
              <a:t>superescalar</a:t>
            </a:r>
            <a:r>
              <a:rPr lang="es-ES" sz="2400" dirty="0" smtClean="0">
                <a:latin typeface="Arial" pitchFamily="34" charset="0"/>
                <a:ea typeface="Times New Roman" pitchFamily="18" charset="0"/>
                <a:cs typeface="Arial" pitchFamily="34" charset="0"/>
              </a:rPr>
              <a:t> genérico.</a:t>
            </a:r>
            <a:endParaRPr lang="es-ES" sz="2400"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es-ES" sz="2400" dirty="0" smtClean="0">
                <a:latin typeface="Arial" pitchFamily="34" charset="0"/>
                <a:ea typeface="Times New Roman" pitchFamily="18" charset="0"/>
                <a:cs typeface="Arial" pitchFamily="34" charset="0"/>
              </a:rPr>
              <a:t>2.3. Lectura de instrucciones.</a:t>
            </a:r>
            <a:endParaRPr lang="es-ES" sz="2400"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es-ES" sz="2400" dirty="0" smtClean="0">
                <a:latin typeface="Arial" pitchFamily="34" charset="0"/>
                <a:ea typeface="Times New Roman" pitchFamily="18" charset="0"/>
                <a:cs typeface="Arial" pitchFamily="34" charset="0"/>
              </a:rPr>
              <a:t>2.4. Decodificación.</a:t>
            </a:r>
            <a:endParaRPr lang="es-ES" sz="2400"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es-ES" sz="2400" dirty="0" smtClean="0">
                <a:latin typeface="Arial" pitchFamily="34" charset="0"/>
                <a:ea typeface="Times New Roman" pitchFamily="18" charset="0"/>
                <a:cs typeface="Arial" pitchFamily="34" charset="0"/>
              </a:rPr>
              <a:t>2.5. Distribución.</a:t>
            </a:r>
            <a:endParaRPr lang="es-ES" sz="2400"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es-ES" sz="2400" dirty="0" smtClean="0">
                <a:latin typeface="Arial" pitchFamily="34" charset="0"/>
                <a:ea typeface="Times New Roman" pitchFamily="18" charset="0"/>
                <a:cs typeface="Arial" pitchFamily="34" charset="0"/>
              </a:rPr>
              <a:t>2.6. Terminación.</a:t>
            </a:r>
            <a:endParaRPr lang="es-ES" sz="2400"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es-ES" sz="2400" dirty="0" smtClean="0">
                <a:latin typeface="Arial" pitchFamily="34" charset="0"/>
                <a:ea typeface="Times New Roman" pitchFamily="18" charset="0"/>
                <a:cs typeface="Arial" pitchFamily="34" charset="0"/>
              </a:rPr>
              <a:t>2.7. Retirada.</a:t>
            </a:r>
            <a:endParaRPr lang="es-ES" sz="2400"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es-ES" sz="2400" dirty="0" smtClean="0">
                <a:latin typeface="Arial" pitchFamily="34" charset="0"/>
                <a:ea typeface="Times New Roman" pitchFamily="18" charset="0"/>
                <a:cs typeface="Arial" pitchFamily="34" charset="0"/>
              </a:rPr>
              <a:t>2.8. Mejoras en el procesamiento de las instrucciones de carga/almacenamiento.</a:t>
            </a:r>
            <a:endParaRPr lang="es-ES" sz="2400"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es-ES" sz="2400" dirty="0" smtClean="0">
                <a:latin typeface="Arial" pitchFamily="34" charset="0"/>
                <a:ea typeface="Times New Roman" pitchFamily="18" charset="0"/>
                <a:cs typeface="Arial" pitchFamily="34" charset="0"/>
              </a:rPr>
              <a:t>2.9. Tratamiento de interrupciones.</a:t>
            </a:r>
            <a:endParaRPr lang="es-ES" sz="2400"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es-ES" sz="2400" dirty="0" smtClean="0">
                <a:latin typeface="Arial" pitchFamily="34" charset="0"/>
                <a:ea typeface="Times New Roman" pitchFamily="18" charset="0"/>
                <a:cs typeface="Arial" pitchFamily="34" charset="0"/>
              </a:rPr>
              <a:t>2.10. Limitaciones de los procesadores </a:t>
            </a:r>
            <a:r>
              <a:rPr lang="es-ES" sz="2400" dirty="0" err="1" smtClean="0">
                <a:latin typeface="Arial" pitchFamily="34" charset="0"/>
                <a:ea typeface="Times New Roman" pitchFamily="18" charset="0"/>
                <a:cs typeface="Arial" pitchFamily="34" charset="0"/>
              </a:rPr>
              <a:t>superescalares</a:t>
            </a:r>
            <a:endParaRPr lang="es-E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fontScale="90000"/>
          </a:bodyPr>
          <a:lstStyle/>
          <a:p>
            <a:r>
              <a:rPr lang="es-ES" dirty="0" smtClean="0"/>
              <a:t>2.5.1 Falta de alineamiento</a:t>
            </a:r>
            <a:endParaRPr lang="es-ES" dirty="0"/>
          </a:p>
        </p:txBody>
      </p:sp>
      <p:sp>
        <p:nvSpPr>
          <p:cNvPr id="3" name="2 Marcador de contenido"/>
          <p:cNvSpPr>
            <a:spLocks noGrp="1"/>
          </p:cNvSpPr>
          <p:nvPr>
            <p:ph idx="1"/>
          </p:nvPr>
        </p:nvSpPr>
        <p:spPr>
          <a:xfrm>
            <a:off x="179512" y="1052736"/>
            <a:ext cx="5040560" cy="4986868"/>
          </a:xfrm>
        </p:spPr>
        <p:txBody>
          <a:bodyPr>
            <a:normAutofit fontScale="55000" lnSpcReduction="20000"/>
          </a:bodyPr>
          <a:lstStyle/>
          <a:p>
            <a:r>
              <a:rPr lang="es-ES" dirty="0" smtClean="0"/>
              <a:t>Un alineamiento incorrecto de un grupo de lectura implica que las instrucciones que forman el grupo superan la frontera que delimita la unidad de lectura de una caché.</a:t>
            </a:r>
          </a:p>
          <a:p>
            <a:pPr lvl="1"/>
            <a:r>
              <a:rPr lang="es-ES" dirty="0" smtClean="0"/>
              <a:t>Esto nos lleva a realizar dos accesos a la caché ya que el grupo de lectura ocupa dos bloques consecutivos.</a:t>
            </a:r>
          </a:p>
          <a:p>
            <a:r>
              <a:rPr lang="es-ES" dirty="0"/>
              <a:t>Las máquinas se diseñan con ciertas restricciones de alineamiento </a:t>
            </a:r>
            <a:r>
              <a:rPr lang="es-ES" dirty="0" smtClean="0"/>
              <a:t>para evitar </a:t>
            </a:r>
            <a:r>
              <a:rPr lang="es-ES" dirty="0"/>
              <a:t>problemas de lectura.</a:t>
            </a:r>
          </a:p>
          <a:p>
            <a:r>
              <a:rPr lang="es-ES" dirty="0" smtClean="0"/>
              <a:t>Si </a:t>
            </a:r>
            <a:r>
              <a:rPr lang="es-ES" dirty="0"/>
              <a:t>no hay restricciones de alineación, una solución es recurrir a </a:t>
            </a:r>
            <a:r>
              <a:rPr lang="es-ES" dirty="0" smtClean="0"/>
              <a:t>hardware adicional </a:t>
            </a:r>
            <a:r>
              <a:rPr lang="es-ES" dirty="0"/>
              <a:t>se procede a la colocación correcta de instrucciones </a:t>
            </a:r>
            <a:endParaRPr lang="es-ES" dirty="0" smtClean="0"/>
          </a:p>
          <a:p>
            <a:r>
              <a:rPr lang="es-ES" dirty="0" smtClean="0"/>
              <a:t>Soluciones</a:t>
            </a:r>
          </a:p>
          <a:p>
            <a:pPr lvl="1"/>
            <a:r>
              <a:rPr lang="es-ES" b="1" dirty="0" smtClean="0"/>
              <a:t>La red de alineamiento</a:t>
            </a:r>
          </a:p>
          <a:p>
            <a:pPr lvl="2"/>
            <a:r>
              <a:rPr lang="es-ES" dirty="0" smtClean="0"/>
              <a:t>Consiste en reubicar las salidas de la caché mediante multiplexores que conducen las instrucciones leídas a su posición correcta dentro del grupo de lectura.</a:t>
            </a:r>
          </a:p>
          <a:p>
            <a:pPr lvl="1"/>
            <a:r>
              <a:rPr lang="es-ES" b="1" dirty="0" smtClean="0"/>
              <a:t>La red de desplazamiento</a:t>
            </a:r>
          </a:p>
          <a:p>
            <a:pPr lvl="2"/>
            <a:r>
              <a:rPr lang="es-ES" dirty="0" smtClean="0"/>
              <a:t>Recurre a registros de desplazamiento para mover las instrucciones.</a:t>
            </a:r>
          </a:p>
          <a:p>
            <a:pPr lvl="1"/>
            <a:r>
              <a:rPr lang="es-ES" b="1" dirty="0" smtClean="0"/>
              <a:t>Disponer  de una cola  de </a:t>
            </a:r>
            <a:r>
              <a:rPr lang="es-ES" b="1" dirty="0" err="1" smtClean="0"/>
              <a:t>prefetching</a:t>
            </a:r>
            <a:r>
              <a:rPr lang="es-ES" b="1" dirty="0" smtClean="0"/>
              <a:t> o prelectura</a:t>
            </a:r>
          </a:p>
          <a:p>
            <a:pPr lvl="2"/>
            <a:r>
              <a:rPr lang="es-ES" dirty="0" smtClean="0"/>
              <a:t>Es una técnica utilizada para minimizar el impacto de los fallos de lectura en la caché de instrucciones.</a:t>
            </a:r>
          </a:p>
          <a:p>
            <a:endParaRPr lang="es-ES"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412775"/>
            <a:ext cx="3888432" cy="5158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649033"/>
            <a:ext cx="6286500" cy="553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539552" y="1052736"/>
            <a:ext cx="2736304" cy="1200329"/>
          </a:xfrm>
          <a:prstGeom prst="rect">
            <a:avLst/>
          </a:prstGeom>
          <a:noFill/>
        </p:spPr>
        <p:txBody>
          <a:bodyPr wrap="square" rtlCol="0">
            <a:spAutoFit/>
          </a:bodyPr>
          <a:lstStyle/>
          <a:p>
            <a:r>
              <a:rPr lang="es-ES" dirty="0" smtClean="0"/>
              <a:t>Soluciones:</a:t>
            </a:r>
          </a:p>
          <a:p>
            <a:pPr marL="285750" indent="-285750">
              <a:buFont typeface="Arial" panose="020B0604020202020204" pitchFamily="34" charset="0"/>
              <a:buChar char="•"/>
            </a:pPr>
            <a:r>
              <a:rPr lang="es-ES" dirty="0" smtClean="0"/>
              <a:t>Multiplexor</a:t>
            </a:r>
          </a:p>
          <a:p>
            <a:pPr marL="285750" indent="-285750">
              <a:buFont typeface="Arial" panose="020B0604020202020204" pitchFamily="34" charset="0"/>
              <a:buChar char="•"/>
            </a:pPr>
            <a:r>
              <a:rPr lang="es-ES" dirty="0" smtClean="0"/>
              <a:t>Registro de desplazamientos</a:t>
            </a:r>
            <a:endParaRPr lang="es-E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2204864"/>
            <a:ext cx="8229600" cy="3802427"/>
          </a:xfrm>
        </p:spPr>
        <p:txBody>
          <a:bodyPr>
            <a:normAutofit fontScale="77500" lnSpcReduction="20000"/>
          </a:bodyPr>
          <a:lstStyle/>
          <a:p>
            <a:r>
              <a:rPr lang="es-ES" dirty="0" smtClean="0"/>
              <a:t>Puede suceder que una de las instrucciones que forme parte de un grupo de lectura sea </a:t>
            </a:r>
            <a:r>
              <a:rPr lang="es-ES" b="1" dirty="0" smtClean="0"/>
              <a:t>un salto incondicional o un salto condicional efectivo</a:t>
            </a:r>
          </a:p>
          <a:p>
            <a:pPr lvl="1"/>
            <a:r>
              <a:rPr lang="es-ES" dirty="0" smtClean="0"/>
              <a:t>Esto provoca que las instrucciones posteriores del grupo sean inválidas, reduciéndose el ancho de banda de lectura.</a:t>
            </a:r>
          </a:p>
          <a:p>
            <a:r>
              <a:rPr lang="es-ES" b="1" dirty="0" smtClean="0"/>
              <a:t>El coste mínimo de la oportunidad perdida </a:t>
            </a:r>
          </a:p>
          <a:p>
            <a:pPr lvl="1"/>
            <a:r>
              <a:rPr lang="es-ES" dirty="0" smtClean="0"/>
              <a:t>Es la cantidad mínima de ciclos que se desperdician como consecuencia de una rotura en la secuencia del código ejecutado y que obliga a anular el procesamiento de las instrucciones que hay en la segmentación,</a:t>
            </a:r>
          </a:p>
          <a:p>
            <a:pPr lvl="2"/>
            <a:r>
              <a:rPr lang="es-ES" dirty="0" smtClean="0"/>
              <a:t>Se expresa en ciclos de reloj, </a:t>
            </a:r>
            <a:r>
              <a:rPr lang="es-ES" dirty="0"/>
              <a:t>como el producto entre el ancho de la segmentación y el número de ciclos de penalización</a:t>
            </a:r>
            <a:endParaRPr lang="es-ES" dirty="0" smtClean="0"/>
          </a:p>
          <a:p>
            <a:pPr lvl="2"/>
            <a:r>
              <a:rPr lang="es-ES" dirty="0"/>
              <a:t>En una segmentación de ancho </a:t>
            </a:r>
            <a:r>
              <a:rPr lang="es-ES" b="1" dirty="0"/>
              <a:t>s</a:t>
            </a:r>
            <a:r>
              <a:rPr lang="es-ES" dirty="0"/>
              <a:t>, cada ciclo de parada equivale a no emitir </a:t>
            </a:r>
            <a:r>
              <a:rPr lang="es-ES" b="1" dirty="0"/>
              <a:t>s</a:t>
            </a:r>
            <a:r>
              <a:rPr lang="es-ES" dirty="0"/>
              <a:t> instrucciones (o a leer </a:t>
            </a:r>
            <a:r>
              <a:rPr lang="es-ES" b="1" dirty="0"/>
              <a:t>s</a:t>
            </a:r>
            <a:r>
              <a:rPr lang="es-ES" dirty="0"/>
              <a:t> instrucciones de no operación, NOP).</a:t>
            </a:r>
          </a:p>
        </p:txBody>
      </p:sp>
      <p:sp>
        <p:nvSpPr>
          <p:cNvPr id="3" name="2 Título"/>
          <p:cNvSpPr>
            <a:spLocks noGrp="1"/>
          </p:cNvSpPr>
          <p:nvPr>
            <p:ph type="title"/>
          </p:nvPr>
        </p:nvSpPr>
        <p:spPr>
          <a:xfrm>
            <a:off x="457200" y="274638"/>
            <a:ext cx="8229600" cy="1714202"/>
          </a:xfrm>
        </p:spPr>
        <p:txBody>
          <a:bodyPr>
            <a:normAutofit fontScale="90000"/>
          </a:bodyPr>
          <a:lstStyle/>
          <a:p>
            <a:r>
              <a:rPr lang="es-ES" dirty="0" smtClean="0"/>
              <a:t>2.5.2 Rotura de la </a:t>
            </a:r>
            <a:r>
              <a:rPr lang="es-ES" dirty="0" err="1" smtClean="0"/>
              <a:t>secuencialidad</a:t>
            </a:r>
            <a:r>
              <a:rPr lang="es-ES" dirty="0" smtClean="0"/>
              <a:t> en el flujo de instrucciones que forman un grupo de lecturas</a:t>
            </a:r>
            <a:endParaRPr lang="es-E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907704" y="332656"/>
            <a:ext cx="6576150" cy="583264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lstStyle/>
          <a:p>
            <a:r>
              <a:rPr lang="es-ES" dirty="0" smtClean="0"/>
              <a:t>2.5.3 Tratamiento de los saltos</a:t>
            </a:r>
            <a:endParaRPr lang="es-ES" dirty="0"/>
          </a:p>
        </p:txBody>
      </p:sp>
      <p:sp>
        <p:nvSpPr>
          <p:cNvPr id="3" name="2 Marcador de contenido"/>
          <p:cNvSpPr>
            <a:spLocks noGrp="1"/>
          </p:cNvSpPr>
          <p:nvPr>
            <p:ph idx="1"/>
          </p:nvPr>
        </p:nvSpPr>
        <p:spPr/>
        <p:txBody>
          <a:bodyPr>
            <a:normAutofit fontScale="92500" lnSpcReduction="10000"/>
          </a:bodyPr>
          <a:lstStyle/>
          <a:p>
            <a:r>
              <a:rPr lang="es-ES" dirty="0"/>
              <a:t>El principal problema es conocer el resultado de la evaluación de la condición que </a:t>
            </a:r>
            <a:r>
              <a:rPr lang="es-ES" dirty="0" smtClean="0"/>
              <a:t>determina:</a:t>
            </a:r>
          </a:p>
          <a:p>
            <a:pPr lvl="1"/>
            <a:r>
              <a:rPr lang="es-ES" dirty="0" smtClean="0"/>
              <a:t>Si </a:t>
            </a:r>
            <a:r>
              <a:rPr lang="es-ES" dirty="0"/>
              <a:t>el salto es efectivo o no y </a:t>
            </a:r>
            <a:endParaRPr lang="es-ES" dirty="0" smtClean="0"/>
          </a:p>
          <a:p>
            <a:pPr lvl="1"/>
            <a:r>
              <a:rPr lang="es-ES" dirty="0" smtClean="0"/>
              <a:t>La </a:t>
            </a:r>
            <a:r>
              <a:rPr lang="es-ES" dirty="0"/>
              <a:t>dirección de destino, en caso de que sea </a:t>
            </a:r>
            <a:r>
              <a:rPr lang="es-ES" dirty="0" smtClean="0"/>
              <a:t>efectivo</a:t>
            </a:r>
          </a:p>
          <a:p>
            <a:r>
              <a:rPr lang="es-ES" dirty="0"/>
              <a:t>La técnica que se emplea en los procesadores </a:t>
            </a:r>
            <a:r>
              <a:rPr lang="es-ES" dirty="0" err="1"/>
              <a:t>superescalares</a:t>
            </a:r>
            <a:r>
              <a:rPr lang="es-ES" dirty="0"/>
              <a:t> para tratar las instrucciones de </a:t>
            </a:r>
            <a:r>
              <a:rPr lang="es-ES" dirty="0" smtClean="0"/>
              <a:t>salto</a:t>
            </a:r>
          </a:p>
          <a:p>
            <a:pPr lvl="1"/>
            <a:r>
              <a:rPr lang="es-ES" b="1" dirty="0" smtClean="0"/>
              <a:t>Es especular</a:t>
            </a:r>
            <a:r>
              <a:rPr lang="es-ES" dirty="0"/>
              <a:t> </a:t>
            </a:r>
            <a:r>
              <a:rPr lang="es-ES" dirty="0" smtClean="0"/>
              <a:t>(realizar predicciones)</a:t>
            </a:r>
            <a:endParaRPr lang="es-ES" dirty="0"/>
          </a:p>
          <a:p>
            <a:r>
              <a:rPr lang="es-ES" dirty="0" smtClean="0"/>
              <a:t>El procesamiento de los saltos se realiza en una unidad funcional específica</a:t>
            </a:r>
          </a:p>
          <a:p>
            <a:pPr lvl="1"/>
            <a:r>
              <a:rPr lang="es-ES" dirty="0"/>
              <a:t>Si el predictor señala el salto como efectivo, se procede a leer de la I-caché la instrucción de destino y siguientes</a:t>
            </a:r>
          </a:p>
          <a:p>
            <a:pPr marL="109728" indent="0">
              <a:buNone/>
            </a:pPr>
            <a:endParaRPr lang="es-E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a:bodyPr>
          <a:lstStyle/>
          <a:p>
            <a:r>
              <a:rPr lang="es-ES" b="1" dirty="0" smtClean="0"/>
              <a:t>Las técnicas de predicción estática </a:t>
            </a:r>
          </a:p>
          <a:p>
            <a:pPr lvl="1"/>
            <a:r>
              <a:rPr lang="es-ES" dirty="0" smtClean="0"/>
              <a:t>Logran tasas de predicción de saltos condicionales entre un 70% y 80%.</a:t>
            </a:r>
          </a:p>
          <a:p>
            <a:r>
              <a:rPr lang="es-ES" b="1" dirty="0" smtClean="0"/>
              <a:t>Las técnicas de predicción dinámica  </a:t>
            </a:r>
          </a:p>
          <a:p>
            <a:pPr lvl="1"/>
            <a:r>
              <a:rPr lang="es-ES" dirty="0" smtClean="0"/>
              <a:t>Obtienen tasas de acierto que oscilan entre un 80% y 95%, el inconveniente que tienen estas técnicas es el incremento del coste económico del procesador</a:t>
            </a:r>
          </a:p>
          <a:p>
            <a:r>
              <a:rPr lang="es-ES" dirty="0" smtClean="0"/>
              <a:t>Para realizar una especulación completa de una instrucción de salto es necesario predecir los dos componentes que producen su procesamiento, </a:t>
            </a:r>
          </a:p>
          <a:p>
            <a:pPr lvl="1"/>
            <a:r>
              <a:rPr lang="es-ES" dirty="0" smtClean="0"/>
              <a:t>La dirección de destino y </a:t>
            </a:r>
          </a:p>
          <a:p>
            <a:pPr lvl="1"/>
            <a:r>
              <a:rPr lang="es-ES" dirty="0" smtClean="0"/>
              <a:t>El resultado, efectivo o no efectivo.</a:t>
            </a:r>
          </a:p>
          <a:p>
            <a:endParaRPr lang="es-ES" dirty="0"/>
          </a:p>
        </p:txBody>
      </p:sp>
      <p:sp>
        <p:nvSpPr>
          <p:cNvPr id="3" name="2 Título"/>
          <p:cNvSpPr>
            <a:spLocks noGrp="1"/>
          </p:cNvSpPr>
          <p:nvPr>
            <p:ph type="title"/>
          </p:nvPr>
        </p:nvSpPr>
        <p:spPr/>
        <p:txBody>
          <a:bodyPr>
            <a:normAutofit fontScale="90000"/>
          </a:bodyPr>
          <a:lstStyle/>
          <a:p>
            <a:r>
              <a:rPr lang="es-ES" dirty="0" smtClean="0"/>
              <a:t>2.5.4 Estrategias de predicción dinámica</a:t>
            </a:r>
            <a:endParaRPr lang="es-E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052736"/>
            <a:ext cx="8229600" cy="5184576"/>
          </a:xfrm>
        </p:spPr>
        <p:txBody>
          <a:bodyPr>
            <a:normAutofit fontScale="62500" lnSpcReduction="20000"/>
          </a:bodyPr>
          <a:lstStyle/>
          <a:p>
            <a:r>
              <a:rPr lang="es-ES" dirty="0"/>
              <a:t>U</a:t>
            </a:r>
            <a:r>
              <a:rPr lang="es-ES" dirty="0" smtClean="0"/>
              <a:t>na BTAC, que es una pequeña memoria caché asociativa en la que se almacenan:</a:t>
            </a:r>
          </a:p>
          <a:p>
            <a:pPr lvl="1"/>
            <a:r>
              <a:rPr lang="es-ES" dirty="0" smtClean="0"/>
              <a:t>Las direcciones de las instrucciones de saltos efectivos ya ejecutados o </a:t>
            </a:r>
            <a:r>
              <a:rPr lang="es-ES" dirty="0" err="1" smtClean="0"/>
              <a:t>BIAs</a:t>
            </a:r>
            <a:r>
              <a:rPr lang="es-ES" dirty="0" smtClean="0"/>
              <a:t> (</a:t>
            </a:r>
            <a:r>
              <a:rPr lang="es-ES" i="1" dirty="0" err="1" smtClean="0"/>
              <a:t>Branch</a:t>
            </a:r>
            <a:r>
              <a:rPr lang="es-ES" i="1" dirty="0" smtClean="0"/>
              <a:t> </a:t>
            </a:r>
            <a:r>
              <a:rPr lang="es-ES" i="1" dirty="0" err="1" smtClean="0"/>
              <a:t>Instruction</a:t>
            </a:r>
            <a:r>
              <a:rPr lang="es-ES" i="1" dirty="0" smtClean="0"/>
              <a:t> </a:t>
            </a:r>
            <a:r>
              <a:rPr lang="es-ES" i="1" dirty="0" err="1" smtClean="0"/>
              <a:t>Address</a:t>
            </a:r>
            <a:r>
              <a:rPr lang="es-ES" dirty="0" smtClean="0"/>
              <a:t>) y </a:t>
            </a:r>
          </a:p>
          <a:p>
            <a:pPr lvl="1"/>
            <a:r>
              <a:rPr lang="es-ES" dirty="0"/>
              <a:t>L</a:t>
            </a:r>
            <a:r>
              <a:rPr lang="es-ES" dirty="0" smtClean="0"/>
              <a:t>as direcciones de destino de esos saltos o </a:t>
            </a:r>
            <a:r>
              <a:rPr lang="es-ES" dirty="0" err="1" smtClean="0"/>
              <a:t>BTAs</a:t>
            </a:r>
            <a:r>
              <a:rPr lang="es-ES" dirty="0" smtClean="0"/>
              <a:t> (</a:t>
            </a:r>
            <a:r>
              <a:rPr lang="es-ES" i="1" dirty="0" err="1" smtClean="0"/>
              <a:t>Branch</a:t>
            </a:r>
            <a:r>
              <a:rPr lang="es-ES" i="1" dirty="0" smtClean="0"/>
              <a:t> Target </a:t>
            </a:r>
            <a:r>
              <a:rPr lang="es-ES" i="1" dirty="0" err="1" smtClean="0"/>
              <a:t>Address</a:t>
            </a:r>
            <a:r>
              <a:rPr lang="es-ES" dirty="0" smtClean="0"/>
              <a:t>).</a:t>
            </a:r>
          </a:p>
          <a:p>
            <a:r>
              <a:rPr lang="es-ES" dirty="0" smtClean="0"/>
              <a:t>El acceso a la BTAC se realiza en paralelo con el acceso a la I-caché utilizando el valor del PC. </a:t>
            </a:r>
          </a:p>
          <a:p>
            <a:pPr lvl="1"/>
            <a:r>
              <a:rPr lang="es-ES" dirty="0" smtClean="0"/>
              <a:t>Si ninguna de las direcciones que forman el grupo de lectura coincide con alguna de las </a:t>
            </a:r>
            <a:r>
              <a:rPr lang="es-ES" dirty="0" err="1" smtClean="0"/>
              <a:t>BIAs</a:t>
            </a:r>
            <a:r>
              <a:rPr lang="es-ES" dirty="0" smtClean="0"/>
              <a:t> que hay en la BTAC es debido a que no hay ninguna instrucción de salto efectivo o se trata de un salto efectivo que nunca antes había sido ejecutado.</a:t>
            </a:r>
          </a:p>
          <a:p>
            <a:pPr lvl="1"/>
            <a:r>
              <a:rPr lang="es-ES" dirty="0" smtClean="0"/>
              <a:t>Si la BTAC no devuelve ningún valor, por defecto se aplica la técnica de predecir como no efectivo, </a:t>
            </a:r>
          </a:p>
          <a:p>
            <a:pPr lvl="2"/>
            <a:r>
              <a:rPr lang="es-ES" dirty="0" smtClean="0"/>
              <a:t>Se procede normalmente con la ejecución de las instrucciones que siguen al salto y se deshace su procesamiento en caso de que el salto sea finalmente efectivo.</a:t>
            </a:r>
          </a:p>
          <a:p>
            <a:r>
              <a:rPr lang="es-ES" dirty="0"/>
              <a:t>P</a:t>
            </a:r>
            <a:r>
              <a:rPr lang="es-ES" dirty="0" smtClean="0"/>
              <a:t>roblema de los falsos positivos</a:t>
            </a:r>
          </a:p>
          <a:p>
            <a:pPr lvl="1"/>
            <a:r>
              <a:rPr lang="es-ES" dirty="0" smtClean="0"/>
              <a:t>La BTAC devuelve una dirección de destino pero en el grupo de lectura no hay realmente ningún salto, esto se descubre en la etapa ID.</a:t>
            </a:r>
          </a:p>
          <a:p>
            <a:pPr lvl="1"/>
            <a:r>
              <a:rPr lang="es-ES" dirty="0" smtClean="0"/>
              <a:t>Producen una penalización al tener que expulsar del cauce la instrucción de destino especulada.</a:t>
            </a:r>
          </a:p>
          <a:p>
            <a:pPr lvl="1"/>
            <a:r>
              <a:rPr lang="es-ES" dirty="0" smtClean="0"/>
              <a:t>Los falsos positivos son debidos a que el  campo BIA de la BTAC no almacena una dirección completa, sólo una parte. </a:t>
            </a:r>
          </a:p>
          <a:p>
            <a:pPr lvl="2"/>
            <a:r>
              <a:rPr lang="es-ES" dirty="0" smtClean="0"/>
              <a:t>Esto provoca que a direcciones distintas se le asocie la misma BIA </a:t>
            </a:r>
          </a:p>
          <a:p>
            <a:pPr lvl="2"/>
            <a:r>
              <a:rPr lang="es-ES" dirty="0"/>
              <a:t>Si la tasa de fallos es alta </a:t>
            </a:r>
            <a:r>
              <a:rPr lang="es-ES" dirty="0" smtClean="0"/>
              <a:t>Solución:</a:t>
            </a:r>
          </a:p>
          <a:p>
            <a:pPr lvl="3"/>
            <a:r>
              <a:rPr lang="es-ES" dirty="0" smtClean="0"/>
              <a:t>Que </a:t>
            </a:r>
            <a:r>
              <a:rPr lang="es-ES" dirty="0"/>
              <a:t>la longitud del campo BIA se incremente hasta alcanzar una tasa de saltos fantasma tolerable</a:t>
            </a:r>
            <a:endParaRPr lang="es-ES" dirty="0" smtClean="0"/>
          </a:p>
          <a:p>
            <a:endParaRPr lang="es-ES" dirty="0" smtClean="0"/>
          </a:p>
          <a:p>
            <a:endParaRPr lang="es-ES" dirty="0"/>
          </a:p>
        </p:txBody>
      </p:sp>
      <p:sp>
        <p:nvSpPr>
          <p:cNvPr id="3" name="2 Título"/>
          <p:cNvSpPr>
            <a:spLocks noGrp="1"/>
          </p:cNvSpPr>
          <p:nvPr>
            <p:ph type="title"/>
          </p:nvPr>
        </p:nvSpPr>
        <p:spPr>
          <a:xfrm>
            <a:off x="457200" y="274638"/>
            <a:ext cx="8229600" cy="778098"/>
          </a:xfrm>
        </p:spPr>
        <p:txBody>
          <a:bodyPr>
            <a:noAutofit/>
          </a:bodyPr>
          <a:lstStyle/>
          <a:p>
            <a:r>
              <a:rPr lang="es-ES" sz="2400" dirty="0" smtClean="0"/>
              <a:t>2.5.4.1. Predicción de la dirección de destino de salto mediante BTAC (</a:t>
            </a:r>
            <a:r>
              <a:rPr lang="es-ES" sz="2400" i="1" dirty="0" err="1" smtClean="0"/>
              <a:t>Branch</a:t>
            </a:r>
            <a:r>
              <a:rPr lang="es-ES" sz="2400" i="1" dirty="0" smtClean="0"/>
              <a:t> Target </a:t>
            </a:r>
            <a:r>
              <a:rPr lang="es-ES" sz="2400" i="1" dirty="0" err="1" smtClean="0"/>
              <a:t>Address</a:t>
            </a:r>
            <a:r>
              <a:rPr lang="es-ES" sz="2400" i="1" dirty="0" smtClean="0"/>
              <a:t> Cache</a:t>
            </a:r>
            <a:r>
              <a:rPr lang="es-ES" sz="2400" dirty="0" smtClean="0"/>
              <a:t>)</a:t>
            </a:r>
            <a:endParaRPr lang="es-E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88640"/>
            <a:ext cx="6120680" cy="6241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88640"/>
            <a:ext cx="6704991"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771800" y="404664"/>
            <a:ext cx="5328592" cy="5997077"/>
          </a:xfrm>
          <a:prstGeom prst="rect">
            <a:avLst/>
          </a:prstGeom>
          <a:noFill/>
          <a:ln w="9525">
            <a:noFill/>
            <a:miter lim="800000"/>
            <a:headEnd/>
            <a:tailEnd/>
          </a:ln>
        </p:spPr>
      </p:pic>
      <p:sp>
        <p:nvSpPr>
          <p:cNvPr id="3" name="2 CuadroTexto"/>
          <p:cNvSpPr txBox="1"/>
          <p:nvPr/>
        </p:nvSpPr>
        <p:spPr>
          <a:xfrm>
            <a:off x="467544" y="908720"/>
            <a:ext cx="2664296" cy="1754326"/>
          </a:xfrm>
          <a:prstGeom prst="rect">
            <a:avLst/>
          </a:prstGeom>
          <a:noFill/>
        </p:spPr>
        <p:txBody>
          <a:bodyPr wrap="square" rtlCol="0">
            <a:spAutoFit/>
          </a:bodyPr>
          <a:lstStyle/>
          <a:p>
            <a:r>
              <a:rPr lang="es-ES" dirty="0" smtClean="0"/>
              <a:t>BTIB( </a:t>
            </a:r>
            <a:r>
              <a:rPr lang="es-ES" i="1" dirty="0" err="1" smtClean="0"/>
              <a:t>Branch</a:t>
            </a:r>
            <a:r>
              <a:rPr lang="es-ES" i="1" dirty="0" smtClean="0"/>
              <a:t> Target </a:t>
            </a:r>
            <a:r>
              <a:rPr lang="es-ES" i="1" dirty="0" err="1" smtClean="0"/>
              <a:t>Instruction</a:t>
            </a:r>
            <a:r>
              <a:rPr lang="es-ES" i="1" dirty="0" smtClean="0"/>
              <a:t> Buffer</a:t>
            </a:r>
            <a:r>
              <a:rPr lang="es-ES" dirty="0" smtClean="0"/>
              <a:t>), ENTREGA UN GRUPO DE INSTRUCCIONES que siguen a la de la bifurcación</a:t>
            </a:r>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10000"/>
          </a:bodyPr>
          <a:lstStyle/>
          <a:p>
            <a:pPr>
              <a:lnSpc>
                <a:spcPct val="110000"/>
              </a:lnSpc>
            </a:pPr>
            <a:r>
              <a:rPr lang="es-ES" sz="2800" dirty="0" smtClean="0"/>
              <a:t>La principal diferencia de una segmentación </a:t>
            </a:r>
            <a:r>
              <a:rPr lang="es-ES" sz="2800" dirty="0" err="1" smtClean="0"/>
              <a:t>superescalar</a:t>
            </a:r>
            <a:r>
              <a:rPr lang="es-ES" sz="2800" dirty="0" smtClean="0"/>
              <a:t> con una clásica es</a:t>
            </a:r>
          </a:p>
          <a:p>
            <a:pPr lvl="1">
              <a:lnSpc>
                <a:spcPct val="80000"/>
              </a:lnSpc>
            </a:pPr>
            <a:r>
              <a:rPr lang="es-ES" sz="2400" dirty="0" smtClean="0"/>
              <a:t>Por las etapas de la segmentación pueden </a:t>
            </a:r>
            <a:r>
              <a:rPr lang="es-ES" sz="2400" dirty="0" smtClean="0">
                <a:solidFill>
                  <a:srgbClr val="FF0000"/>
                </a:solidFill>
              </a:rPr>
              <a:t>avanzar varias instrucciones simultáneamente</a:t>
            </a:r>
            <a:endParaRPr lang="es-ES" sz="2400" dirty="0"/>
          </a:p>
          <a:p>
            <a:pPr lvl="2">
              <a:lnSpc>
                <a:spcPct val="80000"/>
              </a:lnSpc>
            </a:pPr>
            <a:r>
              <a:rPr lang="es-ES" sz="2200" dirty="0"/>
              <a:t>E</a:t>
            </a:r>
            <a:r>
              <a:rPr lang="es-ES" sz="2200" dirty="0" smtClean="0"/>
              <a:t>sto implica la existencia de varias unidades funcionales para que sea posible. </a:t>
            </a:r>
          </a:p>
          <a:p>
            <a:pPr lvl="1">
              <a:lnSpc>
                <a:spcPct val="80000"/>
              </a:lnSpc>
            </a:pPr>
            <a:r>
              <a:rPr lang="es-ES" sz="2400" dirty="0" smtClean="0"/>
              <a:t>Las instrucciones se pueden </a:t>
            </a:r>
            <a:r>
              <a:rPr lang="es-ES" sz="2400" dirty="0" smtClean="0">
                <a:solidFill>
                  <a:srgbClr val="FF0000"/>
                </a:solidFill>
              </a:rPr>
              <a:t>ejecutar fuera de orden</a:t>
            </a:r>
            <a:endParaRPr lang="es-ES" sz="2400" dirty="0" smtClean="0"/>
          </a:p>
          <a:p>
            <a:pPr lvl="1">
              <a:lnSpc>
                <a:spcPct val="80000"/>
              </a:lnSpc>
            </a:pPr>
            <a:r>
              <a:rPr lang="es-ES" sz="2400" dirty="0" smtClean="0"/>
              <a:t>Una </a:t>
            </a:r>
            <a:r>
              <a:rPr lang="es-ES" sz="2400" dirty="0" smtClean="0">
                <a:solidFill>
                  <a:srgbClr val="FF0000"/>
                </a:solidFill>
              </a:rPr>
              <a:t>segmentación más ancha</a:t>
            </a:r>
            <a:r>
              <a:rPr lang="es-ES" sz="2400" dirty="0" smtClean="0"/>
              <a:t>.</a:t>
            </a:r>
          </a:p>
          <a:p>
            <a:r>
              <a:rPr lang="es-ES" sz="2800" dirty="0"/>
              <a:t>Las segmentaciones </a:t>
            </a:r>
            <a:r>
              <a:rPr lang="es-ES" sz="2800" dirty="0" err="1"/>
              <a:t>superescalares</a:t>
            </a:r>
            <a:r>
              <a:rPr lang="es-ES" sz="2800" dirty="0"/>
              <a:t> se caracterizan por tres </a:t>
            </a:r>
            <a:r>
              <a:rPr lang="es-ES" sz="2800" dirty="0" smtClean="0"/>
              <a:t>atributos</a:t>
            </a:r>
            <a:endParaRPr lang="es-ES" sz="2800" dirty="0"/>
          </a:p>
          <a:p>
            <a:pPr lvl="1"/>
            <a:r>
              <a:rPr lang="es-ES" sz="2400" dirty="0" smtClean="0"/>
              <a:t>Paralelismo </a:t>
            </a:r>
            <a:endParaRPr lang="es-ES" sz="2400" dirty="0"/>
          </a:p>
          <a:p>
            <a:pPr lvl="1"/>
            <a:r>
              <a:rPr lang="es-ES" sz="2400" dirty="0" smtClean="0"/>
              <a:t>Diversificación </a:t>
            </a:r>
            <a:endParaRPr lang="es-ES" sz="2400" dirty="0"/>
          </a:p>
          <a:p>
            <a:pPr lvl="1"/>
            <a:r>
              <a:rPr lang="es-ES" sz="2400" dirty="0" smtClean="0"/>
              <a:t>Dinamismo </a:t>
            </a:r>
            <a:endParaRPr lang="es-ES" sz="2400" dirty="0"/>
          </a:p>
          <a:p>
            <a:pPr>
              <a:lnSpc>
                <a:spcPct val="80000"/>
              </a:lnSpc>
            </a:pPr>
            <a:endParaRPr lang="es-ES" sz="2800" dirty="0" smtClean="0"/>
          </a:p>
          <a:p>
            <a:pPr>
              <a:buNone/>
            </a:pPr>
            <a:endParaRPr lang="es-ES" dirty="0"/>
          </a:p>
        </p:txBody>
      </p:sp>
      <p:sp>
        <p:nvSpPr>
          <p:cNvPr id="3" name="2 Título"/>
          <p:cNvSpPr>
            <a:spLocks noGrp="1"/>
          </p:cNvSpPr>
          <p:nvPr>
            <p:ph type="title"/>
          </p:nvPr>
        </p:nvSpPr>
        <p:spPr/>
        <p:txBody>
          <a:bodyPr>
            <a:normAutofit fontScale="90000"/>
          </a:bodyPr>
          <a:lstStyle/>
          <a:p>
            <a:r>
              <a:rPr lang="es-ES" dirty="0" smtClean="0"/>
              <a:t>Diferencias con la </a:t>
            </a:r>
            <a:r>
              <a:rPr lang="es-ES" dirty="0" err="1" smtClean="0"/>
              <a:t>segmentacion</a:t>
            </a:r>
            <a:r>
              <a:rPr lang="es-ES" dirty="0" smtClean="0"/>
              <a:t> </a:t>
            </a:r>
            <a:r>
              <a:rPr lang="es-ES" dirty="0" err="1" smtClean="0"/>
              <a:t>clasica</a:t>
            </a:r>
            <a:endParaRPr lang="es-E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600" dirty="0" smtClean="0"/>
              <a:t>2.5.4.2. Predicción de destino de salto mediante BTB (</a:t>
            </a:r>
            <a:r>
              <a:rPr lang="es-ES" sz="2600" dirty="0" err="1" smtClean="0"/>
              <a:t>Branch</a:t>
            </a:r>
            <a:r>
              <a:rPr lang="es-ES" sz="2600" dirty="0" smtClean="0"/>
              <a:t> Target Buffer) con historial de salto</a:t>
            </a:r>
            <a:endParaRPr lang="es-ES" sz="2600" dirty="0"/>
          </a:p>
        </p:txBody>
      </p:sp>
      <p:sp>
        <p:nvSpPr>
          <p:cNvPr id="3" name="2 Marcador de contenido"/>
          <p:cNvSpPr>
            <a:spLocks noGrp="1"/>
          </p:cNvSpPr>
          <p:nvPr>
            <p:ph idx="1"/>
          </p:nvPr>
        </p:nvSpPr>
        <p:spPr>
          <a:xfrm>
            <a:off x="457200" y="1481328"/>
            <a:ext cx="3466728" cy="3315823"/>
          </a:xfrm>
        </p:spPr>
        <p:txBody>
          <a:bodyPr>
            <a:normAutofit fontScale="92500" lnSpcReduction="20000"/>
          </a:bodyPr>
          <a:lstStyle/>
          <a:p>
            <a:r>
              <a:rPr lang="es-ES" dirty="0" smtClean="0"/>
              <a:t>Similar a la BTAC</a:t>
            </a:r>
          </a:p>
          <a:p>
            <a:pPr lvl="1"/>
            <a:r>
              <a:rPr lang="es-ES" dirty="0" smtClean="0"/>
              <a:t>Se diferencia en que junto con la dirección de destino predicha, la BTA almacena un conjunto de bits que representan el historial del salto y predicen la efectividad del salto (BH, </a:t>
            </a:r>
            <a:r>
              <a:rPr lang="es-ES" dirty="0" err="1" smtClean="0"/>
              <a:t>Branch</a:t>
            </a:r>
            <a:r>
              <a:rPr lang="es-ES" dirty="0" smtClean="0"/>
              <a:t> </a:t>
            </a:r>
            <a:r>
              <a:rPr lang="es-ES" dirty="0" err="1" smtClean="0"/>
              <a:t>History</a:t>
            </a:r>
            <a:r>
              <a:rPr lang="es-ES" dirty="0" smtClean="0"/>
              <a:t>).</a:t>
            </a:r>
            <a:endParaRPr lang="es-ES" dirty="0"/>
          </a:p>
        </p:txBody>
      </p:sp>
      <p:pic>
        <p:nvPicPr>
          <p:cNvPr id="1026" name="Picture 2"/>
          <p:cNvPicPr>
            <a:picLocks noChangeAspect="1" noChangeArrowheads="1"/>
          </p:cNvPicPr>
          <p:nvPr/>
        </p:nvPicPr>
        <p:blipFill>
          <a:blip r:embed="rId2" cstate="print"/>
          <a:srcRect/>
          <a:stretch>
            <a:fillRect/>
          </a:stretch>
        </p:blipFill>
        <p:spPr bwMode="auto">
          <a:xfrm>
            <a:off x="4067944" y="1472204"/>
            <a:ext cx="4608512" cy="522259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0000" lnSpcReduction="20000"/>
          </a:bodyPr>
          <a:lstStyle/>
          <a:p>
            <a:r>
              <a:rPr lang="es-ES" dirty="0" smtClean="0"/>
              <a:t>Se basa en asociar un contador de saturación de k bits a cada salto de forma que el bit más significativo del contador indica la predicción para el salto.</a:t>
            </a:r>
          </a:p>
          <a:p>
            <a:pPr lvl="1"/>
            <a:r>
              <a:rPr lang="es-ES" dirty="0" smtClean="0"/>
              <a:t>Un contador de saturación, </a:t>
            </a:r>
          </a:p>
          <a:p>
            <a:pPr lvl="2"/>
            <a:r>
              <a:rPr lang="es-ES" dirty="0" smtClean="0"/>
              <a:t>Cuando alcanza su valor máximo, permanece en el aunque se incremente </a:t>
            </a:r>
          </a:p>
          <a:p>
            <a:pPr lvl="2"/>
            <a:r>
              <a:rPr lang="es-ES" dirty="0" smtClean="0"/>
              <a:t>Permanece a cero aunque se </a:t>
            </a:r>
            <a:r>
              <a:rPr lang="es-ES" dirty="0" err="1" smtClean="0"/>
              <a:t>decremente</a:t>
            </a:r>
            <a:endParaRPr lang="es-ES" dirty="0" smtClean="0"/>
          </a:p>
          <a:p>
            <a:pPr lvl="1"/>
            <a:r>
              <a:rPr lang="es-ES" dirty="0" smtClean="0"/>
              <a:t>Si el bit es 0, el salto se predice como no efectivo (</a:t>
            </a:r>
            <a:r>
              <a:rPr lang="es-ES" dirty="0" err="1" smtClean="0"/>
              <a:t>Not</a:t>
            </a:r>
            <a:r>
              <a:rPr lang="es-ES" dirty="0" smtClean="0"/>
              <a:t> </a:t>
            </a:r>
            <a:r>
              <a:rPr lang="es-ES" dirty="0" err="1" smtClean="0"/>
              <a:t>Taken</a:t>
            </a:r>
            <a:r>
              <a:rPr lang="es-ES" dirty="0" smtClean="0"/>
              <a:t> o NT).</a:t>
            </a:r>
          </a:p>
          <a:p>
            <a:pPr lvl="1"/>
            <a:r>
              <a:rPr lang="es-ES" dirty="0" smtClean="0"/>
              <a:t>Si el bit es 1, el salto se predice como efectivo (</a:t>
            </a:r>
            <a:r>
              <a:rPr lang="es-ES" dirty="0" err="1" smtClean="0"/>
              <a:t>Taken</a:t>
            </a:r>
            <a:r>
              <a:rPr lang="es-ES" dirty="0" smtClean="0"/>
              <a:t> o T).</a:t>
            </a:r>
          </a:p>
          <a:p>
            <a:r>
              <a:rPr lang="es-ES" dirty="0" smtClean="0"/>
              <a:t>Si el salto es efectivo, el contador se incrementa.</a:t>
            </a:r>
          </a:p>
          <a:p>
            <a:r>
              <a:rPr lang="es-ES" dirty="0" smtClean="0"/>
              <a:t>Si el salto no es efectivo, el contador se </a:t>
            </a:r>
            <a:r>
              <a:rPr lang="es-ES" dirty="0" err="1" smtClean="0"/>
              <a:t>decrementa</a:t>
            </a:r>
            <a:r>
              <a:rPr lang="es-ES" dirty="0" smtClean="0"/>
              <a:t>.</a:t>
            </a:r>
          </a:p>
          <a:p>
            <a:r>
              <a:rPr lang="es-ES" dirty="0" smtClean="0"/>
              <a:t>Para valores altos del contador, el salto se predecirá como efectivo y para valores bajos como no efectivo.</a:t>
            </a:r>
          </a:p>
          <a:p>
            <a:r>
              <a:rPr lang="es-ES" dirty="0" smtClean="0"/>
              <a:t>El de 2 bits (Smith2), el contador de dos bits presenta cuatro posibles estados:</a:t>
            </a:r>
          </a:p>
          <a:p>
            <a:pPr lvl="1"/>
            <a:r>
              <a:rPr lang="es-ES" dirty="0" smtClean="0"/>
              <a:t>SN (</a:t>
            </a:r>
            <a:r>
              <a:rPr lang="es-ES" dirty="0" err="1" smtClean="0"/>
              <a:t>Stongly</a:t>
            </a:r>
            <a:r>
              <a:rPr lang="es-ES" dirty="0" smtClean="0"/>
              <a:t> </a:t>
            </a:r>
            <a:r>
              <a:rPr lang="es-ES" dirty="0" err="1" smtClean="0"/>
              <a:t>Not</a:t>
            </a:r>
            <a:r>
              <a:rPr lang="es-ES" dirty="0" smtClean="0"/>
              <a:t> </a:t>
            </a:r>
            <a:r>
              <a:rPr lang="es-ES" dirty="0" err="1" smtClean="0"/>
              <a:t>Taken</a:t>
            </a:r>
            <a:r>
              <a:rPr lang="es-ES" dirty="0" smtClean="0"/>
              <a:t>): 	00	Salto no efectivo.</a:t>
            </a:r>
          </a:p>
          <a:p>
            <a:pPr lvl="1"/>
            <a:r>
              <a:rPr lang="es-ES" dirty="0" smtClean="0"/>
              <a:t>WN (</a:t>
            </a:r>
            <a:r>
              <a:rPr lang="es-ES" dirty="0" err="1" smtClean="0"/>
              <a:t>Weakly</a:t>
            </a:r>
            <a:r>
              <a:rPr lang="es-ES" dirty="0" smtClean="0"/>
              <a:t> </a:t>
            </a:r>
            <a:r>
              <a:rPr lang="es-ES" dirty="0" err="1" smtClean="0"/>
              <a:t>Not</a:t>
            </a:r>
            <a:r>
              <a:rPr lang="es-ES" dirty="0" smtClean="0"/>
              <a:t> </a:t>
            </a:r>
            <a:r>
              <a:rPr lang="es-ES" dirty="0" err="1" smtClean="0"/>
              <a:t>Taken</a:t>
            </a:r>
            <a:r>
              <a:rPr lang="es-ES" dirty="0" smtClean="0"/>
              <a:t>): 	01 	Salto no efectivo.</a:t>
            </a:r>
          </a:p>
          <a:p>
            <a:pPr lvl="1"/>
            <a:r>
              <a:rPr lang="es-ES" dirty="0" smtClean="0"/>
              <a:t>WT (</a:t>
            </a:r>
            <a:r>
              <a:rPr lang="es-ES" dirty="0" err="1" smtClean="0"/>
              <a:t>Weakly</a:t>
            </a:r>
            <a:r>
              <a:rPr lang="es-ES" dirty="0" smtClean="0"/>
              <a:t> </a:t>
            </a:r>
            <a:r>
              <a:rPr lang="es-ES" dirty="0" err="1" smtClean="0"/>
              <a:t>Not</a:t>
            </a:r>
            <a:r>
              <a:rPr lang="es-ES" dirty="0" smtClean="0"/>
              <a:t> </a:t>
            </a:r>
            <a:r>
              <a:rPr lang="es-ES" dirty="0" err="1" smtClean="0"/>
              <a:t>Taken</a:t>
            </a:r>
            <a:r>
              <a:rPr lang="es-ES" dirty="0" smtClean="0"/>
              <a:t>): 	10 	Salto efectivo.</a:t>
            </a:r>
          </a:p>
          <a:p>
            <a:pPr lvl="1"/>
            <a:r>
              <a:rPr lang="es-ES" dirty="0" smtClean="0"/>
              <a:t>ST (</a:t>
            </a:r>
            <a:r>
              <a:rPr lang="es-ES" dirty="0" err="1" smtClean="0"/>
              <a:t>Stongly</a:t>
            </a:r>
            <a:r>
              <a:rPr lang="es-ES" dirty="0" smtClean="0"/>
              <a:t> </a:t>
            </a:r>
            <a:r>
              <a:rPr lang="es-ES" dirty="0" err="1" smtClean="0"/>
              <a:t>Taken</a:t>
            </a:r>
            <a:r>
              <a:rPr lang="es-ES" dirty="0" smtClean="0"/>
              <a:t>): 		11 	Salto efectivo.</a:t>
            </a:r>
          </a:p>
          <a:p>
            <a:endParaRPr lang="es-ES" dirty="0" smtClean="0"/>
          </a:p>
          <a:p>
            <a:endParaRPr lang="es-ES" dirty="0"/>
          </a:p>
        </p:txBody>
      </p:sp>
      <p:sp>
        <p:nvSpPr>
          <p:cNvPr id="3" name="2 Título"/>
          <p:cNvSpPr>
            <a:spLocks noGrp="1"/>
          </p:cNvSpPr>
          <p:nvPr>
            <p:ph type="title"/>
          </p:nvPr>
        </p:nvSpPr>
        <p:spPr/>
        <p:txBody>
          <a:bodyPr>
            <a:normAutofit fontScale="90000"/>
          </a:bodyPr>
          <a:lstStyle/>
          <a:p>
            <a:r>
              <a:rPr lang="es-ES" dirty="0" smtClean="0"/>
              <a:t>2.5.4.3. </a:t>
            </a:r>
            <a:r>
              <a:rPr lang="es-ES" dirty="0" err="1" smtClean="0"/>
              <a:t>Predictor</a:t>
            </a:r>
            <a:r>
              <a:rPr lang="es-ES" dirty="0" smtClean="0"/>
              <a:t> de Smith o </a:t>
            </a:r>
            <a:r>
              <a:rPr lang="es-ES" dirty="0" err="1" smtClean="0"/>
              <a:t>predictor</a:t>
            </a:r>
            <a:r>
              <a:rPr lang="es-ES" dirty="0" smtClean="0"/>
              <a:t> </a:t>
            </a:r>
            <a:r>
              <a:rPr lang="es-ES" dirty="0" err="1" smtClean="0"/>
              <a:t>bimodal</a:t>
            </a:r>
            <a:endParaRPr lang="es-E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418" y="404664"/>
            <a:ext cx="7400925"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429000"/>
            <a:ext cx="7686675"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35515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124744"/>
            <a:ext cx="8229600" cy="5184576"/>
          </a:xfrm>
        </p:spPr>
        <p:txBody>
          <a:bodyPr>
            <a:normAutofit fontScale="70000" lnSpcReduction="20000"/>
          </a:bodyPr>
          <a:lstStyle/>
          <a:p>
            <a:r>
              <a:rPr lang="es-ES" dirty="0" smtClean="0"/>
              <a:t>Mantiene dos niveles</a:t>
            </a:r>
          </a:p>
          <a:p>
            <a:pPr lvl="1"/>
            <a:r>
              <a:rPr lang="es-ES" dirty="0" smtClean="0"/>
              <a:t>Primer nivel: historia global o historia local</a:t>
            </a:r>
          </a:p>
          <a:p>
            <a:pPr lvl="1"/>
            <a:r>
              <a:rPr lang="es-ES" dirty="0" smtClean="0"/>
              <a:t>Segundo nivel: combinación historia primer nivel con dirección de salto, para acceder a la tabla de contadores de saturación (PHT)</a:t>
            </a:r>
          </a:p>
          <a:p>
            <a:r>
              <a:rPr lang="es-ES" dirty="0" smtClean="0"/>
              <a:t>Global</a:t>
            </a:r>
          </a:p>
          <a:p>
            <a:pPr lvl="1"/>
            <a:r>
              <a:rPr lang="es-ES" dirty="0" smtClean="0"/>
              <a:t>El historial de los últimos h saltos se almacena en un </a:t>
            </a:r>
            <a:r>
              <a:rPr lang="es-ES" b="1" dirty="0" smtClean="0"/>
              <a:t>registro</a:t>
            </a:r>
            <a:r>
              <a:rPr lang="es-ES" dirty="0" smtClean="0"/>
              <a:t> de desplazamiento de h bits denominado registro del historial de saltos BHR (</a:t>
            </a:r>
            <a:r>
              <a:rPr lang="es-ES" i="1" dirty="0" err="1" smtClean="0"/>
              <a:t>Branch</a:t>
            </a:r>
            <a:r>
              <a:rPr lang="es-ES" i="1" dirty="0" smtClean="0"/>
              <a:t> </a:t>
            </a:r>
            <a:r>
              <a:rPr lang="es-ES" i="1" dirty="0" err="1" smtClean="0"/>
              <a:t>History</a:t>
            </a:r>
            <a:r>
              <a:rPr lang="es-ES" i="1" dirty="0" smtClean="0"/>
              <a:t> </a:t>
            </a:r>
            <a:r>
              <a:rPr lang="es-ES" i="1" dirty="0" err="1" smtClean="0"/>
              <a:t>Register</a:t>
            </a:r>
            <a:r>
              <a:rPr lang="es-ES" dirty="0" smtClean="0"/>
              <a:t>) </a:t>
            </a:r>
          </a:p>
          <a:p>
            <a:pPr lvl="1"/>
            <a:r>
              <a:rPr lang="es-ES" dirty="0" smtClean="0"/>
              <a:t>Cada vez que se ejecuta un salto se introduce su resultado por el extremo derecho del registro, se desplaza el contenido una posición y se expulsa el resultado más antiguo por el extremo izquierdo.</a:t>
            </a:r>
          </a:p>
          <a:p>
            <a:pPr lvl="2"/>
            <a:r>
              <a:rPr lang="es-ES" dirty="0" smtClean="0"/>
              <a:t>BHR=11110000, Si el salto es efectivo se introduce un 1 (BHR=1110001), caso contrario un 0.</a:t>
            </a:r>
          </a:p>
          <a:p>
            <a:pPr lvl="1"/>
            <a:r>
              <a:rPr lang="es-ES" dirty="0"/>
              <a:t>Poder conocer la predicción para un salto, los h bits del BHR se concatenan con un subconjunto de m bits obtenido mediante la aplicación de una función hash a la dirección de la instrucción de salto</a:t>
            </a:r>
            <a:r>
              <a:rPr lang="es-ES" dirty="0" smtClean="0"/>
              <a:t>.</a:t>
            </a:r>
          </a:p>
          <a:p>
            <a:pPr lvl="2"/>
            <a:r>
              <a:rPr lang="es-ES" dirty="0" smtClean="0"/>
              <a:t>Quedarse </a:t>
            </a:r>
            <a:r>
              <a:rPr lang="es-ES" dirty="0"/>
              <a:t>con los m bits menos significativos de la dirección</a:t>
            </a:r>
            <a:r>
              <a:rPr lang="es-ES" dirty="0" smtClean="0"/>
              <a:t>.</a:t>
            </a:r>
          </a:p>
          <a:p>
            <a:pPr lvl="1"/>
            <a:r>
              <a:rPr lang="es-ES" dirty="0"/>
              <a:t>Esta combinación de h + m bits se utiliza para acceder a una tabla de historial de patrones (PHT - </a:t>
            </a:r>
            <a:r>
              <a:rPr lang="es-ES" dirty="0" err="1"/>
              <a:t>Pattern</a:t>
            </a:r>
            <a:r>
              <a:rPr lang="es-ES" dirty="0"/>
              <a:t> </a:t>
            </a:r>
            <a:r>
              <a:rPr lang="es-ES" dirty="0" err="1"/>
              <a:t>History</a:t>
            </a:r>
            <a:r>
              <a:rPr lang="es-ES" dirty="0"/>
              <a:t> </a:t>
            </a:r>
            <a:r>
              <a:rPr lang="es-ES" dirty="0" err="1"/>
              <a:t>Table</a:t>
            </a:r>
            <a:r>
              <a:rPr lang="es-ES" dirty="0"/>
              <a:t>).</a:t>
            </a:r>
          </a:p>
          <a:p>
            <a:pPr lvl="1"/>
            <a:r>
              <a:rPr lang="es-ES" dirty="0"/>
              <a:t>Una vez que se ha evaluado el salto y se conoce su resultado hay que proceder a la actualización de los dos componentes del predictor: </a:t>
            </a:r>
            <a:endParaRPr lang="es-ES" dirty="0" smtClean="0"/>
          </a:p>
          <a:p>
            <a:pPr lvl="2"/>
            <a:r>
              <a:rPr lang="es-ES" dirty="0" smtClean="0"/>
              <a:t>Se </a:t>
            </a:r>
            <a:r>
              <a:rPr lang="es-ES" dirty="0"/>
              <a:t>incrementa/</a:t>
            </a:r>
            <a:r>
              <a:rPr lang="es-ES" dirty="0" err="1"/>
              <a:t>decrementa</a:t>
            </a:r>
            <a:r>
              <a:rPr lang="es-ES" dirty="0"/>
              <a:t> el contador de la PHT y se actualiza el historial del BHR.</a:t>
            </a:r>
            <a:endParaRPr lang="es-ES" dirty="0" smtClean="0"/>
          </a:p>
          <a:p>
            <a:endParaRPr lang="es-ES" dirty="0"/>
          </a:p>
        </p:txBody>
      </p:sp>
      <p:sp>
        <p:nvSpPr>
          <p:cNvPr id="3" name="2 Título"/>
          <p:cNvSpPr>
            <a:spLocks noGrp="1"/>
          </p:cNvSpPr>
          <p:nvPr>
            <p:ph type="title"/>
          </p:nvPr>
        </p:nvSpPr>
        <p:spPr>
          <a:xfrm>
            <a:off x="457200" y="274638"/>
            <a:ext cx="8229600" cy="778098"/>
          </a:xfrm>
        </p:spPr>
        <p:txBody>
          <a:bodyPr>
            <a:noAutofit/>
          </a:bodyPr>
          <a:lstStyle/>
          <a:p>
            <a:r>
              <a:rPr lang="es-ES" sz="3200" dirty="0" smtClean="0"/>
              <a:t>2.5.4.4. </a:t>
            </a:r>
            <a:r>
              <a:rPr lang="es-ES" sz="3200" dirty="0" err="1" smtClean="0"/>
              <a:t>Predictor</a:t>
            </a:r>
            <a:r>
              <a:rPr lang="es-ES" sz="3200" dirty="0" smtClean="0"/>
              <a:t> de dos niveles basado en el historial global</a:t>
            </a:r>
            <a:endParaRPr lang="es-ES" sz="3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1009650"/>
            <a:ext cx="7572375"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139953" y="1441280"/>
            <a:ext cx="4320480" cy="5183326"/>
          </a:xfrm>
          <a:prstGeom prst="rect">
            <a:avLst/>
          </a:prstGeom>
          <a:noFill/>
          <a:ln w="9525">
            <a:noFill/>
            <a:miter lim="800000"/>
            <a:headEnd/>
            <a:tailEnd/>
          </a:ln>
        </p:spPr>
      </p:pic>
      <p:sp>
        <p:nvSpPr>
          <p:cNvPr id="2" name="1 Título"/>
          <p:cNvSpPr>
            <a:spLocks noGrp="1"/>
          </p:cNvSpPr>
          <p:nvPr>
            <p:ph type="title"/>
          </p:nvPr>
        </p:nvSpPr>
        <p:spPr/>
        <p:txBody>
          <a:bodyPr>
            <a:normAutofit fontScale="90000"/>
          </a:bodyPr>
          <a:lstStyle/>
          <a:p>
            <a:r>
              <a:rPr lang="es-ES" dirty="0" smtClean="0"/>
              <a:t>2.5.4.5. </a:t>
            </a:r>
            <a:r>
              <a:rPr lang="es-ES" dirty="0" err="1" smtClean="0"/>
              <a:t>Predictor</a:t>
            </a:r>
            <a:r>
              <a:rPr lang="es-ES" dirty="0" smtClean="0"/>
              <a:t> de dos niveles basado en el historial local</a:t>
            </a:r>
            <a:endParaRPr lang="es-ES" dirty="0"/>
          </a:p>
        </p:txBody>
      </p:sp>
      <p:sp>
        <p:nvSpPr>
          <p:cNvPr id="3" name="2 Marcador de contenido"/>
          <p:cNvSpPr>
            <a:spLocks noGrp="1"/>
          </p:cNvSpPr>
          <p:nvPr>
            <p:ph idx="1"/>
          </p:nvPr>
        </p:nvSpPr>
        <p:spPr>
          <a:xfrm>
            <a:off x="323528" y="1481328"/>
            <a:ext cx="3960440" cy="4683976"/>
          </a:xfrm>
        </p:spPr>
        <p:txBody>
          <a:bodyPr>
            <a:noAutofit/>
          </a:bodyPr>
          <a:lstStyle/>
          <a:p>
            <a:r>
              <a:rPr lang="es-ES" sz="2000" dirty="0" smtClean="0"/>
              <a:t>La diferencia, no almacena solo un registro  de h bits, sino una tabla con el histórico de bifurcaciones</a:t>
            </a:r>
          </a:p>
          <a:p>
            <a:r>
              <a:rPr lang="es-ES" sz="2000" dirty="0" smtClean="0"/>
              <a:t>Para obtener la predicción de un salto hay que recuperar el historial del salto,</a:t>
            </a:r>
          </a:p>
          <a:p>
            <a:r>
              <a:rPr lang="es-ES" sz="2000" dirty="0" smtClean="0"/>
              <a:t>El acceso a la BHT se realiza mediante un </a:t>
            </a:r>
            <a:r>
              <a:rPr lang="es-ES" sz="2000" dirty="0" err="1" smtClean="0"/>
              <a:t>hashing</a:t>
            </a:r>
            <a:r>
              <a:rPr lang="es-ES" sz="2000" dirty="0" smtClean="0"/>
              <a:t> de la dirección de la instrucción de salto que los reduce a k bits ya que el número de entradas de la BHT es 2</a:t>
            </a:r>
            <a:r>
              <a:rPr lang="es-ES" sz="2000" baseline="30000" dirty="0" smtClean="0"/>
              <a:t>k</a:t>
            </a:r>
            <a:r>
              <a:rPr lang="es-ES" sz="2000" dirty="0" smtClean="0"/>
              <a:t>.</a:t>
            </a:r>
            <a:endParaRPr lang="es-ES" sz="2000" dirty="0"/>
          </a:p>
        </p:txBody>
      </p:sp>
      <p:sp>
        <p:nvSpPr>
          <p:cNvPr id="5" name="4 Flecha derecha"/>
          <p:cNvSpPr/>
          <p:nvPr/>
        </p:nvSpPr>
        <p:spPr>
          <a:xfrm>
            <a:off x="5652120" y="4437112"/>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1376" y="1700808"/>
            <a:ext cx="5695465"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Título"/>
          <p:cNvSpPr>
            <a:spLocks noGrp="1"/>
          </p:cNvSpPr>
          <p:nvPr>
            <p:ph type="title"/>
          </p:nvPr>
        </p:nvSpPr>
        <p:spPr/>
        <p:txBody>
          <a:bodyPr>
            <a:normAutofit fontScale="90000"/>
          </a:bodyPr>
          <a:lstStyle/>
          <a:p>
            <a:r>
              <a:rPr lang="es-ES" dirty="0" smtClean="0"/>
              <a:t>2.5.4.6. </a:t>
            </a:r>
            <a:r>
              <a:rPr lang="es-ES" dirty="0" err="1" smtClean="0"/>
              <a:t>Predictor</a:t>
            </a:r>
            <a:r>
              <a:rPr lang="es-ES" dirty="0" smtClean="0"/>
              <a:t> de dos niveles de índice compartido </a:t>
            </a:r>
            <a:r>
              <a:rPr lang="es-ES" dirty="0" err="1" smtClean="0"/>
              <a:t>gshare</a:t>
            </a:r>
            <a:endParaRPr lang="es-ES" dirty="0"/>
          </a:p>
        </p:txBody>
      </p:sp>
      <p:sp>
        <p:nvSpPr>
          <p:cNvPr id="5" name="4 CuadroTexto"/>
          <p:cNvSpPr txBox="1"/>
          <p:nvPr/>
        </p:nvSpPr>
        <p:spPr>
          <a:xfrm>
            <a:off x="395536" y="1484784"/>
            <a:ext cx="2880320" cy="4678204"/>
          </a:xfrm>
          <a:prstGeom prst="rect">
            <a:avLst/>
          </a:prstGeom>
          <a:noFill/>
        </p:spPr>
        <p:txBody>
          <a:bodyPr wrap="square" rtlCol="0">
            <a:spAutoFit/>
          </a:bodyPr>
          <a:lstStyle/>
          <a:p>
            <a:r>
              <a:rPr lang="es-ES" sz="2000" dirty="0" smtClean="0"/>
              <a:t>Es una variante del </a:t>
            </a:r>
            <a:r>
              <a:rPr lang="es-ES" sz="2000" dirty="0" err="1" smtClean="0"/>
              <a:t>predictor</a:t>
            </a:r>
            <a:r>
              <a:rPr lang="es-ES" sz="2000" dirty="0" smtClean="0"/>
              <a:t> de dos niveles de historial global.</a:t>
            </a:r>
          </a:p>
          <a:p>
            <a:r>
              <a:rPr lang="es-ES" sz="2000" dirty="0" smtClean="0"/>
              <a:t>Se realiza una función XOR entre los h bits superiores de los m.</a:t>
            </a:r>
          </a:p>
          <a:p>
            <a:r>
              <a:rPr lang="es-ES" sz="2000" dirty="0" smtClean="0"/>
              <a:t>Los h bits obtenidos de la XOR se concatenan con los m-h bits restantes para poder acceder a la PHT.</a:t>
            </a:r>
          </a:p>
          <a:p>
            <a:endParaRPr lang="es-E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smtClean="0"/>
              <a:t>Los procesadores </a:t>
            </a:r>
            <a:r>
              <a:rPr lang="es-ES" dirty="0" err="1" smtClean="0"/>
              <a:t>superescalares</a:t>
            </a:r>
            <a:r>
              <a:rPr lang="es-ES" dirty="0" smtClean="0"/>
              <a:t> recurren a dos </a:t>
            </a:r>
            <a:r>
              <a:rPr lang="es-ES" dirty="0" err="1" smtClean="0"/>
              <a:t>predictores</a:t>
            </a:r>
            <a:r>
              <a:rPr lang="es-ES" dirty="0" smtClean="0"/>
              <a:t> que generan un resultado y un selector que se ocupa de decidir cual de las dos predicciones hay que utilizar, es se conoce como predicción híbrida.</a:t>
            </a:r>
            <a:endParaRPr lang="es-ES" dirty="0"/>
          </a:p>
        </p:txBody>
      </p:sp>
      <p:sp>
        <p:nvSpPr>
          <p:cNvPr id="3" name="2 Título"/>
          <p:cNvSpPr>
            <a:spLocks noGrp="1"/>
          </p:cNvSpPr>
          <p:nvPr>
            <p:ph type="title"/>
          </p:nvPr>
        </p:nvSpPr>
        <p:spPr/>
        <p:txBody>
          <a:bodyPr/>
          <a:lstStyle/>
          <a:p>
            <a:r>
              <a:rPr lang="es-ES" dirty="0" smtClean="0"/>
              <a:t>2.5.4.7. </a:t>
            </a:r>
            <a:r>
              <a:rPr lang="es-ES" dirty="0" err="1" smtClean="0"/>
              <a:t>Predictores</a:t>
            </a:r>
            <a:r>
              <a:rPr lang="es-ES" dirty="0" smtClean="0"/>
              <a:t> híbridos</a:t>
            </a:r>
            <a:endParaRPr lang="es-E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528" y="1196752"/>
            <a:ext cx="8507288" cy="5256584"/>
          </a:xfrm>
        </p:spPr>
        <p:txBody>
          <a:bodyPr>
            <a:normAutofit fontScale="32500" lnSpcReduction="20000"/>
          </a:bodyPr>
          <a:lstStyle/>
          <a:p>
            <a:r>
              <a:rPr lang="es-ES" sz="5500" dirty="0" smtClean="0"/>
              <a:t>El retorno de subrutina es una instrucción especial de salto que no puede predecirse adecuadamente ya que cada vez que se la invoca puede saltar a una dirección completamente diferente, </a:t>
            </a:r>
          </a:p>
          <a:p>
            <a:pPr lvl="1"/>
            <a:r>
              <a:rPr lang="es-ES" sz="5100" dirty="0" smtClean="0"/>
              <a:t>La BTB generaría predicciones de la dirección de destino con una elevada tasa de fallos</a:t>
            </a:r>
          </a:p>
          <a:p>
            <a:r>
              <a:rPr lang="es-ES" sz="5500" dirty="0" smtClean="0"/>
              <a:t>El tratamiento correcto de los retornos de subrutina se realiza mediante una pila de direcciones de retorno RAS o buffer de pila de retornos RSB.</a:t>
            </a:r>
          </a:p>
          <a:p>
            <a:r>
              <a:rPr lang="es-ES" sz="5500" dirty="0" smtClean="0"/>
              <a:t>Cuando se invoca una subrutina mediante una instrucción de salto se efectúan tres acciones:</a:t>
            </a:r>
          </a:p>
          <a:p>
            <a:pPr lvl="1"/>
            <a:r>
              <a:rPr lang="es-ES" sz="5500" dirty="0" smtClean="0"/>
              <a:t>Se accede a la BTB para obtener la predicción de la dirección de destino.</a:t>
            </a:r>
          </a:p>
          <a:p>
            <a:pPr lvl="1"/>
            <a:r>
              <a:rPr lang="es-ES" sz="5500" dirty="0" smtClean="0"/>
              <a:t>Se especula el resultado del salto.</a:t>
            </a:r>
          </a:p>
          <a:p>
            <a:pPr lvl="1"/>
            <a:r>
              <a:rPr lang="es-ES" sz="5500" dirty="0" smtClean="0"/>
              <a:t>Se almacena en la RAS  la dirección de la instrucción siguiente al salto.</a:t>
            </a:r>
          </a:p>
          <a:p>
            <a:r>
              <a:rPr lang="es-ES" sz="5500" dirty="0" smtClean="0"/>
              <a:t>Una vez procesadas las instrucciones de la subrutina, se invoca una instrucción de retorno de subrutina, cuando se detecta que la instrucción es de retorno se accede a la RAS para obtener la dirección correcta de retorno y se desestima la predicción de la BTB.</a:t>
            </a:r>
          </a:p>
          <a:p>
            <a:r>
              <a:rPr lang="es-ES" sz="5500" dirty="0" smtClean="0"/>
              <a:t>El problema que tiene la RAS es el desbordamiento y la pila no ha sido dimensionada correctamente.</a:t>
            </a:r>
          </a:p>
          <a:p>
            <a:endParaRPr lang="es-ES" dirty="0" smtClean="0"/>
          </a:p>
          <a:p>
            <a:endParaRPr lang="es-ES" dirty="0"/>
          </a:p>
        </p:txBody>
      </p:sp>
      <p:sp>
        <p:nvSpPr>
          <p:cNvPr id="3" name="2 Título"/>
          <p:cNvSpPr>
            <a:spLocks noGrp="1"/>
          </p:cNvSpPr>
          <p:nvPr>
            <p:ph type="title"/>
          </p:nvPr>
        </p:nvSpPr>
        <p:spPr/>
        <p:txBody>
          <a:bodyPr>
            <a:normAutofit fontScale="90000"/>
          </a:bodyPr>
          <a:lstStyle/>
          <a:p>
            <a:r>
              <a:rPr lang="es-ES" dirty="0" smtClean="0"/>
              <a:t>2.5.5. Pila de dirección de retorno</a:t>
            </a:r>
            <a:endParaRPr lang="es-E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124744"/>
            <a:ext cx="8229600" cy="5040560"/>
          </a:xfrm>
        </p:spPr>
        <p:txBody>
          <a:bodyPr>
            <a:normAutofit fontScale="55000" lnSpcReduction="20000"/>
          </a:bodyPr>
          <a:lstStyle/>
          <a:p>
            <a:r>
              <a:rPr lang="es-ES" dirty="0"/>
              <a:t>El resultado de la predicción del salto no coincida con el resultado verdadero del salto. </a:t>
            </a:r>
            <a:endParaRPr lang="es-ES" dirty="0" smtClean="0"/>
          </a:p>
          <a:p>
            <a:pPr lvl="1"/>
            <a:r>
              <a:rPr lang="es-ES" dirty="0" smtClean="0"/>
              <a:t>Cuanto </a:t>
            </a:r>
            <a:r>
              <a:rPr lang="es-ES" dirty="0"/>
              <a:t>esto sucede es necesario deshacer el procesamiento de todas las instrucciones incorrectamente ejecutadas debido al error de predicción y continuar con el procesamiento correcto. </a:t>
            </a:r>
            <a:endParaRPr lang="es-ES" dirty="0" smtClean="0"/>
          </a:p>
          <a:p>
            <a:pPr lvl="2"/>
            <a:r>
              <a:rPr lang="es-ES" dirty="0" smtClean="0"/>
              <a:t>Esto </a:t>
            </a:r>
            <a:r>
              <a:rPr lang="es-ES" dirty="0"/>
              <a:t>se conoce como recuperación de la secuencia correcta</a:t>
            </a:r>
          </a:p>
          <a:p>
            <a:r>
              <a:rPr lang="es-ES" dirty="0" smtClean="0"/>
              <a:t>La forma habitual para conocer y validar o anular las secuencias de instrucciones es etiquetarlas. </a:t>
            </a:r>
          </a:p>
          <a:p>
            <a:r>
              <a:rPr lang="es-ES" dirty="0" smtClean="0"/>
              <a:t>Dos de esas etiquetas son:</a:t>
            </a:r>
          </a:p>
          <a:p>
            <a:pPr lvl="1"/>
            <a:r>
              <a:rPr lang="es-ES" dirty="0" smtClean="0"/>
              <a:t>La especulativa.</a:t>
            </a:r>
          </a:p>
          <a:p>
            <a:pPr lvl="2"/>
            <a:r>
              <a:rPr lang="es-ES" dirty="0"/>
              <a:t>La dirección de toda instrucción de salto sobre la que se realiza la especulación se almacena en una tabla junto con la etiqueta especulativa</a:t>
            </a:r>
            <a:r>
              <a:rPr lang="es-ES" dirty="0" smtClean="0"/>
              <a:t>.</a:t>
            </a:r>
          </a:p>
          <a:p>
            <a:pPr lvl="1"/>
            <a:r>
              <a:rPr lang="es-ES" dirty="0" smtClean="0"/>
              <a:t>La de validez.</a:t>
            </a:r>
          </a:p>
          <a:p>
            <a:pPr lvl="2"/>
            <a:r>
              <a:rPr lang="es-ES" dirty="0" smtClean="0"/>
              <a:t>La </a:t>
            </a:r>
            <a:r>
              <a:rPr lang="es-ES" dirty="0"/>
              <a:t>etiqueta validez permite saber si la instrucción debe o no terminarse arquitectónicamente. </a:t>
            </a:r>
            <a:endParaRPr lang="es-ES" dirty="0" smtClean="0"/>
          </a:p>
          <a:p>
            <a:pPr lvl="3"/>
            <a:r>
              <a:rPr lang="es-ES" dirty="0" smtClean="0"/>
              <a:t>Aunque </a:t>
            </a:r>
            <a:r>
              <a:rPr lang="es-ES" dirty="0"/>
              <a:t>una instrucción sea válida, no podrá terminarse arquitectónicamente hasta que la etiqueta que la define como especulativa cambie a no especulativa (todos los bits a 0).</a:t>
            </a:r>
            <a:endParaRPr lang="es-ES" dirty="0" smtClean="0"/>
          </a:p>
          <a:p>
            <a:r>
              <a:rPr lang="es-ES" dirty="0" smtClean="0"/>
              <a:t>Si la predicción es incorrecta hay que realizar dos acciones:</a:t>
            </a:r>
          </a:p>
          <a:p>
            <a:pPr lvl="1"/>
            <a:r>
              <a:rPr lang="es-ES" b="1" dirty="0" smtClean="0"/>
              <a:t>Invalidar las instrucciones especuladas</a:t>
            </a:r>
            <a:r>
              <a:rPr lang="es-ES" dirty="0" smtClean="0"/>
              <a:t>, el bit de validez de todas esas instrucciones pasa a indicar invalidez y no son terminadas arquitectónicamente.</a:t>
            </a:r>
          </a:p>
          <a:p>
            <a:pPr lvl="1"/>
            <a:r>
              <a:rPr lang="es-ES" b="1" dirty="0" smtClean="0"/>
              <a:t>Recuperar la ruta correcta</a:t>
            </a:r>
            <a:r>
              <a:rPr lang="es-ES" dirty="0" smtClean="0"/>
              <a:t>, implica iniciar la lectura de instrucciones desde la dirección de salto correcta</a:t>
            </a:r>
            <a:r>
              <a:rPr lang="es-ES" smtClean="0"/>
              <a:t>. </a:t>
            </a:r>
          </a:p>
          <a:p>
            <a:pPr lvl="1"/>
            <a:r>
              <a:rPr lang="es-ES" smtClean="0"/>
              <a:t>Si </a:t>
            </a:r>
            <a:r>
              <a:rPr lang="es-ES" dirty="0" smtClean="0"/>
              <a:t>la predicción incorrecta fue:</a:t>
            </a:r>
          </a:p>
          <a:p>
            <a:pPr lvl="2"/>
            <a:r>
              <a:rPr lang="es-ES" dirty="0" smtClean="0"/>
              <a:t>No realizar el salto se utiliza el resultado del salto como nuevo valor del PC.</a:t>
            </a:r>
          </a:p>
          <a:p>
            <a:pPr lvl="2"/>
            <a:r>
              <a:rPr lang="es-ES" dirty="0" smtClean="0"/>
              <a:t>Realizar el salto, se accede a la tabla en la que se almacenó la dirección de la instrucción de salto y se utiliza para obtener el nuevo valor del PC, el de la siguiente instrucción (ruta </a:t>
            </a:r>
            <a:r>
              <a:rPr lang="es-ES" i="1" dirty="0" err="1" smtClean="0"/>
              <a:t>fall-through</a:t>
            </a:r>
            <a:r>
              <a:rPr lang="es-ES" dirty="0" smtClean="0"/>
              <a:t>).</a:t>
            </a:r>
          </a:p>
          <a:p>
            <a:endParaRPr lang="es-ES" dirty="0" smtClean="0"/>
          </a:p>
          <a:p>
            <a:endParaRPr lang="es-ES" dirty="0"/>
          </a:p>
        </p:txBody>
      </p:sp>
      <p:sp>
        <p:nvSpPr>
          <p:cNvPr id="3" name="2 Título"/>
          <p:cNvSpPr>
            <a:spLocks noGrp="1"/>
          </p:cNvSpPr>
          <p:nvPr>
            <p:ph type="title"/>
          </p:nvPr>
        </p:nvSpPr>
        <p:spPr>
          <a:xfrm>
            <a:off x="457200" y="274638"/>
            <a:ext cx="8229600" cy="706090"/>
          </a:xfrm>
        </p:spPr>
        <p:txBody>
          <a:bodyPr>
            <a:noAutofit/>
          </a:bodyPr>
          <a:lstStyle/>
          <a:p>
            <a:r>
              <a:rPr lang="es-ES" sz="2800" dirty="0" smtClean="0"/>
              <a:t>2.5.6. Tratamiento de los errores en la predicción de los saltos</a:t>
            </a:r>
            <a:endParaRPr lang="es-E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8291264" cy="4683976"/>
          </a:xfrm>
        </p:spPr>
        <p:txBody>
          <a:bodyPr>
            <a:normAutofit fontScale="77500" lnSpcReduction="20000"/>
          </a:bodyPr>
          <a:lstStyle/>
          <a:p>
            <a:r>
              <a:rPr lang="es-ES" dirty="0" smtClean="0"/>
              <a:t>Paralelismo</a:t>
            </a:r>
          </a:p>
          <a:p>
            <a:pPr lvl="1"/>
            <a:r>
              <a:rPr lang="es-ES" dirty="0" smtClean="0"/>
              <a:t>Paralelismo de máquina temporal </a:t>
            </a:r>
          </a:p>
          <a:p>
            <a:pPr lvl="3"/>
            <a:r>
              <a:rPr lang="es-ES" dirty="0" smtClean="0"/>
              <a:t>En </a:t>
            </a:r>
            <a:r>
              <a:rPr lang="es-ES" dirty="0"/>
              <a:t>un mismo instante de tiempo se ejecutan varias instrucciones </a:t>
            </a:r>
            <a:r>
              <a:rPr lang="es-ES" dirty="0" smtClean="0"/>
              <a:t>pero en </a:t>
            </a:r>
            <a:r>
              <a:rPr lang="es-ES" dirty="0"/>
              <a:t>diferentes </a:t>
            </a:r>
            <a:r>
              <a:rPr lang="es-ES" dirty="0" smtClean="0"/>
              <a:t>etapas</a:t>
            </a:r>
          </a:p>
          <a:p>
            <a:pPr lvl="3"/>
            <a:r>
              <a:rPr lang="es-ES" dirty="0"/>
              <a:t>Procesadores segmentados (Máquina segmentada clásica</a:t>
            </a:r>
            <a:r>
              <a:rPr lang="es-ES" dirty="0" smtClean="0"/>
              <a:t>)</a:t>
            </a:r>
            <a:endParaRPr lang="es-ES" dirty="0"/>
          </a:p>
          <a:p>
            <a:pPr lvl="1"/>
            <a:r>
              <a:rPr lang="es-ES" dirty="0" smtClean="0"/>
              <a:t>Paralelismo espacial </a:t>
            </a:r>
          </a:p>
          <a:p>
            <a:pPr lvl="2"/>
            <a:r>
              <a:rPr lang="es-ES" dirty="0" smtClean="0"/>
              <a:t>Varias instrucciones </a:t>
            </a:r>
            <a:r>
              <a:rPr lang="es-ES" dirty="0"/>
              <a:t>se </a:t>
            </a:r>
            <a:r>
              <a:rPr lang="es-ES" dirty="0" smtClean="0"/>
              <a:t>procesan simultáneamente en </a:t>
            </a:r>
            <a:r>
              <a:rPr lang="es-ES" dirty="0"/>
              <a:t>una misma etapa</a:t>
            </a:r>
            <a:endParaRPr lang="es-ES" dirty="0" smtClean="0"/>
          </a:p>
          <a:p>
            <a:pPr lvl="3"/>
            <a:r>
              <a:rPr lang="es-ES" dirty="0" smtClean="0"/>
              <a:t>Por replicación del hardware</a:t>
            </a:r>
          </a:p>
          <a:p>
            <a:pPr lvl="2"/>
            <a:r>
              <a:rPr lang="es-ES" dirty="0"/>
              <a:t>Ancho o grado de la segmentación</a:t>
            </a:r>
          </a:p>
          <a:p>
            <a:pPr lvl="3"/>
            <a:r>
              <a:rPr lang="es-ES" dirty="0"/>
              <a:t>El número de instrucciones que se pueden procesar en la misma </a:t>
            </a:r>
            <a:r>
              <a:rPr lang="es-ES" dirty="0" smtClean="0"/>
              <a:t>etapa</a:t>
            </a:r>
          </a:p>
          <a:p>
            <a:r>
              <a:rPr lang="es-ES" dirty="0"/>
              <a:t>En un procesador </a:t>
            </a:r>
            <a:r>
              <a:rPr lang="es-ES" dirty="0" err="1"/>
              <a:t>superescalar</a:t>
            </a:r>
            <a:r>
              <a:rPr lang="es-ES" dirty="0"/>
              <a:t> se dan </a:t>
            </a:r>
            <a:r>
              <a:rPr lang="es-ES" dirty="0" smtClean="0"/>
              <a:t>al mismo </a:t>
            </a:r>
            <a:r>
              <a:rPr lang="es-ES" dirty="0"/>
              <a:t>tiempo el paralelismo de </a:t>
            </a:r>
            <a:r>
              <a:rPr lang="es-ES" dirty="0" smtClean="0"/>
              <a:t>máquina temporal </a:t>
            </a:r>
            <a:r>
              <a:rPr lang="es-ES" dirty="0"/>
              <a:t>y el </a:t>
            </a:r>
            <a:r>
              <a:rPr lang="es-ES" dirty="0" smtClean="0"/>
              <a:t>espacial</a:t>
            </a:r>
          </a:p>
          <a:p>
            <a:pPr lvl="1"/>
            <a:r>
              <a:rPr lang="es-ES" dirty="0"/>
              <a:t>L</a:t>
            </a:r>
            <a:r>
              <a:rPr lang="es-ES" dirty="0" smtClean="0"/>
              <a:t>os procesadores </a:t>
            </a:r>
            <a:r>
              <a:rPr lang="es-ES" dirty="0" err="1" smtClean="0"/>
              <a:t>superescalares</a:t>
            </a:r>
            <a:r>
              <a:rPr lang="es-ES" dirty="0" smtClean="0"/>
              <a:t> </a:t>
            </a:r>
            <a:r>
              <a:rPr lang="es-ES" dirty="0"/>
              <a:t>incluyen en la etapa </a:t>
            </a:r>
            <a:r>
              <a:rPr lang="es-ES" dirty="0" smtClean="0"/>
              <a:t>de ejecución </a:t>
            </a:r>
            <a:r>
              <a:rPr lang="es-ES" dirty="0"/>
              <a:t>múltiples unidades </a:t>
            </a:r>
            <a:r>
              <a:rPr lang="es-ES" dirty="0" smtClean="0"/>
              <a:t>funcionales diferentes </a:t>
            </a:r>
            <a:r>
              <a:rPr lang="es-ES" dirty="0"/>
              <a:t>e independientes</a:t>
            </a:r>
            <a:r>
              <a:rPr lang="es-ES" dirty="0" smtClean="0"/>
              <a:t>.</a:t>
            </a:r>
          </a:p>
        </p:txBody>
      </p:sp>
      <p:sp>
        <p:nvSpPr>
          <p:cNvPr id="3" name="2 Título"/>
          <p:cNvSpPr>
            <a:spLocks noGrp="1"/>
          </p:cNvSpPr>
          <p:nvPr>
            <p:ph type="title"/>
          </p:nvPr>
        </p:nvSpPr>
        <p:spPr/>
        <p:txBody>
          <a:bodyPr>
            <a:normAutofit fontScale="90000"/>
          </a:bodyPr>
          <a:lstStyle/>
          <a:p>
            <a:r>
              <a:rPr lang="es-ES" dirty="0" smtClean="0"/>
              <a:t>2.1. Características de los procesadores </a:t>
            </a:r>
            <a:r>
              <a:rPr lang="es-ES" dirty="0" err="1" smtClean="0"/>
              <a:t>superescalares</a:t>
            </a:r>
            <a:endParaRPr lang="es-E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04664"/>
            <a:ext cx="7563507"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438" y="404664"/>
            <a:ext cx="8962106" cy="5003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539552" y="1484784"/>
            <a:ext cx="1656184" cy="646331"/>
          </a:xfrm>
          <a:prstGeom prst="rect">
            <a:avLst/>
          </a:prstGeom>
          <a:noFill/>
        </p:spPr>
        <p:txBody>
          <a:bodyPr wrap="square" rtlCol="0">
            <a:spAutoFit/>
          </a:bodyPr>
          <a:lstStyle/>
          <a:p>
            <a:r>
              <a:rPr lang="es-ES" dirty="0" smtClean="0"/>
              <a:t>Especulación: bit 10</a:t>
            </a:r>
            <a:endParaRPr lang="es-ES" dirty="0"/>
          </a:p>
        </p:txBody>
      </p:sp>
    </p:spTree>
    <p:extLst>
      <p:ext uri="{BB962C8B-B14F-4D97-AF65-F5344CB8AC3E}">
        <p14:creationId xmlns:p14="http://schemas.microsoft.com/office/powerpoint/2010/main" val="18302346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2.6. Decodificación</a:t>
            </a:r>
            <a:endParaRPr lang="es-ES" dirty="0"/>
          </a:p>
        </p:txBody>
      </p:sp>
      <p:sp>
        <p:nvSpPr>
          <p:cNvPr id="3" name="2 Marcador de contenido"/>
          <p:cNvSpPr>
            <a:spLocks noGrp="1"/>
          </p:cNvSpPr>
          <p:nvPr>
            <p:ph idx="1"/>
          </p:nvPr>
        </p:nvSpPr>
        <p:spPr>
          <a:xfrm>
            <a:off x="457200" y="1268760"/>
            <a:ext cx="8229600" cy="5040560"/>
          </a:xfrm>
        </p:spPr>
        <p:txBody>
          <a:bodyPr>
            <a:normAutofit fontScale="70000" lnSpcReduction="20000"/>
          </a:bodyPr>
          <a:lstStyle/>
          <a:p>
            <a:r>
              <a:rPr lang="es-ES" dirty="0" smtClean="0"/>
              <a:t>Los procesadores </a:t>
            </a:r>
            <a:r>
              <a:rPr lang="es-ES" dirty="0" err="1" smtClean="0"/>
              <a:t>superescalares</a:t>
            </a:r>
            <a:r>
              <a:rPr lang="es-ES" dirty="0" smtClean="0"/>
              <a:t> reparten estas tareas en dos etapas:</a:t>
            </a:r>
          </a:p>
          <a:p>
            <a:pPr lvl="1"/>
            <a:r>
              <a:rPr lang="es-ES" b="1" dirty="0" smtClean="0"/>
              <a:t>Decodificación</a:t>
            </a:r>
          </a:p>
          <a:p>
            <a:pPr lvl="2"/>
            <a:r>
              <a:rPr lang="es-ES" dirty="0" smtClean="0"/>
              <a:t>Detecta los saltos en falso y realiza la adaptación del formato de las instrucciones a la estructura interna de control y datos del procesador.</a:t>
            </a:r>
          </a:p>
          <a:p>
            <a:pPr lvl="1"/>
            <a:r>
              <a:rPr lang="es-ES" b="1" dirty="0" smtClean="0"/>
              <a:t>Distribución </a:t>
            </a:r>
          </a:p>
          <a:p>
            <a:pPr lvl="2"/>
            <a:r>
              <a:rPr lang="es-ES" dirty="0" smtClean="0"/>
              <a:t>Se ocupa del renombramiento de los registros, de la lectura de los </a:t>
            </a:r>
            <a:r>
              <a:rPr lang="es-ES" dirty="0" err="1" smtClean="0"/>
              <a:t>operandos</a:t>
            </a:r>
            <a:r>
              <a:rPr lang="es-ES" dirty="0" smtClean="0"/>
              <a:t> y del análisis de las dependencias verdaderas.</a:t>
            </a:r>
          </a:p>
          <a:p>
            <a:pPr lvl="1"/>
            <a:r>
              <a:rPr lang="es-ES" dirty="0" smtClean="0"/>
              <a:t>Los factores que determinan la complejidad de la etapa de decodificación son</a:t>
            </a:r>
          </a:p>
          <a:p>
            <a:pPr lvl="2"/>
            <a:r>
              <a:rPr lang="es-ES" dirty="0" smtClean="0"/>
              <a:t>El tipo arquitectónico del procesador (RISC o CISC).</a:t>
            </a:r>
          </a:p>
          <a:p>
            <a:pPr lvl="2"/>
            <a:r>
              <a:rPr lang="es-ES" dirty="0" smtClean="0"/>
              <a:t>Número de instrucciones a decodificar en paralelo (Segmentación).</a:t>
            </a:r>
          </a:p>
          <a:p>
            <a:pPr lvl="1"/>
            <a:r>
              <a:rPr lang="es-ES" dirty="0" smtClean="0"/>
              <a:t>Se suelen adoptar tres soluciones:</a:t>
            </a:r>
          </a:p>
          <a:p>
            <a:pPr lvl="2"/>
            <a:r>
              <a:rPr lang="es-ES" dirty="0" smtClean="0">
                <a:solidFill>
                  <a:srgbClr val="FF0000"/>
                </a:solidFill>
              </a:rPr>
              <a:t>Descomponer la etapa</a:t>
            </a:r>
            <a:r>
              <a:rPr lang="es-ES" dirty="0" smtClean="0"/>
              <a:t> de decodificación en varias </a:t>
            </a:r>
            <a:r>
              <a:rPr lang="es-ES" dirty="0" err="1" smtClean="0"/>
              <a:t>subetapas</a:t>
            </a:r>
            <a:r>
              <a:rPr lang="es-ES" dirty="0" smtClean="0"/>
              <a:t> o fases, aumentando el número de ciclos de reloj que se emplean.</a:t>
            </a:r>
          </a:p>
          <a:p>
            <a:pPr lvl="2"/>
            <a:r>
              <a:rPr lang="es-ES" dirty="0" smtClean="0">
                <a:solidFill>
                  <a:srgbClr val="FF0000"/>
                </a:solidFill>
              </a:rPr>
              <a:t>La </a:t>
            </a:r>
            <a:r>
              <a:rPr lang="es-ES" dirty="0" err="1">
                <a:solidFill>
                  <a:srgbClr val="FF0000"/>
                </a:solidFill>
              </a:rPr>
              <a:t>precodificación</a:t>
            </a:r>
            <a:r>
              <a:rPr lang="es-ES" dirty="0">
                <a:solidFill>
                  <a:srgbClr val="FF0000"/>
                </a:solidFill>
              </a:rPr>
              <a:t> </a:t>
            </a:r>
            <a:r>
              <a:rPr lang="es-ES" dirty="0"/>
              <a:t>o decodificación </a:t>
            </a:r>
            <a:r>
              <a:rPr lang="es-ES" dirty="0" smtClean="0"/>
              <a:t>previa</a:t>
            </a:r>
          </a:p>
          <a:p>
            <a:pPr lvl="3"/>
            <a:r>
              <a:rPr lang="es-ES" dirty="0" smtClean="0"/>
              <a:t>Realizar una parte de la decodificación entes que la extracción de instrucciones de la I-caché</a:t>
            </a:r>
          </a:p>
          <a:p>
            <a:pPr lvl="2"/>
            <a:r>
              <a:rPr lang="es-ES" dirty="0" smtClean="0">
                <a:solidFill>
                  <a:srgbClr val="FF0000"/>
                </a:solidFill>
              </a:rPr>
              <a:t>Traducción de instrucciones</a:t>
            </a:r>
            <a:r>
              <a:rPr lang="es-ES" dirty="0" smtClean="0"/>
              <a:t>, </a:t>
            </a:r>
          </a:p>
          <a:p>
            <a:pPr lvl="3"/>
            <a:r>
              <a:rPr lang="es-ES" dirty="0"/>
              <a:t>S</a:t>
            </a:r>
            <a:r>
              <a:rPr lang="es-ES" dirty="0" smtClean="0"/>
              <a:t>e descompone una instrucción en instrucciones más básicas, o </a:t>
            </a:r>
          </a:p>
          <a:p>
            <a:pPr lvl="3"/>
            <a:r>
              <a:rPr lang="es-ES" dirty="0" smtClean="0"/>
              <a:t>Unir varias instrucciones en una única instrucción interna.</a:t>
            </a:r>
          </a:p>
          <a:p>
            <a:pPr lvl="1"/>
            <a:endParaRPr lang="es-ES" dirty="0" smtClean="0"/>
          </a:p>
          <a:p>
            <a:endParaRPr lang="es-E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7500" lnSpcReduction="20000"/>
          </a:bodyPr>
          <a:lstStyle/>
          <a:p>
            <a:r>
              <a:rPr lang="es-ES" dirty="0" smtClean="0"/>
              <a:t>Está constituida por hardware situado antes de la I-caché que realiza una decodificación parcial de las instrucciones</a:t>
            </a:r>
          </a:p>
          <a:p>
            <a:pPr lvl="1"/>
            <a:r>
              <a:rPr lang="es-ES" dirty="0"/>
              <a:t>E</a:t>
            </a:r>
            <a:r>
              <a:rPr lang="es-ES" dirty="0" smtClean="0"/>
              <a:t>ste proceso analiza cada instrucción y la concatena un pequeño conjunto de bits con información sobre ella.</a:t>
            </a:r>
          </a:p>
          <a:p>
            <a:r>
              <a:rPr lang="es-ES" b="1" dirty="0" smtClean="0"/>
              <a:t>Los bits de </a:t>
            </a:r>
            <a:r>
              <a:rPr lang="es-ES" b="1" dirty="0" err="1" smtClean="0"/>
              <a:t>predecodificación</a:t>
            </a:r>
            <a:r>
              <a:rPr lang="es-ES" b="1" dirty="0" smtClean="0"/>
              <a:t> </a:t>
            </a:r>
          </a:p>
          <a:p>
            <a:pPr lvl="1"/>
            <a:r>
              <a:rPr lang="es-ES" dirty="0" smtClean="0"/>
              <a:t>Son un conjunto de bits que se añaden a cada instrucción cuando son enviados a la I-caché para simplificar las tareas de decodificación y distribución.</a:t>
            </a:r>
          </a:p>
          <a:p>
            <a:pPr lvl="2"/>
            <a:r>
              <a:rPr lang="es-ES" dirty="0" smtClean="0"/>
              <a:t>Se utilizan posteriormente en la etapa de </a:t>
            </a:r>
            <a:r>
              <a:rPr lang="es-ES" i="1" dirty="0" err="1" smtClean="0"/>
              <a:t>fetch</a:t>
            </a:r>
            <a:r>
              <a:rPr lang="es-ES" dirty="0" smtClean="0"/>
              <a:t> para determinar el tipo de instrucción de salto que hay en el grupo de lectura y proceder o no a su especulación y en la etapa de decodificación para determinar la forma en que se agrupan para su posterior distribución.</a:t>
            </a:r>
          </a:p>
          <a:p>
            <a:pPr lvl="1"/>
            <a:r>
              <a:rPr lang="es-ES" dirty="0" smtClean="0"/>
              <a:t>Estos bits también identifican las instrucciones que son susceptibles de provocar una excepción.</a:t>
            </a:r>
          </a:p>
          <a:p>
            <a:r>
              <a:rPr lang="es-ES" dirty="0" smtClean="0"/>
              <a:t>Inconvenientes de la decodificación previa:</a:t>
            </a:r>
          </a:p>
          <a:p>
            <a:pPr lvl="1"/>
            <a:r>
              <a:rPr lang="es-ES" dirty="0" smtClean="0"/>
              <a:t>La necesidad de un mayor ancho de banda.</a:t>
            </a:r>
          </a:p>
          <a:p>
            <a:pPr lvl="1"/>
            <a:r>
              <a:rPr lang="es-ES" dirty="0" smtClean="0"/>
              <a:t>El incremento del tamaño de la I-caché.</a:t>
            </a:r>
          </a:p>
          <a:p>
            <a:endParaRPr lang="es-ES" dirty="0"/>
          </a:p>
        </p:txBody>
      </p:sp>
      <p:sp>
        <p:nvSpPr>
          <p:cNvPr id="3" name="2 Título"/>
          <p:cNvSpPr>
            <a:spLocks noGrp="1"/>
          </p:cNvSpPr>
          <p:nvPr>
            <p:ph type="title"/>
          </p:nvPr>
        </p:nvSpPr>
        <p:spPr/>
        <p:txBody>
          <a:bodyPr/>
          <a:lstStyle/>
          <a:p>
            <a:r>
              <a:rPr lang="es-ES" dirty="0" smtClean="0"/>
              <a:t>2.6.1. </a:t>
            </a:r>
            <a:r>
              <a:rPr lang="es-ES" dirty="0" err="1" smtClean="0"/>
              <a:t>Predecodificación</a:t>
            </a:r>
            <a:endParaRPr lang="es-E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60648"/>
            <a:ext cx="7704096"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8128"/>
            <a:ext cx="8277853"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2915816" y="260648"/>
            <a:ext cx="6084168" cy="2585323"/>
          </a:xfrm>
          <a:prstGeom prst="rect">
            <a:avLst/>
          </a:prstGeom>
          <a:noFill/>
        </p:spPr>
        <p:txBody>
          <a:bodyPr wrap="square" rtlCol="0">
            <a:spAutoFit/>
          </a:bodyPr>
          <a:lstStyle/>
          <a:p>
            <a:r>
              <a:rPr lang="es-ES" dirty="0"/>
              <a:t>AMD </a:t>
            </a:r>
            <a:r>
              <a:rPr lang="es-ES" dirty="0" err="1"/>
              <a:t>Opteron</a:t>
            </a:r>
            <a:r>
              <a:rPr lang="es-ES" dirty="0"/>
              <a:t> añade 3 bits de </a:t>
            </a:r>
            <a:r>
              <a:rPr lang="es-ES" dirty="0" err="1"/>
              <a:t>predecodificación</a:t>
            </a:r>
            <a:r>
              <a:rPr lang="es-ES" dirty="0"/>
              <a:t> por cada byte de instrucción y 4 bits adicionales por cada 16 bytes.</a:t>
            </a:r>
          </a:p>
          <a:p>
            <a:r>
              <a:rPr lang="es-ES" dirty="0"/>
              <a:t>1º bit START</a:t>
            </a:r>
          </a:p>
          <a:p>
            <a:r>
              <a:rPr lang="es-ES" dirty="0"/>
              <a:t>2º bit STOP</a:t>
            </a:r>
          </a:p>
          <a:p>
            <a:r>
              <a:rPr lang="es-ES" dirty="0"/>
              <a:t>3º bit FUNCTION:</a:t>
            </a:r>
          </a:p>
          <a:p>
            <a:r>
              <a:rPr lang="es-ES" dirty="0"/>
              <a:t>• Si instrucción sencilla</a:t>
            </a:r>
          </a:p>
          <a:p>
            <a:r>
              <a:rPr lang="es-ES" dirty="0"/>
              <a:t>• Si </a:t>
            </a:r>
            <a:r>
              <a:rPr lang="es-ES" dirty="0" err="1"/>
              <a:t>inst.</a:t>
            </a:r>
            <a:r>
              <a:rPr lang="es-ES" dirty="0"/>
              <a:t> compleja → descomposición en </a:t>
            </a:r>
            <a:r>
              <a:rPr lang="es-ES" dirty="0" err="1"/>
              <a:t>oper</a:t>
            </a:r>
            <a:r>
              <a:rPr lang="es-ES" dirty="0"/>
              <a:t>. Sencillas micro-</a:t>
            </a:r>
            <a:r>
              <a:rPr lang="es-ES" dirty="0" err="1"/>
              <a:t>ops</a:t>
            </a:r>
            <a:r>
              <a:rPr lang="es-ES" dirty="0"/>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2.6.2. Traducción de instrucciones</a:t>
            </a:r>
            <a:endParaRPr lang="es-ES" dirty="0"/>
          </a:p>
        </p:txBody>
      </p:sp>
      <p:sp>
        <p:nvSpPr>
          <p:cNvPr id="3" name="2 Marcador de contenido"/>
          <p:cNvSpPr>
            <a:spLocks noGrp="1"/>
          </p:cNvSpPr>
          <p:nvPr>
            <p:ph idx="1"/>
          </p:nvPr>
        </p:nvSpPr>
        <p:spPr/>
        <p:txBody>
          <a:bodyPr/>
          <a:lstStyle/>
          <a:p>
            <a:r>
              <a:rPr lang="es-ES" dirty="0" smtClean="0"/>
              <a:t>Traducción de instrucciones complejas (CICS) en un conjunto de instrucciones más básicas tipo RISC</a:t>
            </a:r>
          </a:p>
          <a:p>
            <a:pPr lvl="1"/>
            <a:r>
              <a:rPr lang="es-ES" dirty="0"/>
              <a:t>Estas operaciones básicas se llaman:</a:t>
            </a:r>
          </a:p>
          <a:p>
            <a:pPr lvl="2"/>
            <a:r>
              <a:rPr lang="es-ES" dirty="0" smtClean="0"/>
              <a:t>En </a:t>
            </a:r>
            <a:r>
              <a:rPr lang="es-ES" dirty="0"/>
              <a:t>Intel </a:t>
            </a:r>
            <a:r>
              <a:rPr lang="es-ES" dirty="0" err="1"/>
              <a:t>microoperaciones</a:t>
            </a:r>
            <a:r>
              <a:rPr lang="es-ES" dirty="0"/>
              <a:t> (micro-</a:t>
            </a:r>
            <a:r>
              <a:rPr lang="es-ES" dirty="0" err="1"/>
              <a:t>ops</a:t>
            </a:r>
            <a:r>
              <a:rPr lang="es-ES" dirty="0"/>
              <a:t>).</a:t>
            </a:r>
          </a:p>
          <a:p>
            <a:pPr lvl="2"/>
            <a:r>
              <a:rPr lang="es-ES" dirty="0" smtClean="0"/>
              <a:t>En </a:t>
            </a:r>
            <a:r>
              <a:rPr lang="es-ES" dirty="0" err="1"/>
              <a:t>PowerPC</a:t>
            </a:r>
            <a:r>
              <a:rPr lang="es-ES" dirty="0"/>
              <a:t> operaciones internas (</a:t>
            </a:r>
            <a:r>
              <a:rPr lang="es-ES" dirty="0" err="1"/>
              <a:t>IOPs</a:t>
            </a:r>
            <a:r>
              <a:rPr lang="es-ES" dirty="0"/>
              <a:t> </a:t>
            </a:r>
            <a:r>
              <a:rPr lang="es-ES" dirty="0" smtClean="0"/>
              <a:t>–</a:t>
            </a:r>
            <a:r>
              <a:rPr lang="es-ES" dirty="0" err="1" smtClean="0"/>
              <a:t>Internal</a:t>
            </a:r>
            <a:r>
              <a:rPr lang="es-ES" dirty="0" smtClean="0"/>
              <a:t> </a:t>
            </a:r>
            <a:r>
              <a:rPr lang="es-ES" dirty="0" err="1"/>
              <a:t>OPerations</a:t>
            </a:r>
            <a:r>
              <a:rPr lang="es-ES" dirty="0"/>
              <a:t>).</a:t>
            </a:r>
          </a:p>
          <a:p>
            <a:pPr lvl="2"/>
            <a:r>
              <a:rPr lang="es-ES" dirty="0" smtClean="0"/>
              <a:t>En </a:t>
            </a:r>
            <a:r>
              <a:rPr lang="es-ES" dirty="0"/>
              <a:t>AMD </a:t>
            </a:r>
            <a:r>
              <a:rPr lang="es-ES" dirty="0" err="1"/>
              <a:t>ROPs</a:t>
            </a:r>
            <a:r>
              <a:rPr lang="es-ES" dirty="0"/>
              <a:t> (</a:t>
            </a:r>
            <a:r>
              <a:rPr lang="es-ES" dirty="0" err="1"/>
              <a:t>Rips</a:t>
            </a:r>
            <a:r>
              <a:rPr lang="es-ES" dirty="0"/>
              <a:t> </a:t>
            </a:r>
            <a:r>
              <a:rPr lang="es-ES" dirty="0" err="1"/>
              <a:t>Operations</a:t>
            </a:r>
            <a:r>
              <a:rPr lang="es-ES" dirty="0"/>
              <a: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0948"/>
            <a:ext cx="5543550" cy="628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Título"/>
          <p:cNvSpPr>
            <a:spLocks noGrp="1"/>
          </p:cNvSpPr>
          <p:nvPr>
            <p:ph type="title"/>
          </p:nvPr>
        </p:nvSpPr>
        <p:spPr>
          <a:xfrm>
            <a:off x="457200" y="274638"/>
            <a:ext cx="2746648" cy="490066"/>
          </a:xfrm>
        </p:spPr>
        <p:txBody>
          <a:bodyPr>
            <a:normAutofit/>
          </a:bodyPr>
          <a:lstStyle/>
          <a:p>
            <a:r>
              <a:rPr lang="es-ES" sz="2000" dirty="0" smtClean="0"/>
              <a:t>Ejemplo de </a:t>
            </a:r>
            <a:r>
              <a:rPr lang="es-ES" sz="2000" dirty="0" err="1" smtClean="0"/>
              <a:t>PowerPc</a:t>
            </a:r>
            <a:endParaRPr lang="es-ES" sz="2000" dirty="0"/>
          </a:p>
        </p:txBody>
      </p:sp>
      <p:sp>
        <p:nvSpPr>
          <p:cNvPr id="2" name="1 CuadroTexto"/>
          <p:cNvSpPr txBox="1"/>
          <p:nvPr/>
        </p:nvSpPr>
        <p:spPr>
          <a:xfrm>
            <a:off x="315244" y="1628800"/>
            <a:ext cx="3263924" cy="4320480"/>
          </a:xfrm>
          <a:prstGeom prst="rect">
            <a:avLst/>
          </a:prstGeom>
          <a:noFill/>
        </p:spPr>
        <p:txBody>
          <a:bodyPr wrap="square" rtlCol="0">
            <a:noAutofit/>
          </a:bodyPr>
          <a:lstStyle/>
          <a:p>
            <a:r>
              <a:rPr lang="es-ES" sz="1400" dirty="0"/>
              <a:t>El D0, puede manipular cualquier instrucción, generando entre una y cuatro micro-</a:t>
            </a:r>
            <a:r>
              <a:rPr lang="es-ES" sz="1400" dirty="0" err="1"/>
              <a:t>ops</a:t>
            </a:r>
            <a:r>
              <a:rPr lang="es-ES" sz="1400" dirty="0"/>
              <a:t> por ciclo de reloj a partir de una instrucción.</a:t>
            </a:r>
          </a:p>
          <a:p>
            <a:r>
              <a:rPr lang="es-ES" sz="1400" dirty="0"/>
              <a:t>Si es instrucción muy compleja que requiere de cinco o más micro-</a:t>
            </a:r>
            <a:r>
              <a:rPr lang="es-ES" sz="1400" dirty="0" err="1"/>
              <a:t>ops</a:t>
            </a:r>
            <a:r>
              <a:rPr lang="es-ES" sz="1400" dirty="0"/>
              <a:t>, entonces el D0 la envía al generador de </a:t>
            </a:r>
            <a:r>
              <a:rPr lang="es-ES" sz="1400" dirty="0" err="1"/>
              <a:t>microcódigo</a:t>
            </a:r>
            <a:r>
              <a:rPr lang="es-ES" sz="1400" dirty="0"/>
              <a:t> que produce secuencias de más de cuatro micro-</a:t>
            </a:r>
            <a:r>
              <a:rPr lang="es-ES" sz="1400" dirty="0" err="1"/>
              <a:t>ops</a:t>
            </a:r>
            <a:r>
              <a:rPr lang="es-ES" sz="1400" dirty="0"/>
              <a:t> a una velocidad de tres micro-</a:t>
            </a:r>
            <a:r>
              <a:rPr lang="es-ES" sz="1400" dirty="0" err="1"/>
              <a:t>ops</a:t>
            </a:r>
            <a:r>
              <a:rPr lang="es-ES" sz="1400" dirty="0"/>
              <a:t> por ciclo de reloj.</a:t>
            </a:r>
          </a:p>
          <a:p>
            <a:r>
              <a:rPr lang="es-ES" sz="1400" b="1" dirty="0" smtClean="0"/>
              <a:t>Macro-fusión</a:t>
            </a:r>
            <a:r>
              <a:rPr lang="es-ES" sz="1400" dirty="0" smtClean="0"/>
              <a:t> </a:t>
            </a:r>
            <a:r>
              <a:rPr lang="es-ES" sz="1400" dirty="0"/>
              <a:t>→ fusionar o unir ciertos tipos de instrucciones en la fase de </a:t>
            </a:r>
            <a:r>
              <a:rPr lang="es-ES" sz="1400" dirty="0" err="1"/>
              <a:t>predecodificacion</a:t>
            </a:r>
            <a:r>
              <a:rPr lang="es-ES" sz="1400" dirty="0"/>
              <a:t>.</a:t>
            </a:r>
          </a:p>
          <a:p>
            <a:r>
              <a:rPr lang="es-ES" sz="1400" b="1" dirty="0"/>
              <a:t>Micro-fusión</a:t>
            </a:r>
            <a:r>
              <a:rPr lang="es-ES" sz="1400" dirty="0"/>
              <a:t> → decodificar una instrucción que genera dos micro-</a:t>
            </a:r>
            <a:r>
              <a:rPr lang="es-ES" sz="1400" dirty="0" err="1"/>
              <a:t>ops</a:t>
            </a:r>
            <a:r>
              <a:rPr lang="es-ES" sz="1400" dirty="0"/>
              <a:t> y fundirlas en una única micro-</a:t>
            </a:r>
            <a:r>
              <a:rPr lang="es-ES" sz="1400" dirty="0" err="1"/>
              <a:t>op</a:t>
            </a:r>
            <a:r>
              <a:rPr lang="es-ES" sz="1400" dirty="0"/>
              <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4474840" cy="706090"/>
          </a:xfrm>
        </p:spPr>
        <p:txBody>
          <a:bodyPr>
            <a:normAutofit/>
          </a:bodyPr>
          <a:lstStyle/>
          <a:p>
            <a:r>
              <a:rPr lang="es-ES" sz="2800" dirty="0" smtClean="0"/>
              <a:t>Ejemplo de Intel </a:t>
            </a:r>
            <a:r>
              <a:rPr lang="es-ES" sz="2800" dirty="0" err="1" smtClean="0"/>
              <a:t>core</a:t>
            </a:r>
            <a:endParaRPr lang="es-ES" sz="28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32656"/>
            <a:ext cx="4646637" cy="6259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179512" y="960274"/>
            <a:ext cx="4392488" cy="5133022"/>
          </a:xfrm>
          <a:prstGeom prst="rect">
            <a:avLst/>
          </a:prstGeom>
          <a:noFill/>
        </p:spPr>
        <p:txBody>
          <a:bodyPr wrap="square" rtlCol="0">
            <a:normAutofit fontScale="92500" lnSpcReduction="20000"/>
          </a:bodyPr>
          <a:lstStyle/>
          <a:p>
            <a:r>
              <a:rPr lang="es-ES" dirty="0"/>
              <a:t> Cada ciclo de reloj extrae cinco instrucciones del buffer </a:t>
            </a:r>
            <a:r>
              <a:rPr lang="es-ES" dirty="0" smtClean="0"/>
              <a:t>de instrucciones </a:t>
            </a:r>
            <a:r>
              <a:rPr lang="es-ES" dirty="0"/>
              <a:t>y se comienzan a procesar por las tres etapas D1, D2 y D3 y conocida como in-fine </a:t>
            </a:r>
            <a:r>
              <a:rPr lang="es-ES" dirty="0" err="1"/>
              <a:t>decoding</a:t>
            </a:r>
            <a:r>
              <a:rPr lang="es-ES" dirty="0"/>
              <a:t>. Cuando una instrucción tiene que ser traducida en más de dos </a:t>
            </a:r>
            <a:r>
              <a:rPr lang="es-ES" dirty="0" err="1"/>
              <a:t>IOPs</a:t>
            </a:r>
            <a:r>
              <a:rPr lang="es-ES" dirty="0"/>
              <a:t>, el procesador recurre a una extensión de la etapa de decodificación compuesta por un cauce de cuatro </a:t>
            </a:r>
            <a:r>
              <a:rPr lang="es-ES" dirty="0" err="1"/>
              <a:t>subetapas</a:t>
            </a:r>
            <a:r>
              <a:rPr lang="es-ES" dirty="0"/>
              <a:t> y que realiza una decodificación basada en plantillas (</a:t>
            </a:r>
            <a:r>
              <a:rPr lang="es-ES" dirty="0" err="1"/>
              <a:t>template-based</a:t>
            </a:r>
            <a:r>
              <a:rPr lang="es-ES" dirty="0"/>
              <a:t> </a:t>
            </a:r>
            <a:r>
              <a:rPr lang="es-ES" dirty="0" err="1"/>
              <a:t>decoding</a:t>
            </a:r>
            <a:r>
              <a:rPr lang="es-ES" dirty="0"/>
              <a:t>). Esta extensión es capaz de generar hasta 4 </a:t>
            </a:r>
            <a:r>
              <a:rPr lang="es-ES" dirty="0" err="1"/>
              <a:t>IOPs</a:t>
            </a:r>
            <a:r>
              <a:rPr lang="es-ES" dirty="0"/>
              <a:t> por ciclo de reloj para emular el comportamiento de una instrucción normal.</a:t>
            </a:r>
          </a:p>
          <a:p>
            <a:r>
              <a:rPr lang="es-ES" dirty="0"/>
              <a:t>• </a:t>
            </a:r>
            <a:r>
              <a:rPr lang="es-ES" b="1" dirty="0"/>
              <a:t>Instrucciones rotas (</a:t>
            </a:r>
            <a:r>
              <a:rPr lang="es-ES" b="1" dirty="0" err="1"/>
              <a:t>cracked</a:t>
            </a:r>
            <a:r>
              <a:rPr lang="es-ES" b="1" dirty="0"/>
              <a:t> </a:t>
            </a:r>
            <a:r>
              <a:rPr lang="es-ES" b="1" dirty="0" err="1"/>
              <a:t>instruction</a:t>
            </a:r>
            <a:r>
              <a:rPr lang="es-ES" b="1" dirty="0"/>
              <a:t>) </a:t>
            </a:r>
            <a:r>
              <a:rPr lang="es-ES" dirty="0"/>
              <a:t>→ se descomponen en dos </a:t>
            </a:r>
            <a:r>
              <a:rPr lang="es-ES" dirty="0" err="1"/>
              <a:t>IOPs</a:t>
            </a:r>
            <a:r>
              <a:rPr lang="es-ES" dirty="0"/>
              <a:t>.</a:t>
            </a:r>
          </a:p>
          <a:p>
            <a:r>
              <a:rPr lang="es-ES" dirty="0"/>
              <a:t>• </a:t>
            </a:r>
            <a:r>
              <a:rPr lang="es-ES" b="1" dirty="0"/>
              <a:t>Instrucciones </a:t>
            </a:r>
            <a:r>
              <a:rPr lang="es-ES" b="1" dirty="0" err="1"/>
              <a:t>microcodificadas</a:t>
            </a:r>
            <a:r>
              <a:rPr lang="es-ES" b="1" dirty="0"/>
              <a:t> (</a:t>
            </a:r>
            <a:r>
              <a:rPr lang="es-ES" b="1" dirty="0" err="1"/>
              <a:t>microcoded</a:t>
            </a:r>
            <a:r>
              <a:rPr lang="es-ES" b="1" dirty="0"/>
              <a:t> </a:t>
            </a:r>
            <a:r>
              <a:rPr lang="es-ES" b="1" dirty="0" err="1"/>
              <a:t>instructions</a:t>
            </a:r>
            <a:r>
              <a:rPr lang="es-ES" b="1" dirty="0"/>
              <a:t>) </a:t>
            </a:r>
            <a:r>
              <a:rPr lang="es-ES" dirty="0"/>
              <a:t>→ descomponen en tres o más </a:t>
            </a:r>
            <a:r>
              <a:rPr lang="es-ES" dirty="0" err="1"/>
              <a:t>IOPs</a:t>
            </a:r>
            <a:r>
              <a:rPr lang="es-ES" dirty="0"/>
              <a: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83568" y="908720"/>
            <a:ext cx="8136904" cy="5544616"/>
          </a:xfrm>
        </p:spPr>
        <p:txBody>
          <a:bodyPr>
            <a:normAutofit fontScale="62500" lnSpcReduction="20000"/>
          </a:bodyPr>
          <a:lstStyle/>
          <a:p>
            <a:r>
              <a:rPr lang="es-ES" dirty="0" smtClean="0"/>
              <a:t>Se ocupa de repartir las instrucciones según su tipo entre las diferentes unidades funcionales para que se pueda proceder a su ejecución en paralelo y en fuera de orden</a:t>
            </a:r>
          </a:p>
          <a:p>
            <a:r>
              <a:rPr lang="es-ES" dirty="0" smtClean="0"/>
              <a:t>Las instrucciones se depositan en dos buffers</a:t>
            </a:r>
          </a:p>
          <a:p>
            <a:pPr lvl="1"/>
            <a:r>
              <a:rPr lang="es-ES" b="1" dirty="0" smtClean="0"/>
              <a:t>Buffer de distribución o ventana de instrucciones</a:t>
            </a:r>
          </a:p>
          <a:p>
            <a:pPr lvl="2"/>
            <a:r>
              <a:rPr lang="es-ES" dirty="0" smtClean="0"/>
              <a:t>No conservan el orden del programa</a:t>
            </a:r>
          </a:p>
          <a:p>
            <a:pPr lvl="2"/>
            <a:r>
              <a:rPr lang="es-ES" dirty="0" smtClean="0"/>
              <a:t>Sirve para desacoplar la etapa de decodificación de la de ejecución</a:t>
            </a:r>
          </a:p>
          <a:p>
            <a:pPr lvl="2"/>
            <a:r>
              <a:rPr lang="es-ES" dirty="0" smtClean="0"/>
              <a:t>Para poder ejecutar una instrucción debe tener disponibles todos los </a:t>
            </a:r>
            <a:r>
              <a:rPr lang="es-ES" dirty="0" err="1" smtClean="0"/>
              <a:t>operandos</a:t>
            </a:r>
            <a:r>
              <a:rPr lang="es-ES" dirty="0" smtClean="0"/>
              <a:t> y las unidades funcionales y buses que le correspondan</a:t>
            </a:r>
          </a:p>
          <a:p>
            <a:pPr lvl="2"/>
            <a:r>
              <a:rPr lang="es-ES" dirty="0" smtClean="0"/>
              <a:t>Los </a:t>
            </a:r>
            <a:r>
              <a:rPr lang="es-ES" dirty="0" err="1" smtClean="0"/>
              <a:t>operandos</a:t>
            </a:r>
            <a:r>
              <a:rPr lang="es-ES" dirty="0" smtClean="0"/>
              <a:t> se almacenan con un bit que indica si está ya disponible o no</a:t>
            </a:r>
          </a:p>
          <a:p>
            <a:pPr lvl="1"/>
            <a:r>
              <a:rPr lang="es-ES" b="1" dirty="0" smtClean="0"/>
              <a:t>Buffer de terminación o de reordenamiento (después de ejecución)</a:t>
            </a:r>
          </a:p>
          <a:p>
            <a:pPr lvl="2"/>
            <a:r>
              <a:rPr lang="es-ES" dirty="0" smtClean="0"/>
              <a:t>Se almacenan en el mismo orden que el programa</a:t>
            </a:r>
          </a:p>
          <a:p>
            <a:pPr lvl="2"/>
            <a:r>
              <a:rPr lang="es-ES" dirty="0" smtClean="0"/>
              <a:t>Una vez ejecutadas las instrucciones, este buffer  reestablece el orden y garantiza la consistencia del procesador y de la memoria</a:t>
            </a:r>
          </a:p>
          <a:p>
            <a:r>
              <a:rPr lang="es-ES" dirty="0"/>
              <a:t>Solución ante los riesgos estructurales </a:t>
            </a:r>
          </a:p>
          <a:p>
            <a:pPr lvl="1"/>
            <a:r>
              <a:rPr lang="es-ES" dirty="0" smtClean="0"/>
              <a:t>Desacoplar </a:t>
            </a:r>
            <a:r>
              <a:rPr lang="es-ES" dirty="0"/>
              <a:t>la etapa de decodificación de la de ejecución utilizando para ello la ventana de </a:t>
            </a:r>
            <a:r>
              <a:rPr lang="es-ES" dirty="0" smtClean="0"/>
              <a:t>instrucciones</a:t>
            </a:r>
          </a:p>
          <a:p>
            <a:pPr lvl="1"/>
            <a:r>
              <a:rPr lang="es-ES" dirty="0"/>
              <a:t>El </a:t>
            </a:r>
            <a:r>
              <a:rPr lang="es-ES" dirty="0" smtClean="0"/>
              <a:t>desacoplo</a:t>
            </a:r>
          </a:p>
          <a:p>
            <a:pPr lvl="2"/>
            <a:r>
              <a:rPr lang="es-ES" dirty="0" smtClean="0"/>
              <a:t>Consiste </a:t>
            </a:r>
            <a:r>
              <a:rPr lang="es-ES" dirty="0"/>
              <a:t>en decodificar la instrucción al máximo y no detenerla para que avance hacia la ventana de instrucciones.</a:t>
            </a:r>
          </a:p>
          <a:p>
            <a:pPr lvl="2"/>
            <a:r>
              <a:rPr lang="es-ES" dirty="0"/>
              <a:t>En la ventana de instrucciones se deposita la instrucción con los identificadores de los </a:t>
            </a:r>
            <a:r>
              <a:rPr lang="es-ES" dirty="0" err="1"/>
              <a:t>operandos</a:t>
            </a:r>
            <a:r>
              <a:rPr lang="es-ES" dirty="0"/>
              <a:t> fuente y además se indica mediante un bit de validez por operando si está disponible.</a:t>
            </a:r>
          </a:p>
          <a:p>
            <a:pPr lvl="2"/>
            <a:r>
              <a:rPr lang="es-ES" dirty="0"/>
              <a:t>Cuando se cumplan las condiciones necesarias se emitirá la instrucción que está a la espera en la ventana de instrucciones.</a:t>
            </a:r>
          </a:p>
        </p:txBody>
      </p:sp>
      <p:sp>
        <p:nvSpPr>
          <p:cNvPr id="3" name="2 Título"/>
          <p:cNvSpPr>
            <a:spLocks noGrp="1"/>
          </p:cNvSpPr>
          <p:nvPr>
            <p:ph type="title"/>
          </p:nvPr>
        </p:nvSpPr>
        <p:spPr>
          <a:xfrm>
            <a:off x="457200" y="274638"/>
            <a:ext cx="8229600" cy="490066"/>
          </a:xfrm>
        </p:spPr>
        <p:txBody>
          <a:bodyPr>
            <a:normAutofit fontScale="90000"/>
          </a:bodyPr>
          <a:lstStyle/>
          <a:p>
            <a:r>
              <a:rPr lang="es-ES" sz="3200" dirty="0" smtClean="0"/>
              <a:t>2.7 Distribución</a:t>
            </a:r>
            <a:endParaRPr lang="es-E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1" name="Picture 3"/>
          <p:cNvPicPr>
            <a:picLocks noGrp="1" noChangeAspect="1" noChangeArrowheads="1"/>
          </p:cNvPicPr>
          <p:nvPr>
            <p:ph idx="1"/>
          </p:nvPr>
        </p:nvPicPr>
        <p:blipFill>
          <a:blip r:embed="rId3" cstate="print"/>
          <a:srcRect/>
          <a:stretch>
            <a:fillRect/>
          </a:stretch>
        </p:blipFill>
        <p:spPr bwMode="auto">
          <a:xfrm>
            <a:off x="1043608" y="476672"/>
            <a:ext cx="7488832" cy="4903126"/>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7500" lnSpcReduction="20000"/>
          </a:bodyPr>
          <a:lstStyle/>
          <a:p>
            <a:r>
              <a:rPr lang="es-ES" dirty="0" smtClean="0"/>
              <a:t>Estación de reserva centralizada</a:t>
            </a:r>
          </a:p>
          <a:p>
            <a:pPr lvl="1"/>
            <a:r>
              <a:rPr lang="es-ES" dirty="0" smtClean="0"/>
              <a:t>Es </a:t>
            </a:r>
            <a:r>
              <a:rPr lang="es-ES" dirty="0"/>
              <a:t>lo que hemos definido hasta ahora como ventana de instrucciones o buffer de instrucciones (Ventana de emisión o cola de emisión). </a:t>
            </a:r>
            <a:endParaRPr lang="es-ES" dirty="0" smtClean="0"/>
          </a:p>
          <a:p>
            <a:r>
              <a:rPr lang="es-ES" dirty="0" smtClean="0"/>
              <a:t>Estación de reserva distribuida o individuales</a:t>
            </a:r>
          </a:p>
          <a:p>
            <a:pPr lvl="1"/>
            <a:r>
              <a:rPr lang="es-ES" dirty="0" smtClean="0"/>
              <a:t>Cada </a:t>
            </a:r>
            <a:r>
              <a:rPr lang="es-ES" dirty="0"/>
              <a:t>unidad funcional dispone de una estación de reserva propia. </a:t>
            </a:r>
            <a:endParaRPr lang="es-ES" dirty="0" smtClean="0"/>
          </a:p>
          <a:p>
            <a:r>
              <a:rPr lang="es-ES" dirty="0" smtClean="0"/>
              <a:t>Estación de reserva en </a:t>
            </a:r>
            <a:r>
              <a:rPr lang="es-ES" dirty="0" err="1" smtClean="0"/>
              <a:t>cluster</a:t>
            </a:r>
            <a:r>
              <a:rPr lang="es-ES" dirty="0" smtClean="0"/>
              <a:t> o compartidas</a:t>
            </a:r>
          </a:p>
          <a:p>
            <a:pPr lvl="1"/>
            <a:r>
              <a:rPr lang="es-ES" dirty="0" smtClean="0"/>
              <a:t>Las estaciones de reserva reciben las instrucciones del buffer de distribución pero una estación de reserva da servicio a varias unidades funcionales del mismo tipo. </a:t>
            </a:r>
          </a:p>
          <a:p>
            <a:pPr lvl="1"/>
            <a:endParaRPr lang="es-ES" dirty="0" smtClean="0"/>
          </a:p>
          <a:p>
            <a:r>
              <a:rPr lang="es-ES" dirty="0" smtClean="0"/>
              <a:t>Distribución</a:t>
            </a:r>
          </a:p>
          <a:p>
            <a:pPr lvl="1"/>
            <a:r>
              <a:rPr lang="es-ES" dirty="0" smtClean="0"/>
              <a:t>Asociar una instrucción a una unidad funcional.</a:t>
            </a:r>
          </a:p>
          <a:p>
            <a:r>
              <a:rPr lang="es-ES" dirty="0" smtClean="0"/>
              <a:t>Emitir</a:t>
            </a:r>
          </a:p>
          <a:p>
            <a:pPr lvl="1"/>
            <a:r>
              <a:rPr lang="es-ES" dirty="0" smtClean="0"/>
              <a:t>Enviar la instrucción a la unidad funcional para comenzar la ejecución</a:t>
            </a:r>
          </a:p>
        </p:txBody>
      </p:sp>
      <p:sp>
        <p:nvSpPr>
          <p:cNvPr id="3" name="2 Título"/>
          <p:cNvSpPr>
            <a:spLocks noGrp="1"/>
          </p:cNvSpPr>
          <p:nvPr>
            <p:ph type="title"/>
          </p:nvPr>
        </p:nvSpPr>
        <p:spPr/>
        <p:txBody>
          <a:bodyPr>
            <a:normAutofit fontScale="90000"/>
          </a:bodyPr>
          <a:lstStyle/>
          <a:p>
            <a:r>
              <a:rPr lang="es-ES" dirty="0" smtClean="0"/>
              <a:t>2.7.1. Organización de la ventana de instrucciones</a:t>
            </a:r>
            <a:endParaRPr lang="es-E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Centralizada</a:t>
            </a:r>
            <a:endParaRPr lang="es-ES" dirty="0"/>
          </a:p>
        </p:txBody>
      </p:sp>
      <p:sp>
        <p:nvSpPr>
          <p:cNvPr id="2" name="1 CuadroTexto"/>
          <p:cNvSpPr txBox="1"/>
          <p:nvPr/>
        </p:nvSpPr>
        <p:spPr>
          <a:xfrm>
            <a:off x="323528" y="4581128"/>
            <a:ext cx="8424936" cy="1754326"/>
          </a:xfrm>
          <a:prstGeom prst="rect">
            <a:avLst/>
          </a:prstGeom>
          <a:noFill/>
        </p:spPr>
        <p:txBody>
          <a:bodyPr wrap="square" rtlCol="0">
            <a:spAutoFit/>
          </a:bodyPr>
          <a:lstStyle/>
          <a:p>
            <a:pPr marL="285750" indent="-285750">
              <a:buFont typeface="Arial" panose="020B0604020202020204" pitchFamily="34" charset="0"/>
              <a:buChar char="•"/>
            </a:pPr>
            <a:r>
              <a:rPr lang="es-ES" dirty="0"/>
              <a:t>Es lo que hemos definido hasta ahora como ventana de instrucciones o buffer de instrucciones (Ventana de emisión o cola de emisión). </a:t>
            </a:r>
          </a:p>
          <a:p>
            <a:pPr marL="742950" lvl="1" indent="-285750">
              <a:buFont typeface="Arial" panose="020B0604020202020204" pitchFamily="34" charset="0"/>
              <a:buChar char="•"/>
            </a:pPr>
            <a:r>
              <a:rPr lang="es-ES" dirty="0"/>
              <a:t>Tiene un hardware de control muy complejo. </a:t>
            </a:r>
          </a:p>
          <a:p>
            <a:pPr marL="742950" lvl="1" indent="-285750">
              <a:buFont typeface="Arial" panose="020B0604020202020204" pitchFamily="34" charset="0"/>
              <a:buChar char="•"/>
            </a:pPr>
            <a:r>
              <a:rPr lang="es-ES" dirty="0"/>
              <a:t>Los términos distribución y emisión significan lo mismo ya que la asociación de la instrucción a la unidad funcional se produce en el momento del envío.</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35642" y="1124744"/>
            <a:ext cx="6212466"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3322712" cy="1143000"/>
          </a:xfrm>
        </p:spPr>
        <p:txBody>
          <a:bodyPr>
            <a:normAutofit fontScale="90000"/>
          </a:bodyPr>
          <a:lstStyle/>
          <a:p>
            <a:r>
              <a:rPr lang="es-ES" sz="2800" dirty="0"/>
              <a:t>Estación de reserva distribuida o </a:t>
            </a:r>
            <a:r>
              <a:rPr lang="es-ES" sz="2800" dirty="0" smtClean="0"/>
              <a:t>individuales</a:t>
            </a:r>
            <a:endParaRPr lang="es-ES" sz="2800" dirty="0"/>
          </a:p>
        </p:txBody>
      </p:sp>
      <p:sp>
        <p:nvSpPr>
          <p:cNvPr id="2" name="1 CuadroTexto"/>
          <p:cNvSpPr txBox="1"/>
          <p:nvPr/>
        </p:nvSpPr>
        <p:spPr>
          <a:xfrm>
            <a:off x="611560" y="4766072"/>
            <a:ext cx="8280920" cy="1615256"/>
          </a:xfrm>
          <a:prstGeom prst="rect">
            <a:avLst/>
          </a:prstGeom>
          <a:noFill/>
        </p:spPr>
        <p:txBody>
          <a:bodyPr wrap="square" rtlCol="0">
            <a:normAutofit fontScale="70000" lnSpcReduction="20000"/>
          </a:bodyPr>
          <a:lstStyle/>
          <a:p>
            <a:pPr marL="285750" indent="-285750">
              <a:buFont typeface="Arial" panose="020B0604020202020204" pitchFamily="34" charset="0"/>
              <a:buChar char="•"/>
            </a:pPr>
            <a:r>
              <a:rPr lang="es-ES" dirty="0" smtClean="0"/>
              <a:t>Cada </a:t>
            </a:r>
            <a:r>
              <a:rPr lang="es-ES" dirty="0"/>
              <a:t>unidad funcional dispone de una estación de reserva propia. </a:t>
            </a:r>
          </a:p>
          <a:p>
            <a:pPr marL="742950" lvl="1" indent="-285750">
              <a:buFont typeface="Arial" panose="020B0604020202020204" pitchFamily="34" charset="0"/>
              <a:buChar char="•"/>
            </a:pPr>
            <a:r>
              <a:rPr lang="es-ES" dirty="0"/>
              <a:t>Un buffer de distribución que recibe las instrucciones de la etapa de </a:t>
            </a:r>
            <a:r>
              <a:rPr lang="es-ES" dirty="0" err="1"/>
              <a:t>decodificiación</a:t>
            </a:r>
            <a:r>
              <a:rPr lang="es-ES" dirty="0"/>
              <a:t> se ocupa de distribuirlas a las estaciones de reserva individuales según su tipo. </a:t>
            </a:r>
          </a:p>
          <a:p>
            <a:pPr marL="742950" lvl="1" indent="-285750">
              <a:buFont typeface="Arial" panose="020B0604020202020204" pitchFamily="34" charset="0"/>
              <a:buChar char="•"/>
            </a:pPr>
            <a:r>
              <a:rPr lang="es-ES" dirty="0"/>
              <a:t>Esta estructura aumenta la complejidad de los buses que hay que utilizar para reenviar los resultados de las distintas unidades funcionales a las estaciones de reserva y bancos de registro para emitir nuevas instrucciones.</a:t>
            </a:r>
          </a:p>
          <a:p>
            <a:pPr marL="1200150" lvl="2" indent="-285750">
              <a:buFont typeface="Arial" panose="020B0604020202020204" pitchFamily="34" charset="0"/>
              <a:buChar char="•"/>
            </a:pPr>
            <a:r>
              <a:rPr lang="es-ES" dirty="0" smtClean="0"/>
              <a:t>La </a:t>
            </a:r>
            <a:r>
              <a:rPr lang="es-ES" dirty="0"/>
              <a:t>distribución es el envío desde el buffer de distribución a la estación de reserva individual y la emisión es el envío desde la estación de reserva individual a la unidad funcional para que se ejecute.</a:t>
            </a:r>
          </a:p>
          <a:p>
            <a:endParaRPr lang="es-ES" dirty="0"/>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9792" y="332656"/>
            <a:ext cx="6328404"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2" cstate="print"/>
          <a:srcRect/>
          <a:stretch>
            <a:fillRect/>
          </a:stretch>
        </p:blipFill>
        <p:spPr bwMode="auto">
          <a:xfrm>
            <a:off x="2420556" y="620688"/>
            <a:ext cx="6543932" cy="3672408"/>
          </a:xfrm>
          <a:prstGeom prst="rect">
            <a:avLst/>
          </a:prstGeom>
          <a:noFill/>
          <a:ln w="9525">
            <a:noFill/>
            <a:miter lim="800000"/>
            <a:headEnd/>
            <a:tailEnd/>
          </a:ln>
        </p:spPr>
      </p:pic>
      <p:sp>
        <p:nvSpPr>
          <p:cNvPr id="3" name="2 Título"/>
          <p:cNvSpPr>
            <a:spLocks noGrp="1"/>
          </p:cNvSpPr>
          <p:nvPr>
            <p:ph type="title"/>
          </p:nvPr>
        </p:nvSpPr>
        <p:spPr>
          <a:xfrm>
            <a:off x="457200" y="274638"/>
            <a:ext cx="3106688" cy="1143000"/>
          </a:xfrm>
        </p:spPr>
        <p:txBody>
          <a:bodyPr>
            <a:normAutofit fontScale="90000"/>
          </a:bodyPr>
          <a:lstStyle/>
          <a:p>
            <a:r>
              <a:rPr lang="es-ES" sz="2800" dirty="0"/>
              <a:t>Estación de reserva en </a:t>
            </a:r>
            <a:r>
              <a:rPr lang="es-ES" sz="2800" dirty="0" err="1"/>
              <a:t>cluster</a:t>
            </a:r>
            <a:r>
              <a:rPr lang="es-ES" sz="2800" dirty="0"/>
              <a:t> o compartidas</a:t>
            </a:r>
          </a:p>
        </p:txBody>
      </p:sp>
      <p:sp>
        <p:nvSpPr>
          <p:cNvPr id="2" name="1 CuadroTexto"/>
          <p:cNvSpPr txBox="1"/>
          <p:nvPr/>
        </p:nvSpPr>
        <p:spPr>
          <a:xfrm>
            <a:off x="467544" y="4077072"/>
            <a:ext cx="8352928" cy="1754326"/>
          </a:xfrm>
          <a:prstGeom prst="rect">
            <a:avLst/>
          </a:prstGeom>
          <a:noFill/>
        </p:spPr>
        <p:txBody>
          <a:bodyPr wrap="square" rtlCol="0">
            <a:spAutoFit/>
          </a:bodyPr>
          <a:lstStyle/>
          <a:p>
            <a:pPr marL="742950" lvl="1" indent="-285750">
              <a:buFont typeface="Arial" panose="020B0604020202020204" pitchFamily="34" charset="0"/>
              <a:buChar char="•"/>
            </a:pPr>
            <a:r>
              <a:rPr lang="es-ES" dirty="0" smtClean="0"/>
              <a:t>Las </a:t>
            </a:r>
            <a:r>
              <a:rPr lang="es-ES" dirty="0"/>
              <a:t>estaciones de reserva reciben las instrucciones del buffer de distribución pero una estación de reserva da servicio a varias unidades funcionales del mismo tipo. </a:t>
            </a:r>
          </a:p>
          <a:p>
            <a:pPr marL="742950" lvl="1" indent="-285750">
              <a:buFont typeface="Arial" panose="020B0604020202020204" pitchFamily="34" charset="0"/>
              <a:buChar char="•"/>
            </a:pPr>
            <a:r>
              <a:rPr lang="es-ES" dirty="0"/>
              <a:t>La distribución es el envío desde el buffer de distribución a una estación de reserva y la distribución/emisión se produce al enviar la instrucción a una de las unidades funcionales </a:t>
            </a:r>
            <a:r>
              <a:rPr lang="es-ES" dirty="0" smtClean="0"/>
              <a:t>asignada</a:t>
            </a:r>
            <a:endParaRPr lang="es-E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0000" lnSpcReduction="20000"/>
          </a:bodyPr>
          <a:lstStyle/>
          <a:p>
            <a:r>
              <a:rPr lang="es-ES" dirty="0"/>
              <a:t>Una estación de reserva es un buffer de almacenamiento con múltiples entradas en donde se almacenan las instrucciones ya decodificadas.</a:t>
            </a:r>
          </a:p>
          <a:p>
            <a:r>
              <a:rPr lang="es-ES" dirty="0" smtClean="0"/>
              <a:t>Cada entrada es un conjunto de bits agrupados por campos y que representan una instrucción</a:t>
            </a:r>
          </a:p>
          <a:p>
            <a:pPr lvl="1"/>
            <a:r>
              <a:rPr lang="es-ES" dirty="0" smtClean="0"/>
              <a:t>Ocupado(O)</a:t>
            </a:r>
          </a:p>
          <a:p>
            <a:pPr lvl="1"/>
            <a:r>
              <a:rPr lang="es-ES" dirty="0" smtClean="0"/>
              <a:t>Código de operación (CO)</a:t>
            </a:r>
          </a:p>
          <a:p>
            <a:pPr lvl="1"/>
            <a:r>
              <a:rPr lang="es-ES" dirty="0" smtClean="0"/>
              <a:t>Operando 1 (Op1)</a:t>
            </a:r>
          </a:p>
          <a:p>
            <a:pPr lvl="2"/>
            <a:r>
              <a:rPr lang="es-ES" dirty="0" smtClean="0"/>
              <a:t>Si está disponible contiene el valor</a:t>
            </a:r>
          </a:p>
          <a:p>
            <a:pPr lvl="2"/>
            <a:r>
              <a:rPr lang="es-ES" dirty="0" smtClean="0"/>
              <a:t>Si no está disponible contiene el identificador del registro</a:t>
            </a:r>
          </a:p>
          <a:p>
            <a:pPr lvl="1"/>
            <a:r>
              <a:rPr lang="es-ES" dirty="0" smtClean="0"/>
              <a:t>Válido 1 (V1):</a:t>
            </a:r>
          </a:p>
          <a:p>
            <a:pPr lvl="2"/>
            <a:r>
              <a:rPr lang="es-ES" dirty="0" smtClean="0"/>
              <a:t>Indica si el operando 1 está disponible o no</a:t>
            </a:r>
          </a:p>
          <a:p>
            <a:pPr lvl="1"/>
            <a:r>
              <a:rPr lang="es-ES" dirty="0" smtClean="0"/>
              <a:t>Operando 2 (Op2)</a:t>
            </a:r>
          </a:p>
          <a:p>
            <a:pPr lvl="1"/>
            <a:r>
              <a:rPr lang="es-ES" dirty="0" smtClean="0"/>
              <a:t>Válido 2 (V2)</a:t>
            </a:r>
          </a:p>
          <a:p>
            <a:pPr lvl="1"/>
            <a:r>
              <a:rPr lang="es-ES" dirty="0" smtClean="0"/>
              <a:t>Destino (D)</a:t>
            </a:r>
          </a:p>
          <a:p>
            <a:pPr lvl="1"/>
            <a:r>
              <a:rPr lang="es-ES" dirty="0" smtClean="0"/>
              <a:t>Listo (L)</a:t>
            </a:r>
          </a:p>
          <a:p>
            <a:pPr lvl="2"/>
            <a:r>
              <a:rPr lang="es-ES" dirty="0" smtClean="0"/>
              <a:t>Que todos los </a:t>
            </a:r>
            <a:r>
              <a:rPr lang="es-ES" dirty="0" err="1" smtClean="0"/>
              <a:t>operandos</a:t>
            </a:r>
            <a:r>
              <a:rPr lang="es-ES" dirty="0" smtClean="0"/>
              <a:t> están disponibles y la instrucción puede emitirse</a:t>
            </a:r>
            <a:endParaRPr lang="es-ES" dirty="0"/>
          </a:p>
        </p:txBody>
      </p:sp>
      <p:sp>
        <p:nvSpPr>
          <p:cNvPr id="3" name="2 Título"/>
          <p:cNvSpPr>
            <a:spLocks noGrp="1"/>
          </p:cNvSpPr>
          <p:nvPr>
            <p:ph type="title"/>
          </p:nvPr>
        </p:nvSpPr>
        <p:spPr/>
        <p:txBody>
          <a:bodyPr>
            <a:normAutofit fontScale="90000"/>
          </a:bodyPr>
          <a:lstStyle/>
          <a:p>
            <a:r>
              <a:rPr lang="es-ES" dirty="0" smtClean="0"/>
              <a:t>2.7.2. Operativa de una estación de reserva individual</a:t>
            </a:r>
            <a:endParaRPr lang="es-E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E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836712"/>
            <a:ext cx="6912768" cy="5083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smtClean="0"/>
              <a:t>Premisas</a:t>
            </a:r>
            <a:endParaRPr lang="es-ES" dirty="0"/>
          </a:p>
          <a:p>
            <a:pPr lvl="1"/>
            <a:r>
              <a:rPr lang="es-ES" dirty="0" smtClean="0"/>
              <a:t>El </a:t>
            </a:r>
            <a:r>
              <a:rPr lang="es-ES" dirty="0"/>
              <a:t>buffer de distribución puede recibir y suministrar hasta 5 instrucciones/ciclo</a:t>
            </a:r>
          </a:p>
          <a:p>
            <a:pPr lvl="1"/>
            <a:r>
              <a:rPr lang="es-ES" dirty="0" smtClean="0"/>
              <a:t>La </a:t>
            </a:r>
            <a:r>
              <a:rPr lang="es-ES" dirty="0"/>
              <a:t>unidad de suma/resta consume 1 ciclo y la de multiplicación/división 2 ciclos estando segmentada (varias instrucciones en ejecución en el mismo ciclo).</a:t>
            </a:r>
          </a:p>
          <a:p>
            <a:pPr lvl="1"/>
            <a:r>
              <a:rPr lang="es-ES" dirty="0" smtClean="0"/>
              <a:t>En </a:t>
            </a:r>
            <a:r>
              <a:rPr lang="es-ES" dirty="0"/>
              <a:t>el ciclo en el que se emite una instrucción se empieza su ejecución.</a:t>
            </a:r>
          </a:p>
        </p:txBody>
      </p:sp>
      <p:sp>
        <p:nvSpPr>
          <p:cNvPr id="3" name="2 Título"/>
          <p:cNvSpPr>
            <a:spLocks noGrp="1"/>
          </p:cNvSpPr>
          <p:nvPr>
            <p:ph type="title"/>
          </p:nvPr>
        </p:nvSpPr>
        <p:spPr/>
        <p:txBody>
          <a:bodyPr>
            <a:normAutofit fontScale="90000"/>
          </a:bodyPr>
          <a:lstStyle/>
          <a:p>
            <a:r>
              <a:rPr lang="es-ES" dirty="0"/>
              <a:t>EJEMPLO </a:t>
            </a:r>
            <a:r>
              <a:rPr lang="es-ES" dirty="0" smtClean="0"/>
              <a:t>de  emisión con estaciones distribuidas</a:t>
            </a:r>
            <a:endParaRPr lang="es-ES" dirty="0"/>
          </a:p>
        </p:txBody>
      </p:sp>
    </p:spTree>
    <p:extLst>
      <p:ext uri="{BB962C8B-B14F-4D97-AF65-F5344CB8AC3E}">
        <p14:creationId xmlns:p14="http://schemas.microsoft.com/office/powerpoint/2010/main" val="4562196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46100"/>
            <a:ext cx="8636658"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39552" y="546586"/>
            <a:ext cx="8384612" cy="3026430"/>
            <a:chOff x="539552" y="620688"/>
            <a:chExt cx="8384612" cy="302643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0688"/>
              <a:ext cx="8384612"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3306911"/>
              <a:ext cx="2839996" cy="340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60648"/>
            <a:ext cx="8027955" cy="5949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smtClean="0"/>
              <a:t>Debido </a:t>
            </a:r>
            <a:r>
              <a:rPr lang="es-ES" dirty="0"/>
              <a:t>a los diferentes tipos de instrucciones es insuficiente disponer de un único tipo de cauce de ejecución</a:t>
            </a:r>
          </a:p>
          <a:p>
            <a:r>
              <a:rPr lang="es-ES" dirty="0"/>
              <a:t>Hay instrucciones que no tiene que pasar por todas las etapas</a:t>
            </a:r>
          </a:p>
          <a:p>
            <a:r>
              <a:rPr lang="es-ES" dirty="0"/>
              <a:t>La etapa de ejecución posee múltiples unidades funcionales diferentes e independientes</a:t>
            </a:r>
          </a:p>
          <a:p>
            <a:endParaRPr lang="es-ES" dirty="0"/>
          </a:p>
        </p:txBody>
      </p:sp>
      <p:sp>
        <p:nvSpPr>
          <p:cNvPr id="3" name="2 Título"/>
          <p:cNvSpPr>
            <a:spLocks noGrp="1"/>
          </p:cNvSpPr>
          <p:nvPr>
            <p:ph type="title"/>
          </p:nvPr>
        </p:nvSpPr>
        <p:spPr/>
        <p:txBody>
          <a:bodyPr>
            <a:normAutofit/>
          </a:bodyPr>
          <a:lstStyle/>
          <a:p>
            <a:r>
              <a:rPr lang="es-ES" dirty="0" smtClean="0"/>
              <a:t>Diversificación</a:t>
            </a:r>
            <a:endParaRPr lang="es-ES" dirty="0"/>
          </a:p>
        </p:txBody>
      </p:sp>
    </p:spTree>
    <p:extLst>
      <p:ext uri="{BB962C8B-B14F-4D97-AF65-F5344CB8AC3E}">
        <p14:creationId xmlns:p14="http://schemas.microsoft.com/office/powerpoint/2010/main" val="26541278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23528" y="332656"/>
            <a:ext cx="8368087" cy="4464496"/>
          </a:xfrm>
          <a:prstGeom prst="rect">
            <a:avLst/>
          </a:prstGeom>
          <a:noFill/>
          <a:ln w="9525">
            <a:noFill/>
            <a:miter lim="800000"/>
            <a:headEnd/>
            <a:tailEnd/>
          </a:ln>
        </p:spPr>
      </p:pic>
      <p:sp>
        <p:nvSpPr>
          <p:cNvPr id="2" name="1 CuadroTexto"/>
          <p:cNvSpPr txBox="1"/>
          <p:nvPr/>
        </p:nvSpPr>
        <p:spPr>
          <a:xfrm>
            <a:off x="1619672" y="4581128"/>
            <a:ext cx="6971456" cy="1754326"/>
          </a:xfrm>
          <a:prstGeom prst="rect">
            <a:avLst/>
          </a:prstGeom>
          <a:noFill/>
        </p:spPr>
        <p:txBody>
          <a:bodyPr wrap="square" rtlCol="0">
            <a:spAutoFit/>
          </a:bodyPr>
          <a:lstStyle/>
          <a:p>
            <a:r>
              <a:rPr lang="es-ES" dirty="0"/>
              <a:t>Las fases por las que pasa una instrucción desde que abandona el buffer de instrucciones hasta que se emite desde la estación de reserva individual son:</a:t>
            </a:r>
          </a:p>
          <a:p>
            <a:r>
              <a:rPr lang="es-ES" dirty="0"/>
              <a:t>• Distribución</a:t>
            </a:r>
          </a:p>
          <a:p>
            <a:r>
              <a:rPr lang="es-ES" dirty="0"/>
              <a:t>• Supervisión</a:t>
            </a:r>
          </a:p>
          <a:p>
            <a:r>
              <a:rPr lang="es-ES" dirty="0"/>
              <a:t>• Emisión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lstStyle/>
          <a:p>
            <a:r>
              <a:rPr lang="es-ES" dirty="0" smtClean="0"/>
              <a:t>2.7.2.1. Fase de distribución</a:t>
            </a:r>
            <a:endParaRPr lang="es-ES" dirty="0"/>
          </a:p>
        </p:txBody>
      </p:sp>
      <p:sp>
        <p:nvSpPr>
          <p:cNvPr id="3" name="2 Marcador de contenido"/>
          <p:cNvSpPr>
            <a:spLocks noGrp="1"/>
          </p:cNvSpPr>
          <p:nvPr>
            <p:ph idx="1"/>
          </p:nvPr>
        </p:nvSpPr>
        <p:spPr>
          <a:xfrm>
            <a:off x="323528" y="1052736"/>
            <a:ext cx="2952328" cy="4954555"/>
          </a:xfrm>
        </p:spPr>
        <p:txBody>
          <a:bodyPr>
            <a:normAutofit/>
          </a:bodyPr>
          <a:lstStyle/>
          <a:p>
            <a:r>
              <a:rPr lang="es-ES" sz="1800" dirty="0" smtClean="0"/>
              <a:t>Envío de una instrucción desde el buffer de instrucciones a la estación de reserva individual</a:t>
            </a:r>
          </a:p>
          <a:p>
            <a:r>
              <a:rPr lang="es-ES" sz="1800" dirty="0"/>
              <a:t>La </a:t>
            </a:r>
            <a:r>
              <a:rPr lang="es-ES" sz="1800" b="1" i="1" dirty="0"/>
              <a:t>lógica de asignación </a:t>
            </a:r>
            <a:endParaRPr lang="es-ES" sz="1800" b="1" i="1" dirty="0" smtClean="0"/>
          </a:p>
          <a:p>
            <a:pPr lvl="1"/>
            <a:r>
              <a:rPr lang="es-ES" sz="1400" dirty="0"/>
              <a:t>S</a:t>
            </a:r>
            <a:r>
              <a:rPr lang="es-ES" sz="1400" dirty="0" smtClean="0"/>
              <a:t>e </a:t>
            </a:r>
            <a:r>
              <a:rPr lang="es-ES" sz="1400" dirty="0"/>
              <a:t>ocupa de ubicar correctamente la instrucción recibida para lo que debe llevar un registro de las instrucciones almacenadas y de las entradas que están libres (para ello se dispone de los bits de ocupado en la estación de reserva).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19" y="908720"/>
            <a:ext cx="5093009"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7500" lnSpcReduction="20000"/>
          </a:bodyPr>
          <a:lstStyle/>
          <a:p>
            <a:r>
              <a:rPr lang="es-ES" dirty="0" smtClean="0"/>
              <a:t>La fase de supervisión concluye cuando tiene los dos </a:t>
            </a:r>
            <a:r>
              <a:rPr lang="es-ES" dirty="0" err="1" smtClean="0"/>
              <a:t>operandos</a:t>
            </a:r>
            <a:r>
              <a:rPr lang="es-ES" dirty="0" smtClean="0"/>
              <a:t> disponibles</a:t>
            </a:r>
          </a:p>
          <a:p>
            <a:pPr lvl="1"/>
            <a:r>
              <a:rPr lang="es-ES" dirty="0" smtClean="0"/>
              <a:t>Revisa en CDB (</a:t>
            </a:r>
            <a:r>
              <a:rPr lang="es-ES" dirty="0" err="1" smtClean="0"/>
              <a:t>Common</a:t>
            </a:r>
            <a:r>
              <a:rPr lang="es-ES" dirty="0" smtClean="0"/>
              <a:t> Data Bus)</a:t>
            </a:r>
          </a:p>
          <a:p>
            <a:r>
              <a:rPr lang="es-ES" b="1" dirty="0"/>
              <a:t>L</a:t>
            </a:r>
            <a:r>
              <a:rPr lang="es-ES" b="1" dirty="0" smtClean="0"/>
              <a:t>ógica de activación</a:t>
            </a:r>
          </a:p>
          <a:p>
            <a:pPr lvl="1"/>
            <a:r>
              <a:rPr lang="es-ES" dirty="0"/>
              <a:t>El hardware que realiza la supervisión de los buses </a:t>
            </a:r>
            <a:endParaRPr lang="es-ES" dirty="0" smtClean="0"/>
          </a:p>
          <a:p>
            <a:pPr lvl="1"/>
            <a:r>
              <a:rPr lang="es-ES" dirty="0"/>
              <a:t>Durante la espera activa, la </a:t>
            </a:r>
            <a:r>
              <a:rPr lang="es-ES" i="1" dirty="0"/>
              <a:t>lógica de activación </a:t>
            </a:r>
            <a:r>
              <a:rPr lang="es-ES" dirty="0"/>
              <a:t>actualiza los bits de los </a:t>
            </a:r>
            <a:r>
              <a:rPr lang="es-ES" dirty="0" smtClean="0"/>
              <a:t>campos</a:t>
            </a:r>
          </a:p>
          <a:p>
            <a:pPr lvl="2"/>
            <a:r>
              <a:rPr lang="es-ES" dirty="0" smtClean="0"/>
              <a:t>En </a:t>
            </a:r>
            <a:r>
              <a:rPr lang="es-ES" dirty="0"/>
              <a:t>cuanto haya una coincidencia de identificadores se cambia el bit de validez del operando fuente correspondiente, se lee el valor del operando del bus de reenvío y si todos los </a:t>
            </a:r>
            <a:r>
              <a:rPr lang="es-ES" dirty="0" err="1"/>
              <a:t>operandos</a:t>
            </a:r>
            <a:r>
              <a:rPr lang="es-ES" dirty="0"/>
              <a:t> están listos se activa el bit que señala a la instrucción como preparada para ser emitida, bit L.</a:t>
            </a:r>
          </a:p>
          <a:p>
            <a:r>
              <a:rPr lang="es-ES" dirty="0"/>
              <a:t>La activación del bit L se conoce como </a:t>
            </a:r>
            <a:r>
              <a:rPr lang="es-ES" b="1" dirty="0"/>
              <a:t>activación de la instrucción.</a:t>
            </a:r>
          </a:p>
          <a:p>
            <a:r>
              <a:rPr lang="es-ES" dirty="0"/>
              <a:t>La complejidad de la lógica de activación es elevada y aumenta con el tamaño y el número de estaciones de reserva.</a:t>
            </a:r>
            <a:endParaRPr lang="es-ES" dirty="0" smtClean="0"/>
          </a:p>
          <a:p>
            <a:endParaRPr lang="es-ES" dirty="0"/>
          </a:p>
        </p:txBody>
      </p:sp>
      <p:sp>
        <p:nvSpPr>
          <p:cNvPr id="3" name="2 Título"/>
          <p:cNvSpPr>
            <a:spLocks noGrp="1"/>
          </p:cNvSpPr>
          <p:nvPr>
            <p:ph type="title"/>
          </p:nvPr>
        </p:nvSpPr>
        <p:spPr/>
        <p:txBody>
          <a:bodyPr/>
          <a:lstStyle/>
          <a:p>
            <a:r>
              <a:rPr lang="es-ES" dirty="0" smtClean="0"/>
              <a:t>2.7.2.2. Fase de supervisión</a:t>
            </a:r>
            <a:endParaRPr lang="es-E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62500" lnSpcReduction="20000"/>
          </a:bodyPr>
          <a:lstStyle/>
          <a:p>
            <a:r>
              <a:rPr lang="es-ES" dirty="0"/>
              <a:t>Cuando están todos los </a:t>
            </a:r>
            <a:r>
              <a:rPr lang="es-ES" dirty="0" err="1"/>
              <a:t>operandos</a:t>
            </a:r>
            <a:r>
              <a:rPr lang="es-ES" dirty="0"/>
              <a:t> </a:t>
            </a:r>
            <a:r>
              <a:rPr lang="es-ES" dirty="0" smtClean="0"/>
              <a:t>disponibles, la </a:t>
            </a:r>
            <a:r>
              <a:rPr lang="es-ES" b="1" dirty="0" smtClean="0"/>
              <a:t>lógica de selección </a:t>
            </a:r>
            <a:r>
              <a:rPr lang="es-ES" dirty="0" smtClean="0"/>
              <a:t>determina la instrucción que se puede emitir entre todas las disponibles</a:t>
            </a:r>
          </a:p>
          <a:p>
            <a:r>
              <a:rPr lang="es-ES" dirty="0" smtClean="0"/>
              <a:t>El </a:t>
            </a:r>
            <a:r>
              <a:rPr lang="es-ES" dirty="0"/>
              <a:t>problema surge cuando hay varias instrucciones en condiciones de ser emitidas en el mismo ciclo de reloj.</a:t>
            </a:r>
          </a:p>
          <a:p>
            <a:pPr lvl="1"/>
            <a:r>
              <a:rPr lang="es-ES" dirty="0"/>
              <a:t>A</a:t>
            </a:r>
            <a:r>
              <a:rPr lang="es-ES" dirty="0" smtClean="0"/>
              <a:t>lgoritmo </a:t>
            </a:r>
            <a:r>
              <a:rPr lang="es-ES" dirty="0"/>
              <a:t>de planificación o planificador </a:t>
            </a:r>
            <a:r>
              <a:rPr lang="es-ES" dirty="0" smtClean="0"/>
              <a:t>dinámico</a:t>
            </a:r>
          </a:p>
          <a:p>
            <a:pPr lvl="2"/>
            <a:r>
              <a:rPr lang="es-ES" dirty="0" smtClean="0"/>
              <a:t>El </a:t>
            </a:r>
            <a:r>
              <a:rPr lang="es-ES" dirty="0"/>
              <a:t>más </a:t>
            </a:r>
            <a:r>
              <a:rPr lang="es-ES" dirty="0" smtClean="0"/>
              <a:t>habitual: Política de planificación emisión la mas antigua</a:t>
            </a:r>
          </a:p>
          <a:p>
            <a:r>
              <a:rPr lang="es-ES" dirty="0"/>
              <a:t>Los primeros procesadores </a:t>
            </a:r>
            <a:r>
              <a:rPr lang="es-ES" dirty="0" err="1"/>
              <a:t>superescalares</a:t>
            </a:r>
            <a:r>
              <a:rPr lang="es-ES" dirty="0"/>
              <a:t> realizaban </a:t>
            </a:r>
            <a:r>
              <a:rPr lang="es-ES" b="1" dirty="0"/>
              <a:t>una emisión con bloqueo y ordenada</a:t>
            </a:r>
            <a:r>
              <a:rPr lang="es-ES" dirty="0"/>
              <a:t>, </a:t>
            </a:r>
            <a:endParaRPr lang="es-ES" dirty="0" smtClean="0"/>
          </a:p>
          <a:p>
            <a:pPr lvl="1"/>
            <a:r>
              <a:rPr lang="es-ES" dirty="0"/>
              <a:t>E</a:t>
            </a:r>
            <a:r>
              <a:rPr lang="es-ES" dirty="0" smtClean="0"/>
              <a:t>sto </a:t>
            </a:r>
            <a:r>
              <a:rPr lang="es-ES" dirty="0"/>
              <a:t>implica que las instrucciones salen en orden de la estación de reserva excepto que no tuviese todos sus </a:t>
            </a:r>
            <a:r>
              <a:rPr lang="es-ES" dirty="0" err="1"/>
              <a:t>operandos</a:t>
            </a:r>
            <a:r>
              <a:rPr lang="es-ES" dirty="0"/>
              <a:t> disponibles debiendo esperar y bloqueando las instrucciones posteriores.</a:t>
            </a:r>
          </a:p>
          <a:p>
            <a:r>
              <a:rPr lang="es-ES" dirty="0"/>
              <a:t>Los procesadores actuales ya realizan </a:t>
            </a:r>
            <a:r>
              <a:rPr lang="es-ES" b="1" dirty="0"/>
              <a:t>emisión sin bloqueo y desordenada</a:t>
            </a:r>
            <a:r>
              <a:rPr lang="es-ES" dirty="0"/>
              <a:t>, mejorando notablemente su rendimiento</a:t>
            </a:r>
            <a:r>
              <a:rPr lang="es-ES" dirty="0" smtClean="0"/>
              <a:t>.</a:t>
            </a:r>
          </a:p>
          <a:p>
            <a:r>
              <a:rPr lang="es-ES" dirty="0"/>
              <a:t>La emisión de instrucciones desde las estaciones de reserva puede realizarse de forma:</a:t>
            </a:r>
            <a:endParaRPr lang="es-ES" dirty="0" smtClean="0"/>
          </a:p>
          <a:p>
            <a:pPr lvl="1"/>
            <a:r>
              <a:rPr lang="es-ES" dirty="0" smtClean="0"/>
              <a:t>Emisión alineada</a:t>
            </a:r>
          </a:p>
          <a:p>
            <a:pPr lvl="2"/>
            <a:r>
              <a:rPr lang="es-ES" dirty="0" smtClean="0"/>
              <a:t>La ventana de distribución no puede enviar nuevas instrucciones a la estación de reserva hasta que no esté completamente vacía</a:t>
            </a:r>
          </a:p>
          <a:p>
            <a:pPr lvl="1"/>
            <a:r>
              <a:rPr lang="es-ES" dirty="0" smtClean="0"/>
              <a:t>Emisión no alineada</a:t>
            </a:r>
          </a:p>
          <a:p>
            <a:pPr lvl="2"/>
            <a:r>
              <a:rPr lang="es-ES" dirty="0" smtClean="0"/>
              <a:t>Puede emitir instrucciones siempre que queden entradas libres en las estaciones de reserva</a:t>
            </a:r>
            <a:endParaRPr lang="es-ES" dirty="0"/>
          </a:p>
        </p:txBody>
      </p:sp>
      <p:sp>
        <p:nvSpPr>
          <p:cNvPr id="3" name="2 Título"/>
          <p:cNvSpPr>
            <a:spLocks noGrp="1"/>
          </p:cNvSpPr>
          <p:nvPr>
            <p:ph type="title"/>
          </p:nvPr>
        </p:nvSpPr>
        <p:spPr/>
        <p:txBody>
          <a:bodyPr/>
          <a:lstStyle/>
          <a:p>
            <a:r>
              <a:rPr lang="es-ES" dirty="0" smtClean="0"/>
              <a:t>2.7.2.3. Fase de emisión</a:t>
            </a:r>
            <a:endParaRPr lang="es-E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2627784" y="188640"/>
            <a:ext cx="6330478" cy="6275490"/>
          </a:xfrm>
          <a:prstGeom prst="rect">
            <a:avLst/>
          </a:prstGeom>
          <a:noFill/>
          <a:ln w="9525">
            <a:noFill/>
            <a:miter lim="800000"/>
            <a:headEnd/>
            <a:tailEnd/>
          </a:ln>
        </p:spPr>
      </p:pic>
      <p:sp>
        <p:nvSpPr>
          <p:cNvPr id="2" name="1 CuadroTexto"/>
          <p:cNvSpPr txBox="1"/>
          <p:nvPr/>
        </p:nvSpPr>
        <p:spPr>
          <a:xfrm>
            <a:off x="33536" y="856199"/>
            <a:ext cx="3384376" cy="4247317"/>
          </a:xfrm>
          <a:prstGeom prst="rect">
            <a:avLst/>
          </a:prstGeom>
          <a:noFill/>
        </p:spPr>
        <p:txBody>
          <a:bodyPr wrap="square" rtlCol="0">
            <a:spAutoFit/>
          </a:bodyPr>
          <a:lstStyle/>
          <a:p>
            <a:r>
              <a:rPr lang="es-ES" b="1" dirty="0" smtClean="0"/>
              <a:t>Ejemplo de emisión</a:t>
            </a:r>
          </a:p>
          <a:p>
            <a:r>
              <a:rPr lang="es-ES" dirty="0" smtClean="0"/>
              <a:t>Premisas</a:t>
            </a:r>
            <a:endParaRPr lang="es-ES" dirty="0"/>
          </a:p>
          <a:p>
            <a:r>
              <a:rPr lang="es-ES" dirty="0"/>
              <a:t>• La misma estación de reserva alimenta a la UF suma/resta y </a:t>
            </a:r>
            <a:r>
              <a:rPr lang="es-ES" dirty="0" err="1"/>
              <a:t>multi</a:t>
            </a:r>
            <a:r>
              <a:rPr lang="es-ES" dirty="0"/>
              <a:t>/división</a:t>
            </a:r>
          </a:p>
          <a:p>
            <a:r>
              <a:rPr lang="es-ES" dirty="0"/>
              <a:t>• La unidad de suma/resta consume 1 ciclo y la de multiplicación/división 2 ciclos estando segmentada.</a:t>
            </a:r>
          </a:p>
          <a:p>
            <a:r>
              <a:rPr lang="es-ES" dirty="0"/>
              <a:t>• El ciclo en el que la UF genera el operando, la estación de reserva actualiza sus bits de validez → el ciclo siguiente se puede emitir la instrucción.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1352" y="0"/>
            <a:ext cx="5832648" cy="6847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2.7.3. Lectura de los </a:t>
            </a:r>
            <a:r>
              <a:rPr lang="es-ES" dirty="0" err="1" smtClean="0"/>
              <a:t>operandos</a:t>
            </a:r>
            <a:endParaRPr lang="es-ES" dirty="0"/>
          </a:p>
        </p:txBody>
      </p:sp>
      <p:sp>
        <p:nvSpPr>
          <p:cNvPr id="3" name="2 Marcador de contenido"/>
          <p:cNvSpPr>
            <a:spLocks noGrp="1"/>
          </p:cNvSpPr>
          <p:nvPr>
            <p:ph idx="1"/>
          </p:nvPr>
        </p:nvSpPr>
        <p:spPr>
          <a:xfrm>
            <a:off x="457200" y="1481328"/>
            <a:ext cx="3322712" cy="3387831"/>
          </a:xfrm>
        </p:spPr>
        <p:txBody>
          <a:bodyPr>
            <a:normAutofit fontScale="92500" lnSpcReduction="10000"/>
          </a:bodyPr>
          <a:lstStyle/>
          <a:p>
            <a:r>
              <a:rPr lang="es-ES" dirty="0" smtClean="0"/>
              <a:t>Planificación sin lectura de operando</a:t>
            </a:r>
          </a:p>
          <a:p>
            <a:pPr lvl="1"/>
            <a:r>
              <a:rPr lang="es-ES" dirty="0" smtClean="0"/>
              <a:t>La lectura de </a:t>
            </a:r>
            <a:r>
              <a:rPr lang="es-ES" dirty="0" err="1" smtClean="0"/>
              <a:t>operandos</a:t>
            </a:r>
            <a:r>
              <a:rPr lang="es-ES" dirty="0" smtClean="0"/>
              <a:t> fuentes se hace en el momento de la emisión a las unidades funcionales</a:t>
            </a:r>
            <a:endParaRPr lang="es-ES" dirty="0"/>
          </a:p>
        </p:txBody>
      </p:sp>
      <p:pic>
        <p:nvPicPr>
          <p:cNvPr id="1026" name="Picture 2"/>
          <p:cNvPicPr>
            <a:picLocks noChangeAspect="1" noChangeArrowheads="1"/>
          </p:cNvPicPr>
          <p:nvPr/>
        </p:nvPicPr>
        <p:blipFill>
          <a:blip r:embed="rId2" cstate="print"/>
          <a:srcRect/>
          <a:stretch>
            <a:fillRect/>
          </a:stretch>
        </p:blipFill>
        <p:spPr bwMode="auto">
          <a:xfrm>
            <a:off x="3707904" y="1340768"/>
            <a:ext cx="5086350" cy="5040560"/>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4294967295"/>
          </p:nvPr>
        </p:nvSpPr>
        <p:spPr>
          <a:xfrm>
            <a:off x="0" y="1481138"/>
            <a:ext cx="2746375" cy="4525962"/>
          </a:xfrm>
        </p:spPr>
        <p:txBody>
          <a:bodyPr>
            <a:normAutofit fontScale="92500"/>
          </a:bodyPr>
          <a:lstStyle/>
          <a:p>
            <a:r>
              <a:rPr lang="es-ES" dirty="0" smtClean="0"/>
              <a:t>Los </a:t>
            </a:r>
            <a:r>
              <a:rPr lang="es-ES" dirty="0" err="1" smtClean="0"/>
              <a:t>operandos</a:t>
            </a:r>
            <a:r>
              <a:rPr lang="es-ES" dirty="0" smtClean="0"/>
              <a:t> se leen cuando la instrucción se distribuye desde el buffer de distribución a las estaciones de reserva</a:t>
            </a:r>
            <a:endParaRPr lang="es-ES" dirty="0"/>
          </a:p>
        </p:txBody>
      </p:sp>
      <p:sp>
        <p:nvSpPr>
          <p:cNvPr id="3" name="2 Título"/>
          <p:cNvSpPr>
            <a:spLocks noGrp="1"/>
          </p:cNvSpPr>
          <p:nvPr>
            <p:ph type="title" idx="4294967295"/>
          </p:nvPr>
        </p:nvSpPr>
        <p:spPr>
          <a:xfrm>
            <a:off x="0" y="274638"/>
            <a:ext cx="8229600" cy="1143000"/>
          </a:xfrm>
        </p:spPr>
        <p:txBody>
          <a:bodyPr>
            <a:normAutofit fontScale="90000"/>
          </a:bodyPr>
          <a:lstStyle/>
          <a:p>
            <a:r>
              <a:rPr lang="es-ES" dirty="0" smtClean="0"/>
              <a:t>Planificación con lectura de </a:t>
            </a:r>
            <a:r>
              <a:rPr lang="es-ES" dirty="0" err="1" smtClean="0"/>
              <a:t>operandos</a:t>
            </a:r>
            <a:endParaRPr lang="es-ES" dirty="0"/>
          </a:p>
        </p:txBody>
      </p:sp>
      <p:pic>
        <p:nvPicPr>
          <p:cNvPr id="2050" name="Picture 2"/>
          <p:cNvPicPr>
            <a:picLocks noChangeAspect="1" noChangeArrowheads="1"/>
          </p:cNvPicPr>
          <p:nvPr/>
        </p:nvPicPr>
        <p:blipFill>
          <a:blip r:embed="rId2" cstate="print"/>
          <a:srcRect/>
          <a:stretch>
            <a:fillRect/>
          </a:stretch>
        </p:blipFill>
        <p:spPr bwMode="auto">
          <a:xfrm>
            <a:off x="3707904" y="836712"/>
            <a:ext cx="5238750" cy="5688632"/>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902371" y="764704"/>
            <a:ext cx="7283425" cy="5544616"/>
          </a:xfrm>
          <a:prstGeom prst="rect">
            <a:avLst/>
          </a:prstGeom>
          <a:noFill/>
          <a:ln w="9525">
            <a:noFill/>
            <a:miter lim="800000"/>
            <a:headEnd/>
            <a:tailEnd/>
          </a:ln>
        </p:spPr>
      </p:pic>
      <p:sp>
        <p:nvSpPr>
          <p:cNvPr id="2" name="1 CuadroTexto"/>
          <p:cNvSpPr txBox="1"/>
          <p:nvPr/>
        </p:nvSpPr>
        <p:spPr>
          <a:xfrm>
            <a:off x="179512" y="332656"/>
            <a:ext cx="4608512" cy="2308324"/>
          </a:xfrm>
          <a:prstGeom prst="rect">
            <a:avLst/>
          </a:prstGeom>
          <a:noFill/>
        </p:spPr>
        <p:txBody>
          <a:bodyPr wrap="square" rtlCol="0">
            <a:spAutoFit/>
          </a:bodyPr>
          <a:lstStyle/>
          <a:p>
            <a:r>
              <a:rPr lang="es-ES" b="1" dirty="0"/>
              <a:t>Planificación con lectura de </a:t>
            </a:r>
            <a:r>
              <a:rPr lang="es-ES" b="1" dirty="0" err="1" smtClean="0"/>
              <a:t>operandos</a:t>
            </a:r>
            <a:endParaRPr lang="es-ES" dirty="0"/>
          </a:p>
          <a:p>
            <a:r>
              <a:rPr lang="es-ES" dirty="0"/>
              <a:t>• La estación de reserva centralizada distribuye 4 instrucciones/ciclo a las dos estaciones de reserva individuales.</a:t>
            </a:r>
          </a:p>
          <a:p>
            <a:r>
              <a:rPr lang="es-ES" dirty="0"/>
              <a:t>• Unidad funcional de suma/resta (1 ciclo).</a:t>
            </a:r>
          </a:p>
          <a:p>
            <a:r>
              <a:rPr lang="es-ES" dirty="0"/>
              <a:t>• Unidad segmentada de multiplicación/división (2 ciclos).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532" y="404664"/>
            <a:ext cx="8635174"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140968"/>
            <a:ext cx="2153593"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0000" lnSpcReduction="20000"/>
          </a:bodyPr>
          <a:lstStyle/>
          <a:p>
            <a:r>
              <a:rPr lang="es-ES" dirty="0" smtClean="0"/>
              <a:t>Permiten la ejecución de instrucciones fuera de orden</a:t>
            </a:r>
          </a:p>
          <a:p>
            <a:r>
              <a:rPr lang="es-ES" dirty="0" smtClean="0"/>
              <a:t>Cuenta con los mecanismos necesarios para garantizar que se obtengan los mismos resultados,</a:t>
            </a:r>
          </a:p>
          <a:p>
            <a:pPr lvl="1"/>
            <a:r>
              <a:rPr lang="es-ES" dirty="0" smtClean="0"/>
              <a:t>Se respeta la semántica del código fuente.</a:t>
            </a:r>
          </a:p>
          <a:p>
            <a:r>
              <a:rPr lang="es-ES" dirty="0" smtClean="0"/>
              <a:t>Una </a:t>
            </a:r>
            <a:r>
              <a:rPr lang="es-ES" b="1" dirty="0" smtClean="0"/>
              <a:t>segmentación dinámica paralela </a:t>
            </a:r>
            <a:r>
              <a:rPr lang="es-ES" dirty="0" smtClean="0"/>
              <a:t>utiliza buffers </a:t>
            </a:r>
            <a:r>
              <a:rPr lang="es-ES" dirty="0" err="1" smtClean="0"/>
              <a:t>multi</a:t>
            </a:r>
            <a:r>
              <a:rPr lang="es-ES" dirty="0" smtClean="0"/>
              <a:t> entrada que permiten que las instrucciones entren y salgan de los buffers fuera de orden.</a:t>
            </a:r>
          </a:p>
          <a:p>
            <a:pPr lvl="1"/>
            <a:r>
              <a:rPr lang="es-ES" dirty="0" smtClean="0"/>
              <a:t>La ventaja que aporta la ejecución fuera de orden es que intenta aprovechar al máximo el paralelismo que permiten las instrucciones y el que permite el hardware, al disponer de múltiples unidades funcionales. Esto se traduce en:</a:t>
            </a:r>
          </a:p>
          <a:p>
            <a:pPr lvl="2"/>
            <a:r>
              <a:rPr lang="es-ES" dirty="0" smtClean="0"/>
              <a:t>Unas instrucciones pueden adelantar a otras si no hay dependencias falsas (WAR y WAW), evitando ciclos de detención innecesarios.</a:t>
            </a:r>
          </a:p>
          <a:p>
            <a:pPr lvl="2"/>
            <a:r>
              <a:rPr lang="es-ES" dirty="0" smtClean="0"/>
              <a:t>Una reducción de ciclos de detención por dependencias verdaderas de datos y memoria.</a:t>
            </a:r>
          </a:p>
          <a:p>
            <a:r>
              <a:rPr lang="es-ES" dirty="0" smtClean="0"/>
              <a:t>Tienen la capacidad para especular</a:t>
            </a:r>
          </a:p>
          <a:p>
            <a:pPr lvl="1"/>
            <a:r>
              <a:rPr lang="es-ES" dirty="0" smtClean="0"/>
              <a:t>Pueden realizar predicciones sobre las instrucciones que se ejecutarán tras una instrucción de salto.</a:t>
            </a:r>
          </a:p>
          <a:p>
            <a:pPr lvl="1"/>
            <a:endParaRPr lang="es-ES" dirty="0" smtClean="0"/>
          </a:p>
          <a:p>
            <a:endParaRPr lang="es-ES" dirty="0"/>
          </a:p>
        </p:txBody>
      </p:sp>
      <p:sp>
        <p:nvSpPr>
          <p:cNvPr id="3" name="2 Título"/>
          <p:cNvSpPr>
            <a:spLocks noGrp="1"/>
          </p:cNvSpPr>
          <p:nvPr>
            <p:ph type="title"/>
          </p:nvPr>
        </p:nvSpPr>
        <p:spPr/>
        <p:txBody>
          <a:bodyPr/>
          <a:lstStyle/>
          <a:p>
            <a:r>
              <a:rPr lang="es-ES" dirty="0"/>
              <a:t>Dinamismo</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32" y="476672"/>
            <a:ext cx="8696403"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517438"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090" y="332656"/>
            <a:ext cx="8619068"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824"/>
            <a:ext cx="8137802" cy="5864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85000" lnSpcReduction="10000"/>
          </a:bodyPr>
          <a:lstStyle/>
          <a:p>
            <a:r>
              <a:rPr lang="es-ES" dirty="0" smtClean="0"/>
              <a:t>El compilador utiliza un número infinito de registros simbólicos</a:t>
            </a:r>
          </a:p>
          <a:p>
            <a:r>
              <a:rPr lang="es-ES" dirty="0" smtClean="0"/>
              <a:t>El número de registros arquitectónicos son limitados</a:t>
            </a:r>
          </a:p>
          <a:p>
            <a:pPr lvl="1"/>
            <a:r>
              <a:rPr lang="es-ES" dirty="0" smtClean="0"/>
              <a:t>El compilador reutiliza los registros arquitectónicos, escribe un nuevo valor cunado detecta que el valor almacenado ya no es necesario</a:t>
            </a:r>
          </a:p>
          <a:p>
            <a:r>
              <a:rPr lang="es-ES" dirty="0" smtClean="0"/>
              <a:t>Fichero de registros </a:t>
            </a:r>
            <a:r>
              <a:rPr lang="es-ES" dirty="0" err="1" smtClean="0"/>
              <a:t>Arquitectonicos</a:t>
            </a:r>
            <a:r>
              <a:rPr lang="es-ES" dirty="0" smtClean="0"/>
              <a:t> (ARF </a:t>
            </a:r>
            <a:r>
              <a:rPr lang="es-ES" i="1" dirty="0" err="1" smtClean="0"/>
              <a:t>Architected</a:t>
            </a:r>
            <a:r>
              <a:rPr lang="es-ES" i="1" dirty="0" smtClean="0"/>
              <a:t> </a:t>
            </a:r>
            <a:r>
              <a:rPr lang="es-ES" i="1" dirty="0" err="1" smtClean="0"/>
              <a:t>Register</a:t>
            </a:r>
            <a:r>
              <a:rPr lang="es-ES" i="1" dirty="0" smtClean="0"/>
              <a:t> File</a:t>
            </a:r>
            <a:r>
              <a:rPr lang="es-ES" dirty="0" smtClean="0"/>
              <a:t>)</a:t>
            </a:r>
          </a:p>
          <a:p>
            <a:pPr lvl="1"/>
            <a:r>
              <a:rPr lang="es-ES" dirty="0" smtClean="0"/>
              <a:t>Son los registros accesibles al programador</a:t>
            </a:r>
          </a:p>
          <a:p>
            <a:pPr lvl="1"/>
            <a:r>
              <a:rPr lang="es-ES" dirty="0" smtClean="0"/>
              <a:t>Su número son limitados</a:t>
            </a:r>
          </a:p>
          <a:p>
            <a:r>
              <a:rPr lang="es-ES" dirty="0" smtClean="0"/>
              <a:t>Rango de vida de un registro</a:t>
            </a:r>
          </a:p>
          <a:p>
            <a:pPr lvl="1"/>
            <a:r>
              <a:rPr lang="es-ES" dirty="0" smtClean="0"/>
              <a:t>El tiempo desde que se almacena el valor en el registro hasta que hace uso de ese valor por última vez, antes de reemplazarlo mediante una nueva escritura</a:t>
            </a:r>
            <a:endParaRPr lang="es-ES" dirty="0"/>
          </a:p>
        </p:txBody>
      </p:sp>
      <p:sp>
        <p:nvSpPr>
          <p:cNvPr id="3" name="2 Título"/>
          <p:cNvSpPr>
            <a:spLocks noGrp="1"/>
          </p:cNvSpPr>
          <p:nvPr>
            <p:ph type="title"/>
          </p:nvPr>
        </p:nvSpPr>
        <p:spPr/>
        <p:txBody>
          <a:bodyPr>
            <a:normAutofit fontScale="90000"/>
          </a:bodyPr>
          <a:lstStyle/>
          <a:p>
            <a:r>
              <a:rPr lang="es-ES" dirty="0" smtClean="0"/>
              <a:t>2.7.4. Renombramiento de Registros</a:t>
            </a:r>
            <a:endParaRPr lang="es-E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cstate="print"/>
          <a:srcRect/>
          <a:stretch>
            <a:fillRect/>
          </a:stretch>
        </p:blipFill>
        <p:spPr bwMode="auto">
          <a:xfrm>
            <a:off x="179512" y="332656"/>
            <a:ext cx="2624111" cy="1588969"/>
          </a:xfrm>
          <a:prstGeom prst="rect">
            <a:avLst/>
          </a:prstGeom>
          <a:noFill/>
          <a:ln w="9525">
            <a:noFill/>
            <a:miter lim="800000"/>
            <a:headEnd/>
            <a:tailEnd/>
          </a:ln>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90452"/>
            <a:ext cx="8630823" cy="3819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09" y="476672"/>
            <a:ext cx="8760973"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323528" y="4221088"/>
            <a:ext cx="8592954" cy="1584176"/>
          </a:xfrm>
          <a:prstGeom prst="rect">
            <a:avLst/>
          </a:prstGeom>
          <a:noFill/>
        </p:spPr>
        <p:txBody>
          <a:bodyPr wrap="square" rtlCol="0">
            <a:normAutofit fontScale="85000" lnSpcReduction="10000"/>
          </a:bodyPr>
          <a:lstStyle/>
          <a:p>
            <a:r>
              <a:rPr lang="es-ES" dirty="0"/>
              <a:t>Una solución inmediata y sencilla </a:t>
            </a:r>
          </a:p>
          <a:p>
            <a:pPr marL="285750" indent="-285750">
              <a:buFont typeface="Arial" panose="020B0604020202020204" pitchFamily="34" charset="0"/>
              <a:buChar char="•"/>
            </a:pPr>
            <a:r>
              <a:rPr lang="es-ES" dirty="0"/>
              <a:t>L</a:t>
            </a:r>
            <a:r>
              <a:rPr lang="es-ES" dirty="0" smtClean="0"/>
              <a:t>a </a:t>
            </a:r>
            <a:r>
              <a:rPr lang="es-ES" dirty="0"/>
              <a:t>ejecución secuencial de las instrucciones y la escritura ordenada de los registros </a:t>
            </a:r>
            <a:endParaRPr lang="es-ES" dirty="0" smtClean="0"/>
          </a:p>
          <a:p>
            <a:pPr marL="285750" indent="-285750">
              <a:buFont typeface="Arial" panose="020B0604020202020204" pitchFamily="34" charset="0"/>
              <a:buChar char="•"/>
            </a:pPr>
            <a:r>
              <a:rPr lang="es-ES" dirty="0" smtClean="0"/>
              <a:t>Elimina </a:t>
            </a:r>
            <a:r>
              <a:rPr lang="es-ES" dirty="0"/>
              <a:t>ejecución fuera de </a:t>
            </a:r>
            <a:r>
              <a:rPr lang="es-ES" dirty="0" smtClean="0"/>
              <a:t>orden</a:t>
            </a:r>
          </a:p>
          <a:p>
            <a:pPr marL="742950" lvl="1" indent="-285750">
              <a:buFont typeface="Arial" panose="020B0604020202020204" pitchFamily="34" charset="0"/>
              <a:buChar char="•"/>
            </a:pPr>
            <a:r>
              <a:rPr lang="es-ES" dirty="0"/>
              <a:t>B</a:t>
            </a:r>
            <a:r>
              <a:rPr lang="es-ES" dirty="0" smtClean="0"/>
              <a:t>ajo </a:t>
            </a:r>
            <a:r>
              <a:rPr lang="es-ES" dirty="0"/>
              <a:t>rendimiento.</a:t>
            </a:r>
          </a:p>
          <a:p>
            <a:r>
              <a:rPr lang="es-ES" dirty="0"/>
              <a:t>Solución </a:t>
            </a:r>
          </a:p>
          <a:p>
            <a:pPr marL="285750" indent="-285750">
              <a:buFont typeface="Arial" panose="020B0604020202020204" pitchFamily="34" charset="0"/>
              <a:buChar char="•"/>
            </a:pPr>
            <a:r>
              <a:rPr lang="es-ES" dirty="0"/>
              <a:t>R</a:t>
            </a:r>
            <a:r>
              <a:rPr lang="es-ES" dirty="0" smtClean="0"/>
              <a:t>enombramiento </a:t>
            </a:r>
            <a:r>
              <a:rPr lang="es-ES" dirty="0"/>
              <a:t>dinámico de los registros de la arquitectura mediante hardware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t>Renombramiento dinámico de registros de la arquitectura mediante hardware</a:t>
            </a:r>
            <a:endParaRPr lang="es-ES" sz="3200" dirty="0"/>
          </a:p>
        </p:txBody>
      </p:sp>
      <p:sp>
        <p:nvSpPr>
          <p:cNvPr id="3" name="2 Marcador de contenido"/>
          <p:cNvSpPr>
            <a:spLocks noGrp="1"/>
          </p:cNvSpPr>
          <p:nvPr>
            <p:ph idx="1"/>
          </p:nvPr>
        </p:nvSpPr>
        <p:spPr>
          <a:xfrm>
            <a:off x="457200" y="1481328"/>
            <a:ext cx="8229600" cy="4827992"/>
          </a:xfrm>
        </p:spPr>
        <p:txBody>
          <a:bodyPr>
            <a:normAutofit/>
          </a:bodyPr>
          <a:lstStyle/>
          <a:p>
            <a:r>
              <a:rPr lang="es-ES" dirty="0" smtClean="0"/>
              <a:t>Consiste en utilizar registros auxiliares invisibles al programador de </a:t>
            </a:r>
            <a:r>
              <a:rPr lang="es-ES" dirty="0"/>
              <a:t>forma que se reestablezca </a:t>
            </a:r>
            <a:r>
              <a:rPr lang="es-ES" dirty="0" smtClean="0"/>
              <a:t>la correspondencia </a:t>
            </a:r>
            <a:r>
              <a:rPr lang="es-ES" dirty="0"/>
              <a:t>única entre resultados temporales y </a:t>
            </a:r>
            <a:r>
              <a:rPr lang="es-ES" dirty="0" smtClean="0"/>
              <a:t>registros</a:t>
            </a:r>
          </a:p>
          <a:p>
            <a:pPr lvl="1"/>
            <a:r>
              <a:rPr lang="es-ES" dirty="0"/>
              <a:t>Se conocen como </a:t>
            </a:r>
            <a:r>
              <a:rPr lang="es-ES" b="1" dirty="0"/>
              <a:t>registros físicos, registros no creados o registros de renombramiento</a:t>
            </a:r>
            <a:endParaRPr lang="es-ES" b="1" dirty="0" smtClean="0"/>
          </a:p>
          <a:p>
            <a:pPr lvl="1"/>
            <a:r>
              <a:rPr lang="es-ES" dirty="0" smtClean="0"/>
              <a:t>Las instrucciones escriben los resultados en los registros de renombramientos para posteriormente escribirlos en los arquitectónicos</a:t>
            </a:r>
          </a:p>
          <a:p>
            <a:pPr lvl="2"/>
            <a:r>
              <a:rPr lang="es-ES" dirty="0"/>
              <a:t>Este restablecimiento permite eliminar todas las dependencias falsas entre las instrucciones emitidas</a:t>
            </a:r>
            <a:endParaRPr lang="es-ES" dirty="0" smtClean="0"/>
          </a:p>
          <a:p>
            <a:pPr lvl="1"/>
            <a:endParaRPr lang="es-ES" dirty="0" smtClean="0"/>
          </a:p>
          <a:p>
            <a:pPr lvl="1"/>
            <a:endParaRPr lang="es-E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19100" y="908720"/>
            <a:ext cx="8229600" cy="1875664"/>
          </a:xfrm>
        </p:spPr>
        <p:txBody>
          <a:bodyPr>
            <a:normAutofit fontScale="77500" lnSpcReduction="20000"/>
          </a:bodyPr>
          <a:lstStyle/>
          <a:p>
            <a:pPr lvl="1"/>
            <a:r>
              <a:rPr lang="es-ES" dirty="0" smtClean="0"/>
              <a:t>Paso </a:t>
            </a:r>
            <a:r>
              <a:rPr lang="es-ES" dirty="0"/>
              <a:t>1</a:t>
            </a:r>
          </a:p>
          <a:p>
            <a:pPr lvl="2"/>
            <a:r>
              <a:rPr lang="es-ES" dirty="0"/>
              <a:t>Resolución de los riesgos WAW y WAR</a:t>
            </a:r>
          </a:p>
          <a:p>
            <a:pPr lvl="3"/>
            <a:r>
              <a:rPr lang="es-ES" dirty="0"/>
              <a:t>Se renombran de forma única los </a:t>
            </a:r>
            <a:r>
              <a:rPr lang="es-ES" dirty="0" err="1"/>
              <a:t>operandos</a:t>
            </a:r>
            <a:r>
              <a:rPr lang="es-ES" dirty="0"/>
              <a:t> destinos de la instrucción</a:t>
            </a:r>
          </a:p>
          <a:p>
            <a:pPr lvl="1"/>
            <a:r>
              <a:rPr lang="es-ES" dirty="0"/>
              <a:t>Paso 2</a:t>
            </a:r>
          </a:p>
          <a:p>
            <a:pPr lvl="2"/>
            <a:r>
              <a:rPr lang="es-ES" dirty="0"/>
              <a:t>Mantenimiento de la dependencia RAW</a:t>
            </a:r>
          </a:p>
          <a:p>
            <a:pPr lvl="3"/>
            <a:r>
              <a:rPr lang="es-ES" dirty="0"/>
              <a:t>Se renombran todos los registros fuentes que son objeto de una escritura previa utilizando en mismo nombre que se empleo en el paso uno</a:t>
            </a:r>
          </a:p>
          <a:p>
            <a:endParaRPr lang="es-ES" dirty="0"/>
          </a:p>
        </p:txBody>
      </p:sp>
      <p:sp>
        <p:nvSpPr>
          <p:cNvPr id="3" name="2 Título"/>
          <p:cNvSpPr>
            <a:spLocks noGrp="1"/>
          </p:cNvSpPr>
          <p:nvPr>
            <p:ph type="title"/>
          </p:nvPr>
        </p:nvSpPr>
        <p:spPr>
          <a:xfrm>
            <a:off x="457200" y="274638"/>
            <a:ext cx="8229600" cy="706090"/>
          </a:xfrm>
        </p:spPr>
        <p:txBody>
          <a:bodyPr>
            <a:normAutofit/>
          </a:bodyPr>
          <a:lstStyle/>
          <a:p>
            <a:r>
              <a:rPr lang="es-ES" sz="3200" dirty="0"/>
              <a:t>Pasos del renombramiento dinámico</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462" y="3284984"/>
            <a:ext cx="5476875"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75392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4784"/>
            <a:ext cx="8229600" cy="4522507"/>
          </a:xfrm>
        </p:spPr>
        <p:txBody>
          <a:bodyPr>
            <a:normAutofit/>
          </a:bodyPr>
          <a:lstStyle/>
          <a:p>
            <a:r>
              <a:rPr lang="es-ES" dirty="0" smtClean="0"/>
              <a:t>Ficheros de registro</a:t>
            </a:r>
          </a:p>
          <a:p>
            <a:pPr lvl="1"/>
            <a:r>
              <a:rPr lang="es-ES" dirty="0"/>
              <a:t>Al fichero de registros de la arquitectura se denominará ARF (</a:t>
            </a:r>
            <a:r>
              <a:rPr lang="es-ES" dirty="0" err="1"/>
              <a:t>Architected</a:t>
            </a:r>
            <a:r>
              <a:rPr lang="es-ES" dirty="0"/>
              <a:t> </a:t>
            </a:r>
            <a:r>
              <a:rPr lang="es-ES" dirty="0" err="1"/>
              <a:t>Register</a:t>
            </a:r>
            <a:r>
              <a:rPr lang="es-ES" dirty="0"/>
              <a:t> File</a:t>
            </a:r>
            <a:r>
              <a:rPr lang="es-ES" dirty="0" smtClean="0"/>
              <a:t>).</a:t>
            </a:r>
          </a:p>
          <a:p>
            <a:pPr lvl="1"/>
            <a:r>
              <a:rPr lang="es-ES" dirty="0" smtClean="0"/>
              <a:t>Fichero de Registros de Renombramientos (RRF -  </a:t>
            </a:r>
            <a:r>
              <a:rPr lang="es-ES" i="1" dirty="0" err="1" smtClean="0"/>
              <a:t>Rename</a:t>
            </a:r>
            <a:r>
              <a:rPr lang="es-ES" i="1" dirty="0" smtClean="0"/>
              <a:t> </a:t>
            </a:r>
            <a:r>
              <a:rPr lang="es-ES" i="1" dirty="0" err="1" smtClean="0"/>
              <a:t>Register</a:t>
            </a:r>
            <a:r>
              <a:rPr lang="es-ES" i="1" dirty="0" smtClean="0"/>
              <a:t> File</a:t>
            </a:r>
            <a:r>
              <a:rPr lang="es-ES" dirty="0" smtClean="0"/>
              <a:t>)</a:t>
            </a:r>
          </a:p>
          <a:p>
            <a:r>
              <a:rPr lang="es-ES" dirty="0" smtClean="0"/>
              <a:t>Existen tres formas de organizar el RRF</a:t>
            </a:r>
          </a:p>
          <a:p>
            <a:pPr lvl="1"/>
            <a:r>
              <a:rPr lang="es-ES" dirty="0" smtClean="0"/>
              <a:t>Un único fichero de registro (ARF + RRF)</a:t>
            </a:r>
          </a:p>
          <a:p>
            <a:pPr lvl="1"/>
            <a:r>
              <a:rPr lang="es-ES" dirty="0" smtClean="0"/>
              <a:t>Como una estructura independiente pero accesible desde el ARF</a:t>
            </a:r>
          </a:p>
          <a:p>
            <a:pPr lvl="1"/>
            <a:r>
              <a:rPr lang="es-ES" dirty="0" smtClean="0"/>
              <a:t>Como un buffer de reordenamiento y accesible desde ARF</a:t>
            </a:r>
            <a:endParaRPr lang="es-ES" dirty="0"/>
          </a:p>
        </p:txBody>
      </p:sp>
      <p:sp>
        <p:nvSpPr>
          <p:cNvPr id="3" name="2 Título"/>
          <p:cNvSpPr>
            <a:spLocks noGrp="1"/>
          </p:cNvSpPr>
          <p:nvPr>
            <p:ph type="title"/>
          </p:nvPr>
        </p:nvSpPr>
        <p:spPr/>
        <p:txBody>
          <a:bodyPr/>
          <a:lstStyle/>
          <a:p>
            <a:r>
              <a:rPr lang="es-ES" dirty="0" smtClean="0"/>
              <a:t>Renombramiento dinámico</a:t>
            </a:r>
            <a:endParaRPr lang="es-E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Esquema procesador </a:t>
            </a:r>
            <a:r>
              <a:rPr lang="es-ES" dirty="0" err="1" smtClean="0"/>
              <a:t>superescalar</a:t>
            </a:r>
            <a:endParaRPr lang="es-ES" dirty="0"/>
          </a:p>
        </p:txBody>
      </p:sp>
      <p:pic>
        <p:nvPicPr>
          <p:cNvPr id="151554" name="Picture 2"/>
          <p:cNvPicPr>
            <a:picLocks noGrp="1" noChangeAspect="1" noChangeArrowheads="1"/>
          </p:cNvPicPr>
          <p:nvPr>
            <p:ph idx="1"/>
          </p:nvPr>
        </p:nvPicPr>
        <p:blipFill>
          <a:blip r:embed="rId2" cstate="print"/>
          <a:srcRect/>
          <a:stretch>
            <a:fillRect/>
          </a:stretch>
        </p:blipFill>
        <p:spPr bwMode="auto">
          <a:xfrm>
            <a:off x="1835696" y="1481138"/>
            <a:ext cx="6120680" cy="4525962"/>
          </a:xfrm>
          <a:prstGeom prst="rect">
            <a:avLst/>
          </a:prstGeom>
          <a:noFill/>
          <a:ln w="9525">
            <a:noFill/>
            <a:miter lim="800000"/>
            <a:headEnd/>
            <a:tailEnd/>
          </a:ln>
        </p:spPr>
      </p:pic>
      <p:sp>
        <p:nvSpPr>
          <p:cNvPr id="4" name="3 CuadroTexto"/>
          <p:cNvSpPr txBox="1"/>
          <p:nvPr/>
        </p:nvSpPr>
        <p:spPr>
          <a:xfrm>
            <a:off x="6444208" y="2996952"/>
            <a:ext cx="2160240" cy="276999"/>
          </a:xfrm>
          <a:prstGeom prst="rect">
            <a:avLst/>
          </a:prstGeom>
          <a:noFill/>
        </p:spPr>
        <p:txBody>
          <a:bodyPr wrap="square" rtlCol="0">
            <a:spAutoFit/>
          </a:bodyPr>
          <a:lstStyle/>
          <a:p>
            <a:r>
              <a:rPr lang="es-ES" sz="1200" dirty="0" smtClean="0"/>
              <a:t>Ejecución en orden</a:t>
            </a:r>
            <a:endParaRPr lang="es-ES" sz="1200" dirty="0"/>
          </a:p>
        </p:txBody>
      </p:sp>
      <p:sp>
        <p:nvSpPr>
          <p:cNvPr id="5" name="4 CuadroTexto"/>
          <p:cNvSpPr txBox="1"/>
          <p:nvPr/>
        </p:nvSpPr>
        <p:spPr>
          <a:xfrm>
            <a:off x="6444208" y="5445224"/>
            <a:ext cx="2160240" cy="276999"/>
          </a:xfrm>
          <a:prstGeom prst="rect">
            <a:avLst/>
          </a:prstGeom>
          <a:noFill/>
        </p:spPr>
        <p:txBody>
          <a:bodyPr wrap="square" rtlCol="0">
            <a:spAutoFit/>
          </a:bodyPr>
          <a:lstStyle/>
          <a:p>
            <a:r>
              <a:rPr lang="es-ES" sz="1200" dirty="0" smtClean="0"/>
              <a:t>Ejecución en orden</a:t>
            </a:r>
            <a:endParaRPr lang="es-ES" sz="1200" dirty="0"/>
          </a:p>
        </p:txBody>
      </p:sp>
      <p:sp>
        <p:nvSpPr>
          <p:cNvPr id="6" name="5 CuadroTexto"/>
          <p:cNvSpPr txBox="1"/>
          <p:nvPr/>
        </p:nvSpPr>
        <p:spPr>
          <a:xfrm>
            <a:off x="6300192" y="4653136"/>
            <a:ext cx="2160240" cy="276999"/>
          </a:xfrm>
          <a:prstGeom prst="rect">
            <a:avLst/>
          </a:prstGeom>
          <a:noFill/>
        </p:spPr>
        <p:txBody>
          <a:bodyPr wrap="square" rtlCol="0">
            <a:spAutoFit/>
          </a:bodyPr>
          <a:lstStyle/>
          <a:p>
            <a:r>
              <a:rPr lang="es-ES" sz="1200" dirty="0" smtClean="0"/>
              <a:t>Ejecución fuera de orden</a:t>
            </a:r>
            <a:endParaRPr lang="es-ES" sz="12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980728"/>
            <a:ext cx="8229600" cy="1947672"/>
          </a:xfrm>
        </p:spPr>
        <p:txBody>
          <a:bodyPr>
            <a:normAutofit fontScale="55000" lnSpcReduction="20000"/>
          </a:bodyPr>
          <a:lstStyle/>
          <a:p>
            <a:r>
              <a:rPr lang="es-ES" dirty="0"/>
              <a:t>Las entradas del ARF se componen de tres campos</a:t>
            </a:r>
            <a:r>
              <a:rPr lang="es-ES" dirty="0" smtClean="0"/>
              <a:t>:</a:t>
            </a:r>
            <a:endParaRPr lang="es-ES" dirty="0"/>
          </a:p>
          <a:p>
            <a:pPr lvl="1"/>
            <a:r>
              <a:rPr lang="es-ES" dirty="0"/>
              <a:t>Datos, contiene el valor del registro</a:t>
            </a:r>
            <a:r>
              <a:rPr lang="es-ES" dirty="0" smtClean="0"/>
              <a:t>.</a:t>
            </a:r>
            <a:endParaRPr lang="es-ES" dirty="0"/>
          </a:p>
          <a:p>
            <a:pPr lvl="1"/>
            <a:r>
              <a:rPr lang="es-ES" dirty="0"/>
              <a:t>Ocupado, indica si el registro ha sido renombrado</a:t>
            </a:r>
            <a:r>
              <a:rPr lang="es-ES" dirty="0" smtClean="0"/>
              <a:t>.</a:t>
            </a:r>
            <a:endParaRPr lang="es-ES" dirty="0"/>
          </a:p>
          <a:p>
            <a:pPr lvl="1"/>
            <a:r>
              <a:rPr lang="es-ES" dirty="0"/>
              <a:t>Índice, apunta a la entrada del RRF.</a:t>
            </a:r>
          </a:p>
          <a:p>
            <a:r>
              <a:rPr lang="es-ES" dirty="0"/>
              <a:t>La estructura de los registros RRF tienen tres campos</a:t>
            </a:r>
            <a:r>
              <a:rPr lang="es-ES" dirty="0" smtClean="0"/>
              <a:t>:</a:t>
            </a:r>
            <a:endParaRPr lang="es-ES" dirty="0"/>
          </a:p>
          <a:p>
            <a:pPr lvl="1"/>
            <a:r>
              <a:rPr lang="es-ES" dirty="0" smtClean="0"/>
              <a:t>Datos: se </a:t>
            </a:r>
            <a:r>
              <a:rPr lang="es-ES" dirty="0"/>
              <a:t>escribe el resultado de la instrucción que ha causado el renombramiento</a:t>
            </a:r>
            <a:r>
              <a:rPr lang="es-ES" dirty="0" smtClean="0"/>
              <a:t>.</a:t>
            </a:r>
            <a:endParaRPr lang="es-ES" dirty="0"/>
          </a:p>
          <a:p>
            <a:pPr lvl="1"/>
            <a:r>
              <a:rPr lang="es-ES" dirty="0" smtClean="0"/>
              <a:t>Ocupado: tiene </a:t>
            </a:r>
            <a:r>
              <a:rPr lang="es-ES" dirty="0"/>
              <a:t>un bit de longitud, comprueba si el registro está siendo utilizado por instrucciones pendientes de ejecución y no pueden liberarse</a:t>
            </a:r>
            <a:r>
              <a:rPr lang="es-ES" dirty="0" smtClean="0"/>
              <a:t>.</a:t>
            </a:r>
            <a:endParaRPr lang="es-ES" dirty="0"/>
          </a:p>
          <a:p>
            <a:pPr lvl="1"/>
            <a:r>
              <a:rPr lang="es-ES" dirty="0" smtClean="0"/>
              <a:t>Válido: </a:t>
            </a:r>
            <a:r>
              <a:rPr lang="es-ES" dirty="0"/>
              <a:t>tiene un bit de longitud, indica que aún no se ha realizado la escritura en el RRF.</a:t>
            </a:r>
            <a:endParaRPr lang="es-ES" dirty="0" smtClean="0"/>
          </a:p>
        </p:txBody>
      </p:sp>
      <p:sp>
        <p:nvSpPr>
          <p:cNvPr id="3" name="2 Título"/>
          <p:cNvSpPr>
            <a:spLocks noGrp="1"/>
          </p:cNvSpPr>
          <p:nvPr>
            <p:ph type="title"/>
          </p:nvPr>
        </p:nvSpPr>
        <p:spPr>
          <a:xfrm>
            <a:off x="457200" y="274638"/>
            <a:ext cx="8229600" cy="562074"/>
          </a:xfrm>
        </p:spPr>
        <p:txBody>
          <a:bodyPr>
            <a:normAutofit fontScale="90000"/>
          </a:bodyPr>
          <a:lstStyle/>
          <a:p>
            <a:r>
              <a:rPr lang="es-ES" sz="2400" dirty="0" smtClean="0"/>
              <a:t>2.7.4.1. Organización independiente del RRF con acceso indexado</a:t>
            </a:r>
            <a:endParaRPr lang="es-ES" sz="2400"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232" y="2852936"/>
            <a:ext cx="8969768"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836712"/>
            <a:ext cx="8229600" cy="2448273"/>
          </a:xfrm>
        </p:spPr>
        <p:txBody>
          <a:bodyPr>
            <a:normAutofit fontScale="47500" lnSpcReduction="20000"/>
          </a:bodyPr>
          <a:lstStyle/>
          <a:p>
            <a:r>
              <a:rPr lang="es-ES" dirty="0" smtClean="0"/>
              <a:t>1</a:t>
            </a:r>
            <a:r>
              <a:rPr lang="es-ES" dirty="0"/>
              <a:t>. Se accede mediante su identificador a la entrada que le corresponde en el ARF, se establece el bit de Ocupado a 1, se selecciona un registro de renombramiento del RRF que esté libre y se copia el identificador del registro RRF seleccionado en el campo Índice.</a:t>
            </a:r>
          </a:p>
          <a:p>
            <a:pPr lvl="1"/>
            <a:r>
              <a:rPr lang="es-ES" dirty="0"/>
              <a:t>Ocupado en RRF → 1</a:t>
            </a:r>
          </a:p>
          <a:p>
            <a:pPr lvl="1"/>
            <a:r>
              <a:rPr lang="es-ES" dirty="0"/>
              <a:t>Válido → 0</a:t>
            </a:r>
          </a:p>
          <a:p>
            <a:r>
              <a:rPr lang="es-ES" dirty="0"/>
              <a:t>2. Instrucción finaliza, la escritura del resultado de la operación en RRF y bit Válido a 1.</a:t>
            </a:r>
          </a:p>
          <a:p>
            <a:r>
              <a:rPr lang="es-ES" dirty="0"/>
              <a:t>La escritura diferida del valor del RRF al ARF cuando la instrucción </a:t>
            </a:r>
            <a:r>
              <a:rPr lang="es-ES" dirty="0" smtClean="0"/>
              <a:t>termina</a:t>
            </a:r>
          </a:p>
          <a:p>
            <a:endParaRPr lang="es-ES" dirty="0"/>
          </a:p>
          <a:p>
            <a:r>
              <a:rPr lang="es-ES" dirty="0"/>
              <a:t>R0 → Ocupado (ARF) y No válido (RRF) → Pendiente de escritura. </a:t>
            </a:r>
          </a:p>
          <a:p>
            <a:r>
              <a:rPr lang="es-ES" dirty="0" smtClean="0"/>
              <a:t>R2 </a:t>
            </a:r>
            <a:r>
              <a:rPr lang="es-ES" dirty="0"/>
              <a:t>→ Ocupado (ARF) y Válido y Ocupado (RRF) → Instrucción finalizada pero no terminada </a:t>
            </a:r>
          </a:p>
          <a:p>
            <a:r>
              <a:rPr lang="es-ES" dirty="0" smtClean="0"/>
              <a:t>R1 </a:t>
            </a:r>
            <a:r>
              <a:rPr lang="es-ES" dirty="0"/>
              <a:t>→ No ocupado (ARF) → Instrucción terminada </a:t>
            </a:r>
          </a:p>
        </p:txBody>
      </p:sp>
      <p:sp>
        <p:nvSpPr>
          <p:cNvPr id="3" name="2 Título"/>
          <p:cNvSpPr>
            <a:spLocks noGrp="1"/>
          </p:cNvSpPr>
          <p:nvPr>
            <p:ph type="title"/>
          </p:nvPr>
        </p:nvSpPr>
        <p:spPr>
          <a:xfrm>
            <a:off x="457200" y="274638"/>
            <a:ext cx="8229600" cy="634082"/>
          </a:xfrm>
        </p:spPr>
        <p:txBody>
          <a:bodyPr>
            <a:normAutofit/>
          </a:bodyPr>
          <a:lstStyle/>
          <a:p>
            <a:r>
              <a:rPr lang="es-ES" sz="2800" dirty="0"/>
              <a:t>Proceso de renombramiento de </a:t>
            </a:r>
            <a:r>
              <a:rPr lang="es-ES" sz="2800" dirty="0" smtClean="0"/>
              <a:t>registros</a:t>
            </a:r>
            <a:endParaRPr lang="es-ES" sz="2800"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2250" y="3140968"/>
            <a:ext cx="6385184" cy="3722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68692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8229600" cy="1947672"/>
          </a:xfrm>
        </p:spPr>
        <p:txBody>
          <a:bodyPr>
            <a:normAutofit fontScale="47500" lnSpcReduction="20000"/>
          </a:bodyPr>
          <a:lstStyle/>
          <a:p>
            <a:r>
              <a:rPr lang="es-ES" dirty="0" smtClean="0"/>
              <a:t>Mediante </a:t>
            </a:r>
            <a:r>
              <a:rPr lang="es-ES" dirty="0"/>
              <a:t>una búsqueda en el RRF del identificador del registro del ARF que provoca el renombramiento.</a:t>
            </a:r>
          </a:p>
          <a:p>
            <a:pPr lvl="1"/>
            <a:r>
              <a:rPr lang="es-ES" dirty="0"/>
              <a:t>En este caso el ARF no tiene campo Índice ya que para acceder al registro de renombramiento se utiliza el identificador del registro destino ARF que provoca el </a:t>
            </a:r>
            <a:r>
              <a:rPr lang="es-ES" dirty="0" smtClean="0"/>
              <a:t>renombrado</a:t>
            </a:r>
          </a:p>
          <a:p>
            <a:r>
              <a:rPr lang="es-ES" dirty="0" smtClean="0"/>
              <a:t>Ultimo: </a:t>
            </a:r>
          </a:p>
          <a:p>
            <a:pPr lvl="1"/>
            <a:r>
              <a:rPr lang="es-ES" dirty="0"/>
              <a:t>S</a:t>
            </a:r>
            <a:r>
              <a:rPr lang="es-ES" smtClean="0"/>
              <a:t>i </a:t>
            </a:r>
            <a:r>
              <a:rPr lang="es-ES" dirty="0" smtClean="0"/>
              <a:t>está a uno es el ultimo renombramiento del registro del ARF</a:t>
            </a:r>
          </a:p>
          <a:p>
            <a:pPr lvl="2"/>
            <a:r>
              <a:rPr lang="es-ES" dirty="0" smtClean="0"/>
              <a:t>El último registro de renombramiento pasa de 1 a 0, y el nuevo de 0 a 1</a:t>
            </a:r>
          </a:p>
          <a:p>
            <a:r>
              <a:rPr lang="es-ES" dirty="0" smtClean="0"/>
              <a:t>Destino</a:t>
            </a:r>
          </a:p>
          <a:p>
            <a:pPr lvl="1"/>
            <a:r>
              <a:rPr lang="es-ES" dirty="0" smtClean="0"/>
              <a:t>Almacena el identificador del registro ARF, se utiliza para realizar la búsqueda y validad la coincidencia</a:t>
            </a:r>
            <a:endParaRPr lang="es-ES" dirty="0"/>
          </a:p>
        </p:txBody>
      </p:sp>
      <p:sp>
        <p:nvSpPr>
          <p:cNvPr id="3" name="2 Título"/>
          <p:cNvSpPr>
            <a:spLocks noGrp="1"/>
          </p:cNvSpPr>
          <p:nvPr>
            <p:ph type="title"/>
          </p:nvPr>
        </p:nvSpPr>
        <p:spPr/>
        <p:txBody>
          <a:bodyPr>
            <a:normAutofit/>
          </a:bodyPr>
          <a:lstStyle/>
          <a:p>
            <a:r>
              <a:rPr lang="es-ES" sz="3200" dirty="0" smtClean="0"/>
              <a:t>2.7.4.2. Organización independiente del RRF con acceso asociativo</a:t>
            </a:r>
            <a:endParaRPr lang="es-ES" sz="3200"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975" y="3501009"/>
            <a:ext cx="8773225" cy="335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764704"/>
            <a:ext cx="8229600" cy="3096344"/>
          </a:xfrm>
        </p:spPr>
        <p:txBody>
          <a:bodyPr>
            <a:normAutofit fontScale="55000" lnSpcReduction="20000"/>
          </a:bodyPr>
          <a:lstStyle/>
          <a:p>
            <a:r>
              <a:rPr lang="es-ES" dirty="0" smtClean="0"/>
              <a:t>Como parte del buffer de reordenamiento o terminación</a:t>
            </a:r>
          </a:p>
          <a:p>
            <a:pPr lvl="1"/>
            <a:r>
              <a:rPr lang="es-ES" dirty="0"/>
              <a:t>Permite recuperar el orden de las instrucciones y concluir su procesamiento manteniendo la consistencia semántica del programa</a:t>
            </a:r>
            <a:endParaRPr lang="es-ES" dirty="0" smtClean="0"/>
          </a:p>
          <a:p>
            <a:r>
              <a:rPr lang="es-ES" dirty="0"/>
              <a:t>Para incluir el RRF en el buffer de reordenamiento añadimos los campos Datos y Válido con la misma función que ya hemos </a:t>
            </a:r>
            <a:r>
              <a:rPr lang="es-ES" dirty="0" smtClean="0"/>
              <a:t>visto</a:t>
            </a:r>
          </a:p>
          <a:p>
            <a:pPr lvl="1"/>
            <a:r>
              <a:rPr lang="es-ES" dirty="0" smtClean="0"/>
              <a:t>Datos</a:t>
            </a:r>
          </a:p>
          <a:p>
            <a:pPr lvl="1"/>
            <a:r>
              <a:rPr lang="es-ES" dirty="0" smtClean="0"/>
              <a:t>Válido</a:t>
            </a:r>
          </a:p>
          <a:p>
            <a:r>
              <a:rPr lang="es-ES" dirty="0"/>
              <a:t>Si al realizar la distribución de una instrucción se accede al ARF para efectuar la lectura de </a:t>
            </a:r>
            <a:r>
              <a:rPr lang="es-ES" dirty="0" smtClean="0"/>
              <a:t>un operando</a:t>
            </a:r>
            <a:r>
              <a:rPr lang="es-ES" dirty="0"/>
              <a:t>, las situaciones posibles son</a:t>
            </a:r>
            <a:r>
              <a:rPr lang="es-ES" dirty="0" smtClean="0"/>
              <a:t>:</a:t>
            </a:r>
          </a:p>
          <a:p>
            <a:pPr lvl="1"/>
            <a:r>
              <a:rPr lang="es-ES" dirty="0"/>
              <a:t>Si el registro </a:t>
            </a:r>
            <a:r>
              <a:rPr lang="es-ES" b="1" dirty="0"/>
              <a:t>no está renombrado</a:t>
            </a:r>
            <a:r>
              <a:rPr lang="es-ES" dirty="0"/>
              <a:t>, se lee su valor del campo Datos del ARF y se utiliza como operando fuente en la estación de </a:t>
            </a:r>
            <a:r>
              <a:rPr lang="es-ES" dirty="0" smtClean="0"/>
              <a:t>reserva</a:t>
            </a:r>
          </a:p>
          <a:p>
            <a:pPr lvl="1"/>
            <a:r>
              <a:rPr lang="es-ES" b="1" dirty="0"/>
              <a:t>Si está renombrado</a:t>
            </a:r>
            <a:r>
              <a:rPr lang="es-ES" dirty="0"/>
              <a:t>, se sigue el puntero del campo Índice y se accede a una entrada del buffer de reordenamiento. Pueden acontecer dos situaciones:</a:t>
            </a:r>
          </a:p>
          <a:p>
            <a:pPr lvl="2"/>
            <a:r>
              <a:rPr lang="es-ES" dirty="0" smtClean="0"/>
              <a:t>Válido </a:t>
            </a:r>
            <a:r>
              <a:rPr lang="es-ES" dirty="0"/>
              <a:t>está a 0 es que se está a la espera de la finalización de la instrucción.</a:t>
            </a:r>
          </a:p>
          <a:p>
            <a:pPr lvl="2"/>
            <a:r>
              <a:rPr lang="es-ES" dirty="0" smtClean="0"/>
              <a:t>Válido </a:t>
            </a:r>
            <a:r>
              <a:rPr lang="es-ES" dirty="0"/>
              <a:t>está a 1 es que se está pendiente de la terminación de la instrucción.</a:t>
            </a:r>
          </a:p>
        </p:txBody>
      </p:sp>
      <p:sp>
        <p:nvSpPr>
          <p:cNvPr id="3" name="2 Título"/>
          <p:cNvSpPr>
            <a:spLocks noGrp="1"/>
          </p:cNvSpPr>
          <p:nvPr>
            <p:ph type="title"/>
          </p:nvPr>
        </p:nvSpPr>
        <p:spPr>
          <a:xfrm>
            <a:off x="467544" y="260648"/>
            <a:ext cx="8229600" cy="648072"/>
          </a:xfrm>
        </p:spPr>
        <p:txBody>
          <a:bodyPr>
            <a:normAutofit/>
          </a:bodyPr>
          <a:lstStyle/>
          <a:p>
            <a:r>
              <a:rPr lang="es-ES" sz="1800" dirty="0" smtClean="0"/>
              <a:t>2.7.4.3. Organización del RRF como parte del buffer de reordenamiento</a:t>
            </a:r>
            <a:endParaRPr lang="es-ES" sz="1800"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7693" y="3861048"/>
            <a:ext cx="6066307"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323528" y="3962380"/>
            <a:ext cx="2664296" cy="1754326"/>
          </a:xfrm>
          <a:prstGeom prst="rect">
            <a:avLst/>
          </a:prstGeom>
          <a:noFill/>
        </p:spPr>
        <p:txBody>
          <a:bodyPr wrap="square" rtlCol="0">
            <a:spAutoFit/>
          </a:bodyPr>
          <a:lstStyle/>
          <a:p>
            <a:r>
              <a:rPr lang="es-ES" sz="1200" dirty="0"/>
              <a:t>Condiciones para poder distribuir una instrucción</a:t>
            </a:r>
          </a:p>
          <a:p>
            <a:pPr marL="285750" indent="-285750">
              <a:buFont typeface="Arial" panose="020B0604020202020204" pitchFamily="34" charset="0"/>
              <a:buChar char="•"/>
            </a:pPr>
            <a:r>
              <a:rPr lang="es-ES" sz="1200" dirty="0"/>
              <a:t>Una entrada libre en el RRF.</a:t>
            </a:r>
          </a:p>
          <a:p>
            <a:pPr marL="285750" indent="-285750">
              <a:buFont typeface="Arial" panose="020B0604020202020204" pitchFamily="34" charset="0"/>
              <a:buChar char="•"/>
            </a:pPr>
            <a:r>
              <a:rPr lang="es-ES" sz="1200" dirty="0"/>
              <a:t>Una entrada libre en la estación de reserva individual que le corresponda según su tipo.</a:t>
            </a:r>
          </a:p>
          <a:p>
            <a:pPr marL="285750" indent="-285750">
              <a:buFont typeface="Arial" panose="020B0604020202020204" pitchFamily="34" charset="0"/>
              <a:buChar char="•"/>
            </a:pPr>
            <a:r>
              <a:rPr lang="es-ES" sz="1200" dirty="0"/>
              <a:t>Una entrada libre en el buffer de reordenamiento</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 sz="3200" dirty="0" smtClean="0"/>
              <a:t>2.7.5. Ejemplo de procesamiento de instrucciones con renombramiento</a:t>
            </a:r>
            <a:endParaRPr lang="es-ES" sz="3200"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412775"/>
            <a:ext cx="6808465" cy="5108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251520" y="1772816"/>
            <a:ext cx="2304256" cy="3539430"/>
          </a:xfrm>
          <a:prstGeom prst="rect">
            <a:avLst/>
          </a:prstGeom>
          <a:noFill/>
        </p:spPr>
        <p:txBody>
          <a:bodyPr wrap="square" rtlCol="0">
            <a:spAutoFit/>
          </a:bodyPr>
          <a:lstStyle/>
          <a:p>
            <a:r>
              <a:rPr lang="es-ES" sz="1600" dirty="0"/>
              <a:t>Los accesos al ARF y al RRF se realizan en el mismo ciclo en que se distribuye la instrucción (el renombramiento no penaliza).</a:t>
            </a:r>
          </a:p>
          <a:p>
            <a:r>
              <a:rPr lang="es-ES" sz="1600" dirty="0"/>
              <a:t>• Se pueden finalizar dos instrucciones simultáneamente.</a:t>
            </a:r>
          </a:p>
          <a:p>
            <a:r>
              <a:rPr lang="es-ES" sz="1600" dirty="0"/>
              <a:t>• Las instrucciones son terminadas en el ciclo siguiente a su finalización.</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881844"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179512" y="5589240"/>
            <a:ext cx="144016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5916745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1438" y="2814638"/>
            <a:ext cx="1381125"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1 Grupo"/>
          <p:cNvGrpSpPr/>
          <p:nvPr/>
        </p:nvGrpSpPr>
        <p:grpSpPr>
          <a:xfrm>
            <a:off x="539552" y="260648"/>
            <a:ext cx="8328450" cy="6480720"/>
            <a:chOff x="539552" y="260648"/>
            <a:chExt cx="8328450" cy="648072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48680"/>
              <a:ext cx="8328450"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1381125"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3417649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20688"/>
            <a:ext cx="8700377"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88694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6672"/>
            <a:ext cx="8557758"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58275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332656"/>
            <a:ext cx="8605497"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2219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10000"/>
          </a:bodyPr>
          <a:lstStyle/>
          <a:p>
            <a:r>
              <a:rPr lang="es-ES" dirty="0" smtClean="0"/>
              <a:t>Consta </a:t>
            </a:r>
            <a:r>
              <a:rPr lang="es-ES" dirty="0"/>
              <a:t>de seis etapas</a:t>
            </a:r>
          </a:p>
          <a:p>
            <a:pPr lvl="1"/>
            <a:r>
              <a:rPr lang="es-ES" dirty="0" smtClean="0"/>
              <a:t>Lectura (IF – </a:t>
            </a:r>
            <a:r>
              <a:rPr lang="es-ES" dirty="0" err="1" smtClean="0"/>
              <a:t>Instruction</a:t>
            </a:r>
            <a:r>
              <a:rPr lang="es-ES" dirty="0" smtClean="0"/>
              <a:t> </a:t>
            </a:r>
            <a:r>
              <a:rPr lang="es-ES" dirty="0" err="1" smtClean="0"/>
              <a:t>Fetch</a:t>
            </a:r>
            <a:r>
              <a:rPr lang="es-ES" dirty="0" smtClean="0"/>
              <a:t>)</a:t>
            </a:r>
          </a:p>
          <a:p>
            <a:pPr lvl="1"/>
            <a:r>
              <a:rPr lang="es-ES" dirty="0" smtClean="0"/>
              <a:t>Decodificación (ID – </a:t>
            </a:r>
            <a:r>
              <a:rPr lang="es-ES" dirty="0" err="1" smtClean="0"/>
              <a:t>Instruction</a:t>
            </a:r>
            <a:r>
              <a:rPr lang="es-ES" dirty="0" smtClean="0"/>
              <a:t> </a:t>
            </a:r>
            <a:r>
              <a:rPr lang="es-ES" dirty="0" err="1" smtClean="0"/>
              <a:t>Decoding</a:t>
            </a:r>
            <a:r>
              <a:rPr lang="es-ES" dirty="0" smtClean="0"/>
              <a:t>)</a:t>
            </a:r>
          </a:p>
          <a:p>
            <a:pPr lvl="1"/>
            <a:r>
              <a:rPr lang="es-ES" dirty="0" smtClean="0"/>
              <a:t>Distribución/emisión (II – </a:t>
            </a:r>
            <a:r>
              <a:rPr lang="es-ES" dirty="0" err="1" smtClean="0"/>
              <a:t>Instruction</a:t>
            </a:r>
            <a:r>
              <a:rPr lang="es-ES" dirty="0" smtClean="0"/>
              <a:t> </a:t>
            </a:r>
            <a:r>
              <a:rPr lang="es-ES" dirty="0" err="1" smtClean="0"/>
              <a:t>Issue</a:t>
            </a:r>
            <a:r>
              <a:rPr lang="es-ES" dirty="0" smtClean="0"/>
              <a:t>)</a:t>
            </a:r>
          </a:p>
          <a:p>
            <a:pPr lvl="1"/>
            <a:r>
              <a:rPr lang="es-ES" dirty="0" smtClean="0"/>
              <a:t>Ejecución (EX – </a:t>
            </a:r>
            <a:r>
              <a:rPr lang="es-ES" dirty="0" err="1" smtClean="0"/>
              <a:t>execution</a:t>
            </a:r>
            <a:r>
              <a:rPr lang="es-ES" dirty="0" smtClean="0"/>
              <a:t>)</a:t>
            </a:r>
          </a:p>
          <a:p>
            <a:pPr lvl="1"/>
            <a:r>
              <a:rPr lang="es-ES" dirty="0" smtClean="0"/>
              <a:t>Terminación (WR- </a:t>
            </a:r>
            <a:r>
              <a:rPr lang="es-ES" dirty="0" err="1" smtClean="0"/>
              <a:t>Write</a:t>
            </a:r>
            <a:r>
              <a:rPr lang="es-ES" dirty="0" smtClean="0"/>
              <a:t>-Back </a:t>
            </a:r>
            <a:r>
              <a:rPr lang="es-ES" dirty="0" err="1" smtClean="0"/>
              <a:t>Result</a:t>
            </a:r>
            <a:r>
              <a:rPr lang="es-ES" dirty="0" smtClean="0"/>
              <a:t>)</a:t>
            </a:r>
          </a:p>
          <a:p>
            <a:pPr lvl="1"/>
            <a:r>
              <a:rPr lang="es-ES" dirty="0" smtClean="0"/>
              <a:t>Retirada (RI – </a:t>
            </a:r>
            <a:r>
              <a:rPr lang="es-ES" dirty="0" err="1" smtClean="0"/>
              <a:t>Retirement</a:t>
            </a:r>
            <a:r>
              <a:rPr lang="es-ES" dirty="0" smtClean="0"/>
              <a:t> </a:t>
            </a:r>
            <a:r>
              <a:rPr lang="es-ES" dirty="0" err="1" smtClean="0"/>
              <a:t>Instructions</a:t>
            </a:r>
            <a:r>
              <a:rPr lang="es-ES" dirty="0" smtClean="0"/>
              <a:t>)</a:t>
            </a:r>
          </a:p>
          <a:p>
            <a:pPr lvl="2"/>
            <a:r>
              <a:rPr lang="es-ES" dirty="0" smtClean="0"/>
              <a:t>Comparación con las etapas del procesador segmentado</a:t>
            </a:r>
          </a:p>
          <a:p>
            <a:pPr lvl="3"/>
            <a:r>
              <a:rPr lang="es-ES" dirty="0" smtClean="0"/>
              <a:t>IF (</a:t>
            </a:r>
            <a:r>
              <a:rPr lang="es-ES" dirty="0" err="1" smtClean="0"/>
              <a:t>Instruction</a:t>
            </a:r>
            <a:r>
              <a:rPr lang="es-ES" dirty="0" smtClean="0"/>
              <a:t> </a:t>
            </a:r>
            <a:r>
              <a:rPr lang="es-ES" dirty="0" err="1" smtClean="0"/>
              <a:t>Fetch</a:t>
            </a:r>
            <a:r>
              <a:rPr lang="es-ES" dirty="0" smtClean="0"/>
              <a:t>): Lectura de la instrucción</a:t>
            </a:r>
          </a:p>
          <a:p>
            <a:pPr lvl="3"/>
            <a:r>
              <a:rPr lang="es-ES" dirty="0" smtClean="0"/>
              <a:t>ID (</a:t>
            </a:r>
            <a:r>
              <a:rPr lang="es-ES" dirty="0" err="1" smtClean="0"/>
              <a:t>Instruction</a:t>
            </a:r>
            <a:r>
              <a:rPr lang="es-ES" dirty="0" smtClean="0"/>
              <a:t> </a:t>
            </a:r>
            <a:r>
              <a:rPr lang="es-ES" dirty="0" err="1" smtClean="0"/>
              <a:t>Decoding</a:t>
            </a:r>
            <a:r>
              <a:rPr lang="es-ES" dirty="0" smtClean="0"/>
              <a:t>) Decodificación y lectura de los </a:t>
            </a:r>
            <a:r>
              <a:rPr lang="es-ES" dirty="0" err="1" smtClean="0"/>
              <a:t>operandos</a:t>
            </a:r>
            <a:endParaRPr lang="es-ES" dirty="0" smtClean="0"/>
          </a:p>
          <a:p>
            <a:pPr lvl="3"/>
            <a:r>
              <a:rPr lang="es-ES" dirty="0" smtClean="0"/>
              <a:t>EX (</a:t>
            </a:r>
            <a:r>
              <a:rPr lang="es-ES" dirty="0" err="1" smtClean="0"/>
              <a:t>Execution</a:t>
            </a:r>
            <a:r>
              <a:rPr lang="es-ES" dirty="0" smtClean="0"/>
              <a:t>)</a:t>
            </a:r>
          </a:p>
          <a:p>
            <a:pPr lvl="3"/>
            <a:r>
              <a:rPr lang="es-ES" dirty="0" smtClean="0"/>
              <a:t>MEM (</a:t>
            </a:r>
            <a:r>
              <a:rPr lang="es-ES" dirty="0" err="1" smtClean="0"/>
              <a:t>Memory</a:t>
            </a:r>
            <a:r>
              <a:rPr lang="es-ES" dirty="0" smtClean="0"/>
              <a:t> Access) Acceso a la cache de datos</a:t>
            </a:r>
          </a:p>
          <a:p>
            <a:pPr lvl="3"/>
            <a:r>
              <a:rPr lang="es-ES" dirty="0" smtClean="0"/>
              <a:t>WB (</a:t>
            </a:r>
            <a:r>
              <a:rPr lang="es-ES" dirty="0" err="1" smtClean="0"/>
              <a:t>Write</a:t>
            </a:r>
            <a:r>
              <a:rPr lang="es-ES" dirty="0" smtClean="0"/>
              <a:t>-Back </a:t>
            </a:r>
            <a:r>
              <a:rPr lang="es-ES" dirty="0" err="1" smtClean="0"/>
              <a:t>results</a:t>
            </a:r>
            <a:r>
              <a:rPr lang="es-ES" dirty="0" smtClean="0"/>
              <a:t>) Escritura en el fichero de registros</a:t>
            </a:r>
          </a:p>
          <a:p>
            <a:endParaRPr lang="es-ES" dirty="0"/>
          </a:p>
        </p:txBody>
      </p:sp>
      <p:sp>
        <p:nvSpPr>
          <p:cNvPr id="3" name="2 Título"/>
          <p:cNvSpPr>
            <a:spLocks noGrp="1"/>
          </p:cNvSpPr>
          <p:nvPr>
            <p:ph type="title"/>
          </p:nvPr>
        </p:nvSpPr>
        <p:spPr/>
        <p:txBody>
          <a:bodyPr>
            <a:normAutofit fontScale="90000"/>
          </a:bodyPr>
          <a:lstStyle/>
          <a:p>
            <a:r>
              <a:rPr lang="es-ES" dirty="0" smtClean="0"/>
              <a:t>2.2. Arquitectura de un procesador </a:t>
            </a:r>
            <a:r>
              <a:rPr lang="es-ES" dirty="0" err="1" smtClean="0"/>
              <a:t>superescalar</a:t>
            </a:r>
            <a:r>
              <a:rPr lang="es-ES" dirty="0" smtClean="0"/>
              <a:t> genérico</a:t>
            </a:r>
            <a:endParaRPr lang="es-E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787" y="260648"/>
            <a:ext cx="8807181" cy="5805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370538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55000" lnSpcReduction="20000"/>
          </a:bodyPr>
          <a:lstStyle/>
          <a:p>
            <a:r>
              <a:rPr lang="es-ES" dirty="0"/>
              <a:t>Consistencia del </a:t>
            </a:r>
            <a:r>
              <a:rPr lang="es-ES" dirty="0" smtClean="0"/>
              <a:t>procesador</a:t>
            </a:r>
          </a:p>
          <a:p>
            <a:pPr lvl="1"/>
            <a:r>
              <a:rPr lang="es-ES" dirty="0" smtClean="0"/>
              <a:t>Cuando </a:t>
            </a:r>
            <a:r>
              <a:rPr lang="es-ES" dirty="0"/>
              <a:t>las instrucciones concluyen su procesamiento en el mismo orden secuencial en el que se encuentran en el programa, es decir, en el mismo orden en que iniciaron su </a:t>
            </a:r>
            <a:r>
              <a:rPr lang="es-ES" dirty="0" smtClean="0"/>
              <a:t>procesamiento</a:t>
            </a:r>
          </a:p>
          <a:p>
            <a:r>
              <a:rPr lang="es-ES" dirty="0"/>
              <a:t>Razones para mantener la consistencia</a:t>
            </a:r>
          </a:p>
          <a:p>
            <a:pPr lvl="1"/>
            <a:r>
              <a:rPr lang="es-ES" dirty="0" smtClean="0"/>
              <a:t>Garantizar </a:t>
            </a:r>
            <a:r>
              <a:rPr lang="es-ES" dirty="0"/>
              <a:t>el resultado final del programa</a:t>
            </a:r>
          </a:p>
          <a:p>
            <a:pPr lvl="1"/>
            <a:r>
              <a:rPr lang="es-ES" dirty="0" smtClean="0"/>
              <a:t>Permitir </a:t>
            </a:r>
            <a:r>
              <a:rPr lang="es-ES" dirty="0"/>
              <a:t>un tratamiento correcto de las interrupciones</a:t>
            </a:r>
          </a:p>
          <a:p>
            <a:r>
              <a:rPr lang="es-ES" dirty="0" smtClean="0"/>
              <a:t>Las instrucciones que han terminado su etapa de ejecución se almacenan en el buffer de reordenamiento a la espera de su terminación arquitectónica</a:t>
            </a:r>
          </a:p>
          <a:p>
            <a:r>
              <a:rPr lang="es-ES" dirty="0" smtClean="0"/>
              <a:t>Instrucción terminada arquitectónicamente</a:t>
            </a:r>
          </a:p>
          <a:p>
            <a:pPr lvl="1"/>
            <a:r>
              <a:rPr lang="es-ES" dirty="0" smtClean="0"/>
              <a:t>Cuando actualiza el estado del procesador manteniendo la consistencia</a:t>
            </a:r>
          </a:p>
          <a:p>
            <a:r>
              <a:rPr lang="es-ES" dirty="0" smtClean="0"/>
              <a:t>Consistencia del procesador</a:t>
            </a:r>
          </a:p>
          <a:p>
            <a:pPr lvl="1"/>
            <a:r>
              <a:rPr lang="es-ES" dirty="0" smtClean="0"/>
              <a:t>Cuando las instrucciones concluyen su procesamiento en el mismo orden en que se encuentran en el programa</a:t>
            </a:r>
          </a:p>
          <a:p>
            <a:r>
              <a:rPr lang="es-ES" dirty="0" smtClean="0"/>
              <a:t>Una instrucción ha </a:t>
            </a:r>
            <a:r>
              <a:rPr lang="es-ES" b="1" dirty="0" smtClean="0"/>
              <a:t>FINALIZADO</a:t>
            </a:r>
          </a:p>
          <a:p>
            <a:pPr lvl="1"/>
            <a:r>
              <a:rPr lang="es-ES" dirty="0" smtClean="0"/>
              <a:t>Cuando abandona la unidad funcional y espera en el buffer</a:t>
            </a:r>
          </a:p>
          <a:p>
            <a:r>
              <a:rPr lang="es-ES" dirty="0" smtClean="0"/>
              <a:t>Una Instrucción ha </a:t>
            </a:r>
            <a:r>
              <a:rPr lang="es-ES" b="1" dirty="0" smtClean="0"/>
              <a:t>TERMINADO</a:t>
            </a:r>
          </a:p>
          <a:p>
            <a:pPr lvl="1"/>
            <a:r>
              <a:rPr lang="es-ES" dirty="0" smtClean="0"/>
              <a:t>Cuando ha actualizado el estado de la máquina</a:t>
            </a:r>
          </a:p>
          <a:p>
            <a:r>
              <a:rPr lang="es-ES" dirty="0" smtClean="0"/>
              <a:t>Una instrucción se ha </a:t>
            </a:r>
            <a:r>
              <a:rPr lang="es-ES" b="1" dirty="0" smtClean="0"/>
              <a:t>RETIRADO</a:t>
            </a:r>
          </a:p>
          <a:p>
            <a:pPr lvl="1"/>
            <a:r>
              <a:rPr lang="es-ES" dirty="0" smtClean="0"/>
              <a:t>Cuando ha escrito su resultado en memoria (SOLO INSTRUCCIONES DE ALMACENAMIENTO)</a:t>
            </a:r>
          </a:p>
          <a:p>
            <a:pPr lvl="1"/>
            <a:endParaRPr lang="es-ES" dirty="0"/>
          </a:p>
        </p:txBody>
      </p:sp>
      <p:sp>
        <p:nvSpPr>
          <p:cNvPr id="2" name="1 Título"/>
          <p:cNvSpPr>
            <a:spLocks noGrp="1"/>
          </p:cNvSpPr>
          <p:nvPr>
            <p:ph type="title"/>
          </p:nvPr>
        </p:nvSpPr>
        <p:spPr/>
        <p:txBody>
          <a:bodyPr/>
          <a:lstStyle/>
          <a:p>
            <a:r>
              <a:rPr lang="es-ES" dirty="0" smtClean="0"/>
              <a:t>2.8. Terminación</a:t>
            </a:r>
            <a:endParaRPr lang="es-E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7500" lnSpcReduction="20000"/>
          </a:bodyPr>
          <a:lstStyle/>
          <a:p>
            <a:r>
              <a:rPr lang="es-ES" dirty="0"/>
              <a:t>El buffer de reordenamiento es la pieza del procesador que pone fin a la ejecución fuera de orden de las instrucciones. </a:t>
            </a:r>
            <a:endParaRPr lang="es-ES" dirty="0" smtClean="0"/>
          </a:p>
          <a:p>
            <a:pPr lvl="1"/>
            <a:r>
              <a:rPr lang="es-ES" dirty="0" smtClean="0"/>
              <a:t>Éste </a:t>
            </a:r>
            <a:r>
              <a:rPr lang="es-ES" dirty="0"/>
              <a:t>decide cuándo los resultados almacenados temporalmente en el RRF tienen que escribirse en el ARF y una instrucción puede darse por concluida (salvo los almacenamientos).</a:t>
            </a:r>
          </a:p>
          <a:p>
            <a:r>
              <a:rPr lang="es-ES" dirty="0"/>
              <a:t>Su principio de funcionamiento se basa en una Cola que va a medida que va escribiendo en los registros va incrementando su puntero de inicio. </a:t>
            </a:r>
            <a:endParaRPr lang="es-ES" dirty="0" smtClean="0"/>
          </a:p>
          <a:p>
            <a:pPr lvl="1"/>
            <a:r>
              <a:rPr lang="es-ES" dirty="0" smtClean="0"/>
              <a:t>Para </a:t>
            </a:r>
            <a:r>
              <a:rPr lang="es-ES" dirty="0"/>
              <a:t>ello cuenta con dos punteros, el de inicio y el de </a:t>
            </a:r>
            <a:r>
              <a:rPr lang="es-ES" dirty="0" smtClean="0"/>
              <a:t>final</a:t>
            </a:r>
          </a:p>
          <a:p>
            <a:r>
              <a:rPr lang="es-ES" dirty="0"/>
              <a:t>Si unimos los campos Ocupada, Emitida y Finalizada en uno de tres bits denominado Estado, una instrucción pasará por las siguientes situaciones:</a:t>
            </a:r>
          </a:p>
          <a:p>
            <a:pPr lvl="1"/>
            <a:r>
              <a:rPr lang="es-ES" dirty="0"/>
              <a:t>Estado = 100: Instrucción en espera de emisión.</a:t>
            </a:r>
          </a:p>
          <a:p>
            <a:pPr lvl="1"/>
            <a:r>
              <a:rPr lang="es-ES" dirty="0"/>
              <a:t>Estado = 110: Instrucción en ejecución.</a:t>
            </a:r>
          </a:p>
          <a:p>
            <a:pPr lvl="1"/>
            <a:r>
              <a:rPr lang="es-ES" dirty="0"/>
              <a:t>Estado = 111: Instrucción pendiente de terminación.</a:t>
            </a:r>
          </a:p>
        </p:txBody>
      </p:sp>
      <p:sp>
        <p:nvSpPr>
          <p:cNvPr id="3" name="2 Título"/>
          <p:cNvSpPr>
            <a:spLocks noGrp="1"/>
          </p:cNvSpPr>
          <p:nvPr>
            <p:ph type="title"/>
          </p:nvPr>
        </p:nvSpPr>
        <p:spPr/>
        <p:txBody>
          <a:bodyPr/>
          <a:lstStyle/>
          <a:p>
            <a:r>
              <a:rPr lang="es-ES" dirty="0" smtClean="0"/>
              <a:t>Buffer de reordenamiento</a:t>
            </a:r>
            <a:endParaRPr lang="es-ES" dirty="0"/>
          </a:p>
        </p:txBody>
      </p:sp>
    </p:spTree>
    <p:extLst>
      <p:ext uri="{BB962C8B-B14F-4D97-AF65-F5344CB8AC3E}">
        <p14:creationId xmlns:p14="http://schemas.microsoft.com/office/powerpoint/2010/main" val="41283028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2123728" y="1052736"/>
            <a:ext cx="6591030" cy="5184576"/>
          </a:xfrm>
          <a:prstGeom prst="rect">
            <a:avLst/>
          </a:prstGeom>
          <a:noFill/>
          <a:ln w="9525">
            <a:noFill/>
            <a:miter lim="800000"/>
            <a:headEnd/>
            <a:tailEnd/>
          </a:ln>
        </p:spPr>
      </p:pic>
      <p:sp>
        <p:nvSpPr>
          <p:cNvPr id="3" name="2 Título"/>
          <p:cNvSpPr>
            <a:spLocks noGrp="1"/>
          </p:cNvSpPr>
          <p:nvPr>
            <p:ph type="title"/>
          </p:nvPr>
        </p:nvSpPr>
        <p:spPr>
          <a:xfrm>
            <a:off x="457200" y="274638"/>
            <a:ext cx="8229600" cy="778098"/>
          </a:xfrm>
        </p:spPr>
        <p:txBody>
          <a:bodyPr>
            <a:normAutofit/>
          </a:bodyPr>
          <a:lstStyle/>
          <a:p>
            <a:r>
              <a:rPr lang="es-ES" sz="2400" dirty="0" smtClean="0"/>
              <a:t>Campos de una entrada del buffer de reordenamiento</a:t>
            </a:r>
            <a:endParaRPr lang="es-ES" sz="24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2771800" y="548680"/>
            <a:ext cx="6085994" cy="5976664"/>
          </a:xfrm>
          <a:prstGeom prst="rect">
            <a:avLst/>
          </a:prstGeom>
          <a:noFill/>
          <a:ln w="9525">
            <a:noFill/>
            <a:miter lim="800000"/>
            <a:headEnd/>
            <a:tailEnd/>
          </a:ln>
        </p:spPr>
      </p:pic>
      <p:sp>
        <p:nvSpPr>
          <p:cNvPr id="3" name="2 CuadroTexto"/>
          <p:cNvSpPr txBox="1"/>
          <p:nvPr/>
        </p:nvSpPr>
        <p:spPr>
          <a:xfrm>
            <a:off x="251520" y="764704"/>
            <a:ext cx="2592288" cy="2585323"/>
          </a:xfrm>
          <a:prstGeom prst="rect">
            <a:avLst/>
          </a:prstGeom>
          <a:noFill/>
        </p:spPr>
        <p:txBody>
          <a:bodyPr wrap="square" rtlCol="0">
            <a:spAutoFit/>
          </a:bodyPr>
          <a:lstStyle/>
          <a:p>
            <a:pPr marL="342900" indent="-342900">
              <a:buAutoNum type="alphaLcParenR"/>
            </a:pPr>
            <a:r>
              <a:rPr lang="es-ES" dirty="0" smtClean="0"/>
              <a:t>Campos si se considera RRF como estructura independiente</a:t>
            </a:r>
          </a:p>
          <a:p>
            <a:pPr marL="342900" indent="-342900">
              <a:buAutoNum type="alphaLcParenR"/>
            </a:pPr>
            <a:r>
              <a:rPr lang="es-ES" dirty="0" smtClean="0"/>
              <a:t> RRF como parte del buffer de reordenamiento</a:t>
            </a:r>
          </a:p>
          <a:p>
            <a:pPr marL="342900" indent="-342900">
              <a:buAutoNum type="alphaLcParenR"/>
            </a:pPr>
            <a:r>
              <a:rPr lang="es-ES" dirty="0" smtClean="0"/>
              <a:t>Ejemplo de a) RRF independiente</a:t>
            </a:r>
            <a:endParaRPr lang="es-E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8419912"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227987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fontScale="92500" lnSpcReduction="20000"/>
          </a:bodyPr>
          <a:lstStyle/>
          <a:p>
            <a:r>
              <a:rPr lang="es-ES" dirty="0"/>
              <a:t>Cuando una instrucción es terminada arquitectónicamente sucede lo siguiente:</a:t>
            </a:r>
          </a:p>
          <a:p>
            <a:pPr lvl="1"/>
            <a:r>
              <a:rPr lang="es-ES" dirty="0"/>
              <a:t>1. </a:t>
            </a:r>
            <a:r>
              <a:rPr lang="es-ES" dirty="0" err="1"/>
              <a:t>Rr</a:t>
            </a:r>
            <a:r>
              <a:rPr lang="es-ES" dirty="0"/>
              <a:t> se libera.</a:t>
            </a:r>
          </a:p>
          <a:p>
            <a:pPr lvl="1"/>
            <a:r>
              <a:rPr lang="es-ES" dirty="0"/>
              <a:t>2. </a:t>
            </a:r>
            <a:r>
              <a:rPr lang="es-ES" dirty="0" err="1"/>
              <a:t>Rd</a:t>
            </a:r>
            <a:r>
              <a:rPr lang="es-ES" dirty="0"/>
              <a:t> se actualiza con el valor de su registro de renombramiento </a:t>
            </a:r>
            <a:r>
              <a:rPr lang="es-ES" dirty="0" err="1"/>
              <a:t>Rr</a:t>
            </a:r>
            <a:r>
              <a:rPr lang="es-ES" dirty="0"/>
              <a:t> asociado y se libera si no tiene renombramientos pendientes.</a:t>
            </a:r>
          </a:p>
          <a:p>
            <a:pPr lvl="1"/>
            <a:r>
              <a:rPr lang="es-ES" dirty="0"/>
              <a:t>3. Ocupado → 0.</a:t>
            </a:r>
          </a:p>
          <a:p>
            <a:pPr lvl="1"/>
            <a:r>
              <a:rPr lang="es-ES" dirty="0"/>
              <a:t>4. El puntero de cola se incrementa para apuntar a la siguiente instrucción a terminar.</a:t>
            </a:r>
          </a:p>
          <a:p>
            <a:r>
              <a:rPr lang="es-ES" dirty="0"/>
              <a:t>Como mínimo será necesario disponer de tantos puertos de escritura en el ARF como instrucciones se quieran terminar por ciclo de reloj.</a:t>
            </a:r>
          </a:p>
          <a:p>
            <a:pPr lvl="1"/>
            <a:r>
              <a:rPr lang="es-ES" dirty="0" err="1"/>
              <a:t>Vpico</a:t>
            </a:r>
            <a:r>
              <a:rPr lang="es-ES" dirty="0"/>
              <a:t> = Máx. instrucciones terminadas por ciclo * Frecuencia procesador</a:t>
            </a:r>
          </a:p>
        </p:txBody>
      </p:sp>
    </p:spTree>
    <p:extLst>
      <p:ext uri="{BB962C8B-B14F-4D97-AF65-F5344CB8AC3E}">
        <p14:creationId xmlns:p14="http://schemas.microsoft.com/office/powerpoint/2010/main" val="16881018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00485"/>
            <a:ext cx="7128927" cy="6597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43075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3569" y="34869"/>
            <a:ext cx="6621467" cy="6775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154172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fontScale="90000"/>
          </a:bodyPr>
          <a:lstStyle/>
          <a:p>
            <a:r>
              <a:rPr lang="es-ES" dirty="0" smtClean="0"/>
              <a:t>2.9. Retirada</a:t>
            </a:r>
            <a:endParaRPr lang="es-ES" dirty="0"/>
          </a:p>
        </p:txBody>
      </p:sp>
      <p:sp>
        <p:nvSpPr>
          <p:cNvPr id="3" name="2 Marcador de contenido"/>
          <p:cNvSpPr>
            <a:spLocks noGrp="1"/>
          </p:cNvSpPr>
          <p:nvPr>
            <p:ph idx="1"/>
          </p:nvPr>
        </p:nvSpPr>
        <p:spPr>
          <a:xfrm>
            <a:off x="467544" y="836712"/>
            <a:ext cx="5626968" cy="4372669"/>
          </a:xfrm>
        </p:spPr>
        <p:txBody>
          <a:bodyPr>
            <a:normAutofit fontScale="55000" lnSpcReduction="20000"/>
          </a:bodyPr>
          <a:lstStyle/>
          <a:p>
            <a:r>
              <a:rPr lang="es-ES" dirty="0" smtClean="0"/>
              <a:t>Es exclusiva de las instrucciones de almacenamiento</a:t>
            </a:r>
          </a:p>
          <a:p>
            <a:pPr lvl="1"/>
            <a:r>
              <a:rPr lang="es-ES" dirty="0"/>
              <a:t>E</a:t>
            </a:r>
            <a:r>
              <a:rPr lang="es-ES" dirty="0" smtClean="0"/>
              <a:t>s </a:t>
            </a:r>
            <a:r>
              <a:rPr lang="es-ES" dirty="0"/>
              <a:t>donde estas realizan el acceso a memoria para la escritura de sus resultados.</a:t>
            </a:r>
          </a:p>
          <a:p>
            <a:r>
              <a:rPr lang="es-ES" dirty="0"/>
              <a:t>El objetivo de esta etapa es garantizar la consistencia de </a:t>
            </a:r>
            <a:r>
              <a:rPr lang="es-ES" dirty="0" smtClean="0"/>
              <a:t>memoria</a:t>
            </a:r>
          </a:p>
          <a:p>
            <a:pPr lvl="1"/>
            <a:r>
              <a:rPr lang="es-ES" dirty="0"/>
              <a:t>Q</a:t>
            </a:r>
            <a:r>
              <a:rPr lang="es-ES" dirty="0" smtClean="0"/>
              <a:t>ue </a:t>
            </a:r>
            <a:r>
              <a:rPr lang="es-ES" dirty="0"/>
              <a:t>las instrucciones de almacenamiento se completen en el orden establecido por el programa, debemos evitar los riesgos WAW y WAR.</a:t>
            </a:r>
          </a:p>
          <a:p>
            <a:r>
              <a:rPr lang="es-ES" dirty="0"/>
              <a:t>El mecanismo que se utiliza en esta etapa para lograrlo es </a:t>
            </a:r>
            <a:r>
              <a:rPr lang="es-ES" b="1" dirty="0"/>
              <a:t>el buffer de almacenamiento o buffer de retirada </a:t>
            </a:r>
            <a:r>
              <a:rPr lang="es-ES" dirty="0"/>
              <a:t>que consta de dos partes</a:t>
            </a:r>
            <a:r>
              <a:rPr lang="es-ES" dirty="0" smtClean="0"/>
              <a:t>:</a:t>
            </a:r>
            <a:endParaRPr lang="es-ES" dirty="0"/>
          </a:p>
          <a:p>
            <a:pPr lvl="1"/>
            <a:r>
              <a:rPr lang="es-ES" dirty="0"/>
              <a:t>Finalización</a:t>
            </a:r>
            <a:r>
              <a:rPr lang="es-ES" dirty="0" smtClean="0"/>
              <a:t>.</a:t>
            </a:r>
            <a:endParaRPr lang="es-ES" dirty="0"/>
          </a:p>
          <a:p>
            <a:pPr lvl="1"/>
            <a:r>
              <a:rPr lang="es-ES" dirty="0" smtClean="0"/>
              <a:t>Terminación (cuando se almacenan los datos).</a:t>
            </a:r>
            <a:endParaRPr lang="es-ES" dirty="0" smtClean="0"/>
          </a:p>
          <a:p>
            <a:r>
              <a:rPr lang="es-ES" dirty="0" smtClean="0"/>
              <a:t>Las instrucciones de carga/almacenamiento (</a:t>
            </a:r>
            <a:r>
              <a:rPr lang="es-ES" dirty="0" err="1" smtClean="0"/>
              <a:t>seg</a:t>
            </a:r>
            <a:r>
              <a:rPr lang="es-ES" dirty="0" smtClean="0"/>
              <a:t>. </a:t>
            </a:r>
            <a:r>
              <a:rPr lang="es-ES" dirty="0" err="1" smtClean="0"/>
              <a:t>Superescalar</a:t>
            </a:r>
            <a:r>
              <a:rPr lang="es-ES" dirty="0" smtClean="0"/>
              <a:t>) una vez emitidas, consta de tres pasos:</a:t>
            </a:r>
          </a:p>
          <a:p>
            <a:pPr lvl="1"/>
            <a:r>
              <a:rPr lang="es-ES" dirty="0" smtClean="0"/>
              <a:t>Calculo de la dirección de memoria</a:t>
            </a:r>
          </a:p>
          <a:p>
            <a:pPr lvl="1"/>
            <a:r>
              <a:rPr lang="es-ES" dirty="0" smtClean="0"/>
              <a:t>Traducción de la dirección de memoria virtual a memoria física</a:t>
            </a:r>
          </a:p>
          <a:p>
            <a:pPr lvl="1"/>
            <a:r>
              <a:rPr lang="es-ES" dirty="0" smtClean="0"/>
              <a:t>Acceso a memoria</a:t>
            </a:r>
          </a:p>
          <a:p>
            <a:r>
              <a:rPr lang="es-ES" dirty="0" smtClean="0"/>
              <a:t>Las instrucciones de carga realizan los tres pasos en la etapa de ejecución</a:t>
            </a:r>
          </a:p>
          <a:p>
            <a:r>
              <a:rPr lang="es-ES" b="1" dirty="0"/>
              <a:t>Sintaxis de las instrucciones </a:t>
            </a:r>
            <a:endParaRPr lang="es-ES" dirty="0" smtClean="0"/>
          </a:p>
          <a:p>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0530" y="2060848"/>
            <a:ext cx="3159274" cy="2581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5209381"/>
            <a:ext cx="5529262"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1975</TotalTime>
  <Words>8903</Words>
  <Application>Microsoft Office PowerPoint</Application>
  <PresentationFormat>Presentación en pantalla (4:3)</PresentationFormat>
  <Paragraphs>687</Paragraphs>
  <Slides>120</Slides>
  <Notes>2</Notes>
  <HiddenSlides>0</HiddenSlides>
  <MMClips>0</MMClips>
  <ScaleCrop>false</ScaleCrop>
  <HeadingPairs>
    <vt:vector size="4" baseType="variant">
      <vt:variant>
        <vt:lpstr>Tema</vt:lpstr>
      </vt:variant>
      <vt:variant>
        <vt:i4>1</vt:i4>
      </vt:variant>
      <vt:variant>
        <vt:lpstr>Títulos de diapositiva</vt:lpstr>
      </vt:variant>
      <vt:variant>
        <vt:i4>120</vt:i4>
      </vt:variant>
    </vt:vector>
  </HeadingPairs>
  <TitlesOfParts>
    <vt:vector size="121" baseType="lpstr">
      <vt:lpstr>Concurrencia</vt:lpstr>
      <vt:lpstr>Ingeniería de Computadores II</vt:lpstr>
      <vt:lpstr>Presentación de PowerPoint</vt:lpstr>
      <vt:lpstr>Diferencias con la segmentacion clasica</vt:lpstr>
      <vt:lpstr>2.1. Características de los procesadores superescalares</vt:lpstr>
      <vt:lpstr>Presentación de PowerPoint</vt:lpstr>
      <vt:lpstr>Diversificación</vt:lpstr>
      <vt:lpstr>Dinamismo</vt:lpstr>
      <vt:lpstr>Esquema procesador superescalar</vt:lpstr>
      <vt:lpstr>2.2. Arquitectura de un procesador superescalar genérico</vt:lpstr>
      <vt:lpstr>Segmentación Superescalar Genérica</vt:lpstr>
      <vt:lpstr>Estados por los que pasa una instrucción</vt:lpstr>
      <vt:lpstr>Presentación de PowerPoint</vt:lpstr>
      <vt:lpstr>Presentación de PowerPoint</vt:lpstr>
      <vt:lpstr>Riesgo WAR y WAW</vt:lpstr>
      <vt:lpstr>Resolución de las dependencias de datos WAR y WAW (falsas)</vt:lpstr>
      <vt:lpstr>Dependencias entre instrucciones de carga/almacenamiento </vt:lpstr>
      <vt:lpstr>Presentación de PowerPoint</vt:lpstr>
      <vt:lpstr>2.5 Lectura de instrucciones</vt:lpstr>
      <vt:lpstr>Presentación de PowerPoint</vt:lpstr>
      <vt:lpstr>2.5.1 Falta de alineamiento</vt:lpstr>
      <vt:lpstr>Presentación de PowerPoint</vt:lpstr>
      <vt:lpstr>2.5.2 Rotura de la secuencialidad en el flujo de instrucciones que forman un grupo de lecturas</vt:lpstr>
      <vt:lpstr>Presentación de PowerPoint</vt:lpstr>
      <vt:lpstr>2.5.3 Tratamiento de los saltos</vt:lpstr>
      <vt:lpstr>2.5.4 Estrategias de predicción dinámica</vt:lpstr>
      <vt:lpstr>2.5.4.1. Predicción de la dirección de destino de salto mediante BTAC (Branch Target Address Cache)</vt:lpstr>
      <vt:lpstr>Presentación de PowerPoint</vt:lpstr>
      <vt:lpstr>Presentación de PowerPoint</vt:lpstr>
      <vt:lpstr>Presentación de PowerPoint</vt:lpstr>
      <vt:lpstr>2.5.4.2. Predicción de destino de salto mediante BTB (Branch Target Buffer) con historial de salto</vt:lpstr>
      <vt:lpstr>2.5.4.3. Predictor de Smith o predictor bimodal</vt:lpstr>
      <vt:lpstr>Presentación de PowerPoint</vt:lpstr>
      <vt:lpstr>2.5.4.4. Predictor de dos niveles basado en el historial global</vt:lpstr>
      <vt:lpstr>Presentación de PowerPoint</vt:lpstr>
      <vt:lpstr>2.5.4.5. Predictor de dos niveles basado en el historial local</vt:lpstr>
      <vt:lpstr>2.5.4.6. Predictor de dos niveles de índice compartido gshare</vt:lpstr>
      <vt:lpstr>2.5.4.7. Predictores híbridos</vt:lpstr>
      <vt:lpstr>2.5.5. Pila de dirección de retorno</vt:lpstr>
      <vt:lpstr>2.5.6. Tratamiento de los errores en la predicción de los saltos</vt:lpstr>
      <vt:lpstr>Presentación de PowerPoint</vt:lpstr>
      <vt:lpstr>Presentación de PowerPoint</vt:lpstr>
      <vt:lpstr>2.6. Decodificación</vt:lpstr>
      <vt:lpstr>2.6.1. Predecodificación</vt:lpstr>
      <vt:lpstr>Presentación de PowerPoint</vt:lpstr>
      <vt:lpstr>Presentación de PowerPoint</vt:lpstr>
      <vt:lpstr>2.6.2. Traducción de instrucciones</vt:lpstr>
      <vt:lpstr>Ejemplo de PowerPc</vt:lpstr>
      <vt:lpstr>Ejemplo de Intel core</vt:lpstr>
      <vt:lpstr>2.7 Distribución</vt:lpstr>
      <vt:lpstr>2.7.1. Organización de la ventana de instrucciones</vt:lpstr>
      <vt:lpstr>Centralizada</vt:lpstr>
      <vt:lpstr>Estación de reserva distribuida o individuales</vt:lpstr>
      <vt:lpstr>Estación de reserva en cluster o compartidas</vt:lpstr>
      <vt:lpstr>2.7.2. Operativa de una estación de reserva individual</vt:lpstr>
      <vt:lpstr>Presentación de PowerPoint</vt:lpstr>
      <vt:lpstr>EJEMPLO de  emisión con estaciones distribuidas</vt:lpstr>
      <vt:lpstr>Presentación de PowerPoint</vt:lpstr>
      <vt:lpstr>Presentación de PowerPoint</vt:lpstr>
      <vt:lpstr>Presentación de PowerPoint</vt:lpstr>
      <vt:lpstr>Presentación de PowerPoint</vt:lpstr>
      <vt:lpstr>2.7.2.1. Fase de distribución</vt:lpstr>
      <vt:lpstr>2.7.2.2. Fase de supervisión</vt:lpstr>
      <vt:lpstr>2.7.2.3. Fase de emisión</vt:lpstr>
      <vt:lpstr>Presentación de PowerPoint</vt:lpstr>
      <vt:lpstr>Presentación de PowerPoint</vt:lpstr>
      <vt:lpstr>2.7.3. Lectura de los operandos</vt:lpstr>
      <vt:lpstr>Planificación con lectura de operandos</vt:lpstr>
      <vt:lpstr>Presentación de PowerPoint</vt:lpstr>
      <vt:lpstr>Presentación de PowerPoint</vt:lpstr>
      <vt:lpstr>Presentación de PowerPoint</vt:lpstr>
      <vt:lpstr>Presentación de PowerPoint</vt:lpstr>
      <vt:lpstr>Presentación de PowerPoint</vt:lpstr>
      <vt:lpstr>Presentación de PowerPoint</vt:lpstr>
      <vt:lpstr>2.7.4. Renombramiento de Registros</vt:lpstr>
      <vt:lpstr>Presentación de PowerPoint</vt:lpstr>
      <vt:lpstr>Presentación de PowerPoint</vt:lpstr>
      <vt:lpstr>Renombramiento dinámico de registros de la arquitectura mediante hardware</vt:lpstr>
      <vt:lpstr>Pasos del renombramiento dinámico</vt:lpstr>
      <vt:lpstr>Renombramiento dinámico</vt:lpstr>
      <vt:lpstr>2.7.4.1. Organización independiente del RRF con acceso indexado</vt:lpstr>
      <vt:lpstr>Proceso de renombramiento de registros</vt:lpstr>
      <vt:lpstr>2.7.4.2. Organización independiente del RRF con acceso asociativo</vt:lpstr>
      <vt:lpstr>2.7.4.3. Organización del RRF como parte del buffer de reordenamiento</vt:lpstr>
      <vt:lpstr>2.7.5. Ejemplo de procesamiento de instrucciones con renombramiento</vt:lpstr>
      <vt:lpstr>Presentación de PowerPoint</vt:lpstr>
      <vt:lpstr>Presentación de PowerPoint</vt:lpstr>
      <vt:lpstr>Presentación de PowerPoint</vt:lpstr>
      <vt:lpstr>Presentación de PowerPoint</vt:lpstr>
      <vt:lpstr>Presentación de PowerPoint</vt:lpstr>
      <vt:lpstr>Presentación de PowerPoint</vt:lpstr>
      <vt:lpstr>2.8. Terminación</vt:lpstr>
      <vt:lpstr>Buffer de reordenamiento</vt:lpstr>
      <vt:lpstr>Campos de una entrada del buffer de reordenamiento</vt:lpstr>
      <vt:lpstr>Presentación de PowerPoint</vt:lpstr>
      <vt:lpstr>Presentación de PowerPoint</vt:lpstr>
      <vt:lpstr>Presentación de PowerPoint</vt:lpstr>
      <vt:lpstr>Presentación de PowerPoint</vt:lpstr>
      <vt:lpstr>Presentación de PowerPoint</vt:lpstr>
      <vt:lpstr>2.9. Retirada</vt:lpstr>
      <vt:lpstr>Pasos de ejecución de las instrucciones de carga y almacenamiento</vt:lpstr>
      <vt:lpstr>Presentación de PowerPoint</vt:lpstr>
      <vt:lpstr>2.10. Mejoras en el procesamiento de las instrucciones de carga/almacenamiento</vt:lpstr>
      <vt:lpstr>2.10.1. Reenvío de datos entre instrucciones de almacenamiento y de carga ( de memoria)</vt:lpstr>
      <vt:lpstr>Presentación de PowerPoint</vt:lpstr>
      <vt:lpstr>2.10.2. Terminación adelantada de las instrucciones de carga</vt:lpstr>
      <vt:lpstr>Presentación de PowerPoint</vt:lpstr>
      <vt:lpstr>2.11. Tratamiento de interrupciones</vt:lpstr>
      <vt:lpstr>Clasificación de las instrucciones</vt:lpstr>
      <vt:lpstr>Técnicas de tratamiento de interrupciones (procesadores que permiten ejecución fuera de orden)</vt:lpstr>
      <vt:lpstr>Procesamiento de interrupciones basados en buffer de historia</vt:lpstr>
      <vt:lpstr>Presentación de PowerPoint</vt:lpstr>
      <vt:lpstr>Presentación de PowerPoint</vt:lpstr>
      <vt:lpstr>Procesamiento de interrupciones basado en fichero de futuro</vt:lpstr>
      <vt:lpstr>Ejemplo de fichero de futuro</vt:lpstr>
      <vt:lpstr>Presentación de PowerPoint</vt:lpstr>
      <vt:lpstr>2.11.1. Excepciones precisas con buffer de reordenamiento</vt:lpstr>
      <vt:lpstr>Presentación de PowerPoint</vt:lpstr>
      <vt:lpstr>2.12. Limitaciones de los procesadores superescalares</vt:lpstr>
      <vt:lpstr>resumen</vt:lpstr>
      <vt:lpstr>Resumen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II</dc:title>
  <dc:creator>barcell</dc:creator>
  <cp:lastModifiedBy>barcell</cp:lastModifiedBy>
  <cp:revision>288</cp:revision>
  <dcterms:created xsi:type="dcterms:W3CDTF">2011-11-13T21:10:05Z</dcterms:created>
  <dcterms:modified xsi:type="dcterms:W3CDTF">2014-11-06T08:44:15Z</dcterms:modified>
</cp:coreProperties>
</file>