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2"/>
  </p:notesMasterIdLst>
  <p:sldIdLst>
    <p:sldId id="256" r:id="rId2"/>
    <p:sldId id="257" r:id="rId3"/>
    <p:sldId id="258" r:id="rId4"/>
    <p:sldId id="259" r:id="rId5"/>
    <p:sldId id="260" r:id="rId6"/>
    <p:sldId id="261" r:id="rId7"/>
    <p:sldId id="262" r:id="rId8"/>
    <p:sldId id="306" r:id="rId9"/>
    <p:sldId id="263" r:id="rId10"/>
    <p:sldId id="307" r:id="rId11"/>
    <p:sldId id="264" r:id="rId12"/>
    <p:sldId id="309" r:id="rId13"/>
    <p:sldId id="308" r:id="rId14"/>
    <p:sldId id="311" r:id="rId15"/>
    <p:sldId id="310" r:id="rId16"/>
    <p:sldId id="265" r:id="rId17"/>
    <p:sldId id="266" r:id="rId18"/>
    <p:sldId id="267" r:id="rId19"/>
    <p:sldId id="312" r:id="rId20"/>
    <p:sldId id="268" r:id="rId21"/>
    <p:sldId id="269" r:id="rId22"/>
    <p:sldId id="313" r:id="rId23"/>
    <p:sldId id="270" r:id="rId24"/>
    <p:sldId id="271" r:id="rId25"/>
    <p:sldId id="315" r:id="rId26"/>
    <p:sldId id="314" r:id="rId27"/>
    <p:sldId id="316" r:id="rId28"/>
    <p:sldId id="273" r:id="rId29"/>
    <p:sldId id="274" r:id="rId30"/>
    <p:sldId id="275" r:id="rId31"/>
    <p:sldId id="276" r:id="rId32"/>
    <p:sldId id="277" r:id="rId33"/>
    <p:sldId id="278" r:id="rId34"/>
    <p:sldId id="279" r:id="rId35"/>
    <p:sldId id="280" r:id="rId36"/>
    <p:sldId id="281" r:id="rId37"/>
    <p:sldId id="282" r:id="rId38"/>
    <p:sldId id="283" r:id="rId39"/>
    <p:sldId id="284" r:id="rId40"/>
    <p:sldId id="285" r:id="rId41"/>
    <p:sldId id="286" r:id="rId42"/>
    <p:sldId id="288" r:id="rId43"/>
    <p:sldId id="287" r:id="rId44"/>
    <p:sldId id="289" r:id="rId45"/>
    <p:sldId id="290" r:id="rId46"/>
    <p:sldId id="291" r:id="rId47"/>
    <p:sldId id="292" r:id="rId48"/>
    <p:sldId id="293" r:id="rId49"/>
    <p:sldId id="294" r:id="rId50"/>
    <p:sldId id="295" r:id="rId51"/>
    <p:sldId id="296" r:id="rId52"/>
    <p:sldId id="297" r:id="rId53"/>
    <p:sldId id="298" r:id="rId54"/>
    <p:sldId id="299" r:id="rId55"/>
    <p:sldId id="301" r:id="rId56"/>
    <p:sldId id="300" r:id="rId57"/>
    <p:sldId id="302" r:id="rId58"/>
    <p:sldId id="303" r:id="rId59"/>
    <p:sldId id="304" r:id="rId60"/>
    <p:sldId id="305" r:id="rId6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26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D74459-05D8-46E7-BD78-C8B82AA2EE68}" type="datetimeFigureOut">
              <a:rPr lang="es-ES" smtClean="0"/>
              <a:t>23/11/2014</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4C5CF9-9F57-4723-8DB4-238F0A0D975F}" type="slidenum">
              <a:rPr lang="es-ES" smtClean="0"/>
              <a:t>‹Nº›</a:t>
            </a:fld>
            <a:endParaRPr lang="es-ES"/>
          </a:p>
        </p:txBody>
      </p:sp>
    </p:spTree>
    <p:extLst>
      <p:ext uri="{BB962C8B-B14F-4D97-AF65-F5344CB8AC3E}">
        <p14:creationId xmlns:p14="http://schemas.microsoft.com/office/powerpoint/2010/main" val="3556251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874C5CF9-9F57-4723-8DB4-238F0A0D975F}" type="slidenum">
              <a:rPr lang="es-ES" smtClean="0"/>
              <a:t>31</a:t>
            </a:fld>
            <a:endParaRPr lang="es-ES"/>
          </a:p>
        </p:txBody>
      </p:sp>
    </p:spTree>
    <p:extLst>
      <p:ext uri="{BB962C8B-B14F-4D97-AF65-F5344CB8AC3E}">
        <p14:creationId xmlns:p14="http://schemas.microsoft.com/office/powerpoint/2010/main" val="15963022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Título"/>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grpSp>
        <p:nvGrpSpPr>
          <p:cNvPr id="2" name="1 Grupo"/>
          <p:cNvGrpSpPr/>
          <p:nvPr/>
        </p:nvGrpSpPr>
        <p:grpSpPr>
          <a:xfrm>
            <a:off x="-3765" y="4953000"/>
            <a:ext cx="9147765"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fld id="{EBCA163A-0B64-4E2F-9445-55F4CD34AADD}" type="datetimeFigureOut">
              <a:rPr lang="es-ES" smtClean="0"/>
              <a:pPr/>
              <a:t>22/11/2014</a:t>
            </a:fld>
            <a:endParaRPr lang="es-ES"/>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s-ES"/>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05CD088B-6991-4FB3-92E2-13B8777F8073}"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EBCA163A-0B64-4E2F-9445-55F4CD34AADD}" type="datetimeFigureOut">
              <a:rPr lang="es-ES" smtClean="0"/>
              <a:pPr/>
              <a:t>22/11/2014</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05CD088B-6991-4FB3-92E2-13B8777F8073}"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EBCA163A-0B64-4E2F-9445-55F4CD34AADD}" type="datetimeFigureOut">
              <a:rPr lang="es-ES" smtClean="0"/>
              <a:pPr/>
              <a:t>22/11/2014</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05CD088B-6991-4FB3-92E2-13B8777F8073}"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EBCA163A-0B64-4E2F-9445-55F4CD34AADD}" type="datetimeFigureOut">
              <a:rPr lang="es-ES" smtClean="0"/>
              <a:pPr/>
              <a:t>22/11/2014</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05CD088B-6991-4FB3-92E2-13B8777F8073}" type="slidenum">
              <a:rPr lang="es-ES" smtClean="0"/>
              <a:pPr/>
              <a:t>‹Nº›</a:t>
            </a:fld>
            <a:endParaRPr lang="es-ES"/>
          </a:p>
        </p:txBody>
      </p:sp>
      <p:sp>
        <p:nvSpPr>
          <p:cNvPr id="7" name="6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EBCA163A-0B64-4E2F-9445-55F4CD34AADD}" type="datetimeFigureOut">
              <a:rPr lang="es-ES" smtClean="0"/>
              <a:pPr/>
              <a:t>22/11/2014</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05CD088B-6991-4FB3-92E2-13B8777F8073}" type="slidenum">
              <a:rPr lang="es-ES" smtClean="0"/>
              <a:pPr/>
              <a:t>‹Nº›</a:t>
            </a:fld>
            <a:endParaRPr lang="es-ES"/>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EBCA163A-0B64-4E2F-9445-55F4CD34AADD}" type="datetimeFigureOut">
              <a:rPr lang="es-ES" smtClean="0"/>
              <a:pPr/>
              <a:t>22/11/2014</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05CD088B-6991-4FB3-92E2-13B8777F8073}" type="slidenum">
              <a:rPr lang="es-ES" smtClean="0"/>
              <a:pPr/>
              <a:t>‹Nº›</a:t>
            </a:fld>
            <a:endParaRPr lang="es-ES"/>
          </a:p>
        </p:txBody>
      </p:sp>
      <p:sp>
        <p:nvSpPr>
          <p:cNvPr id="8" name="7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EBCA163A-0B64-4E2F-9445-55F4CD34AADD}" type="datetimeFigureOut">
              <a:rPr lang="es-ES" smtClean="0"/>
              <a:pPr/>
              <a:t>22/11/2014</a:t>
            </a:fld>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9" name="8 Marcador de número de diapositiva"/>
          <p:cNvSpPr>
            <a:spLocks noGrp="1"/>
          </p:cNvSpPr>
          <p:nvPr>
            <p:ph type="sldNum" sz="quarter" idx="12"/>
          </p:nvPr>
        </p:nvSpPr>
        <p:spPr/>
        <p:txBody>
          <a:bodyPr/>
          <a:lstStyle>
            <a:extLst/>
          </a:lstStyle>
          <a:p>
            <a:fld id="{05CD088B-6991-4FB3-92E2-13B8777F8073}"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extLst/>
          </a:lstStyle>
          <a:p>
            <a:fld id="{EBCA163A-0B64-4E2F-9445-55F4CD34AADD}" type="datetimeFigureOut">
              <a:rPr lang="es-ES" smtClean="0"/>
              <a:pPr/>
              <a:t>22/11/2014</a:t>
            </a:fld>
            <a:endParaRPr lang="es-ES"/>
          </a:p>
        </p:txBody>
      </p:sp>
      <p:sp>
        <p:nvSpPr>
          <p:cNvPr id="4" name="3 Marcador de pie de página"/>
          <p:cNvSpPr>
            <a:spLocks noGrp="1"/>
          </p:cNvSpPr>
          <p:nvPr>
            <p:ph type="ftr" sz="quarter" idx="11"/>
          </p:nvPr>
        </p:nvSpPr>
        <p:spPr/>
        <p:txBody>
          <a:bodyPr/>
          <a:lstStyle>
            <a:extLst/>
          </a:lstStyle>
          <a:p>
            <a:endParaRPr lang="es-ES"/>
          </a:p>
        </p:txBody>
      </p:sp>
      <p:sp>
        <p:nvSpPr>
          <p:cNvPr id="5" name="4 Marcador de número de diapositiva"/>
          <p:cNvSpPr>
            <a:spLocks noGrp="1"/>
          </p:cNvSpPr>
          <p:nvPr>
            <p:ph type="sldNum" sz="quarter" idx="12"/>
          </p:nvPr>
        </p:nvSpPr>
        <p:spPr/>
        <p:txBody>
          <a:bodyPr/>
          <a:lstStyle>
            <a:extLst/>
          </a:lstStyle>
          <a:p>
            <a:fld id="{05CD088B-6991-4FB3-92E2-13B8777F8073}" type="slidenum">
              <a:rPr lang="es-ES" smtClean="0"/>
              <a:pPr/>
              <a:t>‹Nº›</a:t>
            </a:fld>
            <a:endParaRPr lang="es-ES"/>
          </a:p>
        </p:txBody>
      </p:sp>
      <p:sp>
        <p:nvSpPr>
          <p:cNvPr id="6" name="5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EBCA163A-0B64-4E2F-9445-55F4CD34AADD}" type="datetimeFigureOut">
              <a:rPr lang="es-ES" smtClean="0"/>
              <a:pPr/>
              <a:t>22/11/2014</a:t>
            </a:fld>
            <a:endParaRPr lang="es-ES"/>
          </a:p>
        </p:txBody>
      </p:sp>
      <p:sp>
        <p:nvSpPr>
          <p:cNvPr id="3" name="2 Marcador de pie de página"/>
          <p:cNvSpPr>
            <a:spLocks noGrp="1"/>
          </p:cNvSpPr>
          <p:nvPr>
            <p:ph type="ftr" sz="quarter" idx="11"/>
          </p:nvPr>
        </p:nvSpPr>
        <p:spPr/>
        <p:txBody>
          <a:bodyPr/>
          <a:lstStyle>
            <a:extLst/>
          </a:lstStyle>
          <a:p>
            <a:endParaRPr lang="es-ES"/>
          </a:p>
        </p:txBody>
      </p:sp>
      <p:sp>
        <p:nvSpPr>
          <p:cNvPr id="4" name="3 Marcador de número de diapositiva"/>
          <p:cNvSpPr>
            <a:spLocks noGrp="1"/>
          </p:cNvSpPr>
          <p:nvPr>
            <p:ph type="sldNum" sz="quarter" idx="12"/>
          </p:nvPr>
        </p:nvSpPr>
        <p:spPr/>
        <p:txBody>
          <a:bodyPr/>
          <a:lstStyle>
            <a:extLst/>
          </a:lstStyle>
          <a:p>
            <a:fld id="{05CD088B-6991-4FB3-92E2-13B8777F8073}"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extLst/>
          </a:lstStyle>
          <a:p>
            <a:fld id="{EBCA163A-0B64-4E2F-9445-55F4CD34AADD}" type="datetimeFigureOut">
              <a:rPr lang="es-ES" smtClean="0"/>
              <a:pPr/>
              <a:t>22/11/2014</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05CD088B-6991-4FB3-92E2-13B8777F8073}"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smtClean="0"/>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fld id="{EBCA163A-0B64-4E2F-9445-55F4CD34AADD}" type="datetimeFigureOut">
              <a:rPr lang="es-ES" smtClean="0"/>
              <a:pPr/>
              <a:t>22/11/2014</a:t>
            </a:fld>
            <a:endParaRPr lang="es-ES"/>
          </a:p>
        </p:txBody>
      </p:sp>
      <p:sp>
        <p:nvSpPr>
          <p:cNvPr id="6" name="5 Marcador de pie de página"/>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s-ES"/>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05CD088B-6991-4FB3-92E2-13B8777F8073}" type="slidenum">
              <a:rPr lang="es-ES" smtClean="0"/>
              <a:pPr/>
              <a:t>‹Nº›</a:t>
            </a:fld>
            <a:endParaRPr lang="es-ES"/>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smtClean="0"/>
              <a:t>Haga clic para modificar el estilo de título del patrón</a:t>
            </a:r>
            <a:endParaRPr kumimoji="0" lang="en-US"/>
          </a:p>
        </p:txBody>
      </p:sp>
      <p:sp>
        <p:nvSpPr>
          <p:cNvPr id="8" name="7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Triángulo rectángulo"/>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Triángulo rectángulo"/>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EBCA163A-0B64-4E2F-9445-55F4CD34AADD}" type="datetimeFigureOut">
              <a:rPr lang="es-ES" smtClean="0"/>
              <a:pPr/>
              <a:t>22/11/2014</a:t>
            </a:fld>
            <a:endParaRPr lang="es-ES"/>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s-ES"/>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05CD088B-6991-4FB3-92E2-13B8777F8073}"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5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a:bodyPr>
          <a:lstStyle/>
          <a:p>
            <a:pPr algn="l"/>
            <a:r>
              <a:rPr lang="es-ES" dirty="0" smtClean="0"/>
              <a:t>Tema III</a:t>
            </a:r>
            <a:endParaRPr lang="es-ES" dirty="0"/>
          </a:p>
        </p:txBody>
      </p:sp>
      <p:sp>
        <p:nvSpPr>
          <p:cNvPr id="3" name="2 Subtítulo"/>
          <p:cNvSpPr>
            <a:spLocks noGrp="1"/>
          </p:cNvSpPr>
          <p:nvPr>
            <p:ph type="subTitle" idx="1"/>
          </p:nvPr>
        </p:nvSpPr>
        <p:spPr/>
        <p:txBody>
          <a:bodyPr/>
          <a:lstStyle/>
          <a:p>
            <a:r>
              <a:rPr lang="es-ES" dirty="0" smtClean="0"/>
              <a:t>Procesadores VLIW y procesadores vectoriales</a:t>
            </a:r>
            <a:endParaRPr lang="es-E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704455" y="5165443"/>
            <a:ext cx="8229600" cy="1071869"/>
          </a:xfrm>
        </p:spPr>
        <p:txBody>
          <a:bodyPr>
            <a:normAutofit fontScale="47500" lnSpcReduction="20000"/>
          </a:bodyPr>
          <a:lstStyle/>
          <a:p>
            <a:r>
              <a:rPr lang="es-ES" dirty="0"/>
              <a:t>Si se considera que las instrucciones VLIW tienen una longitud de 20 bytes</a:t>
            </a:r>
            <a:r>
              <a:rPr lang="es-ES" dirty="0" smtClean="0"/>
              <a:t>.</a:t>
            </a:r>
            <a:r>
              <a:rPr lang="es-ES" dirty="0"/>
              <a:t> Cada operación básica ocupa 4 bytes.</a:t>
            </a:r>
          </a:p>
          <a:p>
            <a:r>
              <a:rPr lang="es-ES" dirty="0" smtClean="0"/>
              <a:t>El </a:t>
            </a:r>
            <a:r>
              <a:rPr lang="es-ES" dirty="0"/>
              <a:t>desaprovechamiento del código VLIW es del 64 </a:t>
            </a:r>
            <a:r>
              <a:rPr lang="es-ES" dirty="0" smtClean="0"/>
              <a:t>%</a:t>
            </a:r>
            <a:endParaRPr lang="es-ES" dirty="0"/>
          </a:p>
          <a:p>
            <a:r>
              <a:rPr lang="es-ES" dirty="0"/>
              <a:t>El programa consume 100 bytes de almacenamiento en memoria pero solo un 36 % está ocupado por operaciones útiles</a:t>
            </a:r>
            <a:r>
              <a:rPr lang="es-ES" dirty="0" smtClean="0"/>
              <a:t>.</a:t>
            </a:r>
            <a:endParaRPr lang="es-E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60648"/>
            <a:ext cx="7681453" cy="489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6278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179512" y="836712"/>
            <a:ext cx="8784976" cy="2808312"/>
          </a:xfrm>
        </p:spPr>
        <p:txBody>
          <a:bodyPr>
            <a:normAutofit fontScale="47500" lnSpcReduction="20000"/>
          </a:bodyPr>
          <a:lstStyle/>
          <a:p>
            <a:r>
              <a:rPr lang="es-ES" dirty="0" smtClean="0"/>
              <a:t>Aprovecha </a:t>
            </a:r>
            <a:r>
              <a:rPr lang="es-ES" dirty="0"/>
              <a:t>el paralelismo existente entre las instrucciones </a:t>
            </a:r>
            <a:r>
              <a:rPr lang="es-ES" dirty="0" smtClean="0"/>
              <a:t>de </a:t>
            </a:r>
            <a:r>
              <a:rPr lang="es-ES" dirty="0"/>
              <a:t>un bucle. </a:t>
            </a:r>
            <a:endParaRPr lang="es-ES" dirty="0" smtClean="0"/>
          </a:p>
          <a:p>
            <a:r>
              <a:rPr lang="es-ES" dirty="0" smtClean="0"/>
              <a:t>Replicamos múltiples </a:t>
            </a:r>
            <a:r>
              <a:rPr lang="es-ES" dirty="0"/>
              <a:t>veces el cuerpo del bucle utilizando diferentes registros en cada réplica y ajustar el código de terminación en función de las veces que se replique el cuerpo</a:t>
            </a:r>
            <a:r>
              <a:rPr lang="es-ES" dirty="0" smtClean="0"/>
              <a:t>.</a:t>
            </a:r>
          </a:p>
          <a:p>
            <a:r>
              <a:rPr lang="es-ES" dirty="0"/>
              <a:t>Ventajas</a:t>
            </a:r>
          </a:p>
          <a:p>
            <a:pPr lvl="1"/>
            <a:r>
              <a:rPr lang="es-ES" dirty="0"/>
              <a:t>Reduce el número de iteraciones del bucle</a:t>
            </a:r>
            <a:endParaRPr lang="es-ES" dirty="0" smtClean="0"/>
          </a:p>
          <a:p>
            <a:pPr lvl="1"/>
            <a:r>
              <a:rPr lang="es-ES" dirty="0" smtClean="0"/>
              <a:t>El </a:t>
            </a:r>
            <a:r>
              <a:rPr lang="es-ES" dirty="0"/>
              <a:t>total de instrucciones ejecutadas es menor ya se eliminan saltos y se reduce el número de instrucciones de incremento/decremento de los índices que se utilicen en el bucle</a:t>
            </a:r>
            <a:r>
              <a:rPr lang="es-ES" dirty="0" smtClean="0"/>
              <a:t>.</a:t>
            </a:r>
          </a:p>
          <a:p>
            <a:pPr lvl="1"/>
            <a:r>
              <a:rPr lang="es-ES" dirty="0"/>
              <a:t>Se proporciona al compilador un mayor número de oportunidades para planificar las instrucciones ya que al desenrollar el bucle queda mucho más cálculo al descubierto al incrementarse el tamaño de los fragmentos de código lineal</a:t>
            </a:r>
            <a:r>
              <a:rPr lang="es-ES" dirty="0" smtClean="0"/>
              <a:t>.</a:t>
            </a:r>
          </a:p>
          <a:p>
            <a:pPr lvl="2"/>
            <a:r>
              <a:rPr lang="es-ES" dirty="0" smtClean="0"/>
              <a:t>El </a:t>
            </a:r>
            <a:r>
              <a:rPr lang="es-ES" dirty="0"/>
              <a:t>bloque básico se compone por todas las instrucciones que hay desde la instrucción inicial hasta la siguiente instrucción de salto que se </a:t>
            </a:r>
            <a:r>
              <a:rPr lang="es-ES" dirty="0" smtClean="0"/>
              <a:t>detecte</a:t>
            </a:r>
          </a:p>
          <a:p>
            <a:pPr lvl="1"/>
            <a:r>
              <a:rPr lang="es-ES" dirty="0"/>
              <a:t>Planificación más </a:t>
            </a:r>
            <a:r>
              <a:rPr lang="es-ES" dirty="0" smtClean="0"/>
              <a:t>efectiva</a:t>
            </a:r>
          </a:p>
          <a:p>
            <a:pPr lvl="1"/>
            <a:r>
              <a:rPr lang="es-ES" dirty="0"/>
              <a:t>Generar código VLIW más compacto 	</a:t>
            </a:r>
          </a:p>
        </p:txBody>
      </p:sp>
      <p:sp>
        <p:nvSpPr>
          <p:cNvPr id="3" name="2 Título"/>
          <p:cNvSpPr>
            <a:spLocks noGrp="1"/>
          </p:cNvSpPr>
          <p:nvPr>
            <p:ph type="title"/>
          </p:nvPr>
        </p:nvSpPr>
        <p:spPr>
          <a:xfrm>
            <a:off x="457200" y="274638"/>
            <a:ext cx="8229600" cy="490066"/>
          </a:xfrm>
        </p:spPr>
        <p:txBody>
          <a:bodyPr>
            <a:noAutofit/>
          </a:bodyPr>
          <a:lstStyle/>
          <a:p>
            <a:r>
              <a:rPr lang="es-ES" sz="2400" dirty="0" smtClean="0"/>
              <a:t>3.6 </a:t>
            </a:r>
            <a:r>
              <a:rPr lang="es-ES" sz="2400" dirty="0" err="1" smtClean="0"/>
              <a:t>Desarrollamiento</a:t>
            </a:r>
            <a:r>
              <a:rPr lang="es-ES" sz="2400" dirty="0" smtClean="0"/>
              <a:t> de </a:t>
            </a:r>
            <a:r>
              <a:rPr lang="es-ES" sz="2400" dirty="0"/>
              <a:t>bucles (</a:t>
            </a:r>
            <a:r>
              <a:rPr lang="es-ES" sz="2400" dirty="0" err="1"/>
              <a:t>loop</a:t>
            </a:r>
            <a:r>
              <a:rPr lang="es-ES" sz="2400" dirty="0"/>
              <a:t> </a:t>
            </a:r>
            <a:r>
              <a:rPr lang="es-ES" sz="2400" dirty="0" err="1"/>
              <a:t>unrolling</a:t>
            </a:r>
            <a:r>
              <a:rPr lang="es-ES" sz="2400" dirty="0"/>
              <a:t> </a:t>
            </a:r>
            <a:r>
              <a:rPr lang="es-ES" sz="2400" dirty="0" smtClean="0"/>
              <a:t>)</a:t>
            </a:r>
            <a:endParaRPr lang="es-ES" sz="24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3356992"/>
            <a:ext cx="6999362" cy="3371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274638"/>
            <a:ext cx="8229600" cy="778098"/>
          </a:xfrm>
        </p:spPr>
        <p:txBody>
          <a:bodyPr>
            <a:normAutofit/>
          </a:bodyPr>
          <a:lstStyle/>
          <a:p>
            <a:r>
              <a:rPr lang="es-ES" sz="3200" dirty="0"/>
              <a:t>Reordenamiento de las instrucciones</a:t>
            </a: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836712"/>
            <a:ext cx="8445385" cy="424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3" y="3861048"/>
            <a:ext cx="1754313" cy="2996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4003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70000" lnSpcReduction="20000"/>
          </a:bodyPr>
          <a:lstStyle/>
          <a:p>
            <a:r>
              <a:rPr lang="es-ES" dirty="0"/>
              <a:t>La suma en coma flotante no se inician en el primer ciclo sino en el tercero ya que es necesario tener en cuenta el retardo asociado a las instrucciones de carga, esto es, dos ciclos.</a:t>
            </a:r>
          </a:p>
          <a:p>
            <a:r>
              <a:rPr lang="es-ES" dirty="0" smtClean="0"/>
              <a:t>Las </a:t>
            </a:r>
            <a:r>
              <a:rPr lang="es-ES" dirty="0"/>
              <a:t>instrucciones de almacenamiento que deben esperar a que los resultados de las operaciones de suma en coma flotante estén disponibles.</a:t>
            </a:r>
          </a:p>
          <a:p>
            <a:r>
              <a:rPr lang="es-ES" dirty="0" smtClean="0"/>
              <a:t>La </a:t>
            </a:r>
            <a:r>
              <a:rPr lang="es-ES" dirty="0"/>
              <a:t>dependencia WAR existente entre la lectura del registro R1 por las instrucciones de almacenamiento y su escritura por la instrucción SUBI se ha resuelto teniendo en cuenta el efecto que produce el decremento adelantado del índice. </a:t>
            </a:r>
            <a:endParaRPr lang="es-ES" dirty="0" smtClean="0"/>
          </a:p>
          <a:p>
            <a:pPr lvl="1"/>
            <a:r>
              <a:rPr lang="es-ES" dirty="0" smtClean="0"/>
              <a:t>Las </a:t>
            </a:r>
            <a:r>
              <a:rPr lang="es-ES" dirty="0"/>
              <a:t>cuatro instrucciones de almacenamiento se modifican para recoger el decremento adelantado del registro R1: como se </a:t>
            </a:r>
            <a:r>
              <a:rPr lang="es-ES" dirty="0" err="1"/>
              <a:t>decrementa</a:t>
            </a:r>
            <a:r>
              <a:rPr lang="es-ES" dirty="0"/>
              <a:t> por adelantado en 32, se suma un valor de 32 a los desplazamientos de los almacenamientos, 0, -8, -16 y -24, dando como resultado que el adelanto en la escritura de R1 provoque que los nuevos desplazamientos tengan que pasar a ser 32, 24, 16 y 8.</a:t>
            </a:r>
          </a:p>
        </p:txBody>
      </p:sp>
      <p:sp>
        <p:nvSpPr>
          <p:cNvPr id="3" name="2 Título"/>
          <p:cNvSpPr>
            <a:spLocks noGrp="1"/>
          </p:cNvSpPr>
          <p:nvPr>
            <p:ph type="title"/>
          </p:nvPr>
        </p:nvSpPr>
        <p:spPr>
          <a:xfrm>
            <a:off x="457200" y="274638"/>
            <a:ext cx="8229600" cy="850106"/>
          </a:xfrm>
        </p:spPr>
        <p:txBody>
          <a:bodyPr>
            <a:normAutofit/>
          </a:bodyPr>
          <a:lstStyle/>
          <a:p>
            <a:r>
              <a:rPr lang="es-ES" sz="3200" dirty="0" smtClean="0"/>
              <a:t>Consideraciones</a:t>
            </a:r>
            <a:endParaRPr lang="es-ES" sz="3200" dirty="0"/>
          </a:p>
        </p:txBody>
      </p:sp>
    </p:spTree>
    <p:extLst>
      <p:ext uri="{BB962C8B-B14F-4D97-AF65-F5344CB8AC3E}">
        <p14:creationId xmlns:p14="http://schemas.microsoft.com/office/powerpoint/2010/main" val="1738998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77500" lnSpcReduction="20000"/>
          </a:bodyPr>
          <a:lstStyle/>
          <a:p>
            <a:r>
              <a:rPr lang="es-ES" dirty="0" smtClean="0"/>
              <a:t>El </a:t>
            </a:r>
            <a:r>
              <a:rPr lang="es-ES" dirty="0"/>
              <a:t>tamaño del código </a:t>
            </a:r>
            <a:r>
              <a:rPr lang="es-ES" dirty="0" smtClean="0"/>
              <a:t>VLIW es mayor</a:t>
            </a:r>
            <a:endParaRPr lang="es-ES" dirty="0"/>
          </a:p>
          <a:p>
            <a:pPr lvl="1"/>
            <a:r>
              <a:rPr lang="es-ES" dirty="0"/>
              <a:t>Si la instrucción VLIW y cada operación escalar necesitan un tamaño de 12 y 4 bytes, respectivamente, el espacio de almacenamiento desaprovechado es, aproximadamente, del 50%.</a:t>
            </a:r>
          </a:p>
          <a:p>
            <a:pPr lvl="2"/>
            <a:r>
              <a:rPr lang="es-ES" dirty="0"/>
              <a:t>Las instrucciones VLIW → 9 instrucciones*12 bytes = 108 bytes</a:t>
            </a:r>
          </a:p>
          <a:p>
            <a:pPr lvl="2"/>
            <a:r>
              <a:rPr lang="es-ES" dirty="0"/>
              <a:t>Operaciones originales → 14 instrucciones*4 bytes = 56 bytes</a:t>
            </a:r>
          </a:p>
          <a:p>
            <a:pPr lvl="2"/>
            <a:r>
              <a:rPr lang="es-ES" dirty="0"/>
              <a:t>Bucle original → 5 instrucciones*4 bytes = 20 bytes</a:t>
            </a:r>
          </a:p>
          <a:p>
            <a:r>
              <a:rPr lang="es-ES" dirty="0" smtClean="0"/>
              <a:t>Mejora </a:t>
            </a:r>
            <a:r>
              <a:rPr lang="es-ES" dirty="0"/>
              <a:t>es en el rendimiento. </a:t>
            </a:r>
            <a:endParaRPr lang="es-ES" dirty="0" smtClean="0"/>
          </a:p>
          <a:p>
            <a:pPr lvl="1"/>
            <a:r>
              <a:rPr lang="es-ES" dirty="0" smtClean="0"/>
              <a:t>Si </a:t>
            </a:r>
            <a:r>
              <a:rPr lang="es-ES" dirty="0"/>
              <a:t>el vector constase de 1000 elementos</a:t>
            </a:r>
          </a:p>
          <a:p>
            <a:pPr lvl="1"/>
            <a:r>
              <a:rPr lang="es-ES" dirty="0" smtClean="0"/>
              <a:t>Bucle </a:t>
            </a:r>
            <a:r>
              <a:rPr lang="es-ES" dirty="0"/>
              <a:t>original sin aplicar NADA 1000 </a:t>
            </a:r>
            <a:r>
              <a:rPr lang="es-ES" dirty="0" smtClean="0"/>
              <a:t>veces:</a:t>
            </a:r>
          </a:p>
          <a:p>
            <a:pPr lvl="2"/>
            <a:r>
              <a:rPr lang="es-ES" dirty="0" smtClean="0"/>
              <a:t>1000 </a:t>
            </a:r>
            <a:r>
              <a:rPr lang="es-ES" dirty="0"/>
              <a:t>iteraciones*5 instrucciones = 5000 ciclos</a:t>
            </a:r>
          </a:p>
          <a:p>
            <a:pPr lvl="1"/>
            <a:r>
              <a:rPr lang="es-ES" dirty="0" smtClean="0"/>
              <a:t>En </a:t>
            </a:r>
            <a:r>
              <a:rPr lang="es-ES" dirty="0"/>
              <a:t>el mejor de los casos, supuesta una segmentación ideal y sin riesgos.</a:t>
            </a:r>
          </a:p>
          <a:p>
            <a:pPr lvl="1"/>
            <a:r>
              <a:rPr lang="es-ES" dirty="0" smtClean="0"/>
              <a:t>El </a:t>
            </a:r>
            <a:r>
              <a:rPr lang="es-ES" dirty="0"/>
              <a:t>cuerpo del bucle desenrollado cuatro veces </a:t>
            </a:r>
            <a:r>
              <a:rPr lang="es-ES" dirty="0" smtClean="0"/>
              <a:t>: </a:t>
            </a:r>
          </a:p>
          <a:p>
            <a:pPr lvl="2"/>
            <a:r>
              <a:rPr lang="es-ES" dirty="0" smtClean="0"/>
              <a:t>250 </a:t>
            </a:r>
            <a:r>
              <a:rPr lang="es-ES" dirty="0"/>
              <a:t>iteraciones*14 instrucciones= 3500 ciclos.</a:t>
            </a:r>
          </a:p>
          <a:p>
            <a:pPr lvl="1"/>
            <a:r>
              <a:rPr lang="es-ES" dirty="0" smtClean="0"/>
              <a:t>El </a:t>
            </a:r>
            <a:r>
              <a:rPr lang="es-ES" dirty="0"/>
              <a:t>VLIW </a:t>
            </a:r>
          </a:p>
          <a:p>
            <a:pPr lvl="2"/>
            <a:r>
              <a:rPr lang="es-ES" dirty="0" smtClean="0"/>
              <a:t>250 </a:t>
            </a:r>
            <a:r>
              <a:rPr lang="es-ES" dirty="0"/>
              <a:t>iteraciones*9 instrucciones = 2250 ciclos</a:t>
            </a:r>
          </a:p>
        </p:txBody>
      </p:sp>
      <p:sp>
        <p:nvSpPr>
          <p:cNvPr id="3" name="2 Título"/>
          <p:cNvSpPr>
            <a:spLocks noGrp="1"/>
          </p:cNvSpPr>
          <p:nvPr>
            <p:ph type="title"/>
          </p:nvPr>
        </p:nvSpPr>
        <p:spPr/>
        <p:txBody>
          <a:bodyPr/>
          <a:lstStyle/>
          <a:p>
            <a:r>
              <a:rPr lang="es-ES" dirty="0" smtClean="0"/>
              <a:t>Rendimiento</a:t>
            </a:r>
            <a:endParaRPr lang="es-ES" dirty="0"/>
          </a:p>
        </p:txBody>
      </p:sp>
    </p:spTree>
    <p:extLst>
      <p:ext uri="{BB962C8B-B14F-4D97-AF65-F5344CB8AC3E}">
        <p14:creationId xmlns:p14="http://schemas.microsoft.com/office/powerpoint/2010/main" val="1204333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481329"/>
            <a:ext cx="8229600" cy="1515624"/>
          </a:xfrm>
        </p:spPr>
        <p:txBody>
          <a:bodyPr>
            <a:normAutofit fontScale="70000" lnSpcReduction="20000"/>
          </a:bodyPr>
          <a:lstStyle/>
          <a:p>
            <a:r>
              <a:rPr lang="es-ES" dirty="0"/>
              <a:t>6 * 12 (bytes/instrucción) = 72 bytes, de los cuales solo 20 bytes están ocupados con operaciones.</a:t>
            </a:r>
          </a:p>
          <a:p>
            <a:r>
              <a:rPr lang="es-ES" dirty="0" smtClean="0"/>
              <a:t>Velocidad </a:t>
            </a:r>
            <a:r>
              <a:rPr lang="es-ES" dirty="0"/>
              <a:t>de </a:t>
            </a:r>
            <a:r>
              <a:rPr lang="es-ES" dirty="0" smtClean="0"/>
              <a:t>ejecución</a:t>
            </a:r>
          </a:p>
          <a:p>
            <a:pPr lvl="1"/>
            <a:r>
              <a:rPr lang="es-ES" dirty="0" smtClean="0"/>
              <a:t>Si </a:t>
            </a:r>
            <a:r>
              <a:rPr lang="es-ES" dirty="0"/>
              <a:t>el vector constase de 1000 elementos se tardaría en procesarlo 6000 ciclos de reloj frente a los 2250 ciclos obtenido tras aplicar </a:t>
            </a:r>
            <a:r>
              <a:rPr lang="es-ES" dirty="0" err="1"/>
              <a:t>desenrollamiento</a:t>
            </a:r>
            <a:r>
              <a:rPr lang="es-ES" dirty="0"/>
              <a:t>.</a:t>
            </a:r>
          </a:p>
        </p:txBody>
      </p:sp>
      <p:sp>
        <p:nvSpPr>
          <p:cNvPr id="3" name="2 Título"/>
          <p:cNvSpPr>
            <a:spLocks noGrp="1"/>
          </p:cNvSpPr>
          <p:nvPr>
            <p:ph type="title"/>
          </p:nvPr>
        </p:nvSpPr>
        <p:spPr>
          <a:xfrm>
            <a:off x="457200" y="274638"/>
            <a:ext cx="8229600" cy="706090"/>
          </a:xfrm>
        </p:spPr>
        <p:txBody>
          <a:bodyPr>
            <a:normAutofit/>
          </a:bodyPr>
          <a:lstStyle/>
          <a:p>
            <a:r>
              <a:rPr lang="es-ES" sz="1600" dirty="0"/>
              <a:t>Comparación con la versión VLIW que se obtendría del bucle original sin recurrir a ninguna técnica de planificación local</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576" y="3645024"/>
            <a:ext cx="8362950" cy="2800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7138" y="2871788"/>
            <a:ext cx="2409825"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5956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481328"/>
            <a:ext cx="3610744" cy="1011567"/>
          </a:xfrm>
        </p:spPr>
        <p:txBody>
          <a:bodyPr>
            <a:normAutofit fontScale="77500" lnSpcReduction="20000"/>
          </a:bodyPr>
          <a:lstStyle/>
          <a:p>
            <a:r>
              <a:rPr lang="es-ES" dirty="0" smtClean="0"/>
              <a:t>Mejora el paralelismo</a:t>
            </a:r>
          </a:p>
          <a:p>
            <a:r>
              <a:rPr lang="es-ES" dirty="0" smtClean="0"/>
              <a:t>Mejora el rendimiento</a:t>
            </a:r>
          </a:p>
          <a:p>
            <a:r>
              <a:rPr lang="es-ES" dirty="0" smtClean="0"/>
              <a:t>El código ocupa mas</a:t>
            </a:r>
            <a:endParaRPr lang="es-ES" dirty="0"/>
          </a:p>
        </p:txBody>
      </p:sp>
      <p:sp>
        <p:nvSpPr>
          <p:cNvPr id="3" name="2 Título"/>
          <p:cNvSpPr>
            <a:spLocks noGrp="1"/>
          </p:cNvSpPr>
          <p:nvPr>
            <p:ph type="title"/>
          </p:nvPr>
        </p:nvSpPr>
        <p:spPr/>
        <p:txBody>
          <a:bodyPr>
            <a:normAutofit fontScale="90000"/>
          </a:bodyPr>
          <a:lstStyle/>
          <a:p>
            <a:r>
              <a:rPr lang="es-ES" dirty="0" smtClean="0"/>
              <a:t>Reordenamiento de las instrucciones</a:t>
            </a:r>
            <a:endParaRPr lang="es-E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980728"/>
            <a:ext cx="8507288" cy="2448272"/>
          </a:xfrm>
        </p:spPr>
        <p:txBody>
          <a:bodyPr>
            <a:normAutofit fontScale="55000" lnSpcReduction="20000"/>
          </a:bodyPr>
          <a:lstStyle/>
          <a:p>
            <a:r>
              <a:rPr lang="es-ES" dirty="0" smtClean="0"/>
              <a:t>Intenta aprovechar al máximo el paralelismo existente dentro del bucle</a:t>
            </a:r>
          </a:p>
          <a:p>
            <a:r>
              <a:rPr lang="es-ES" dirty="0" smtClean="0"/>
              <a:t>Consiste en producir un nuevo cuerpo del bucle compuesto por la intercalación de instrucciones correspondientes a diferentes iteraciones del bucle </a:t>
            </a:r>
            <a:r>
              <a:rPr lang="es-ES" dirty="0" smtClean="0"/>
              <a:t>original</a:t>
            </a:r>
          </a:p>
          <a:p>
            <a:r>
              <a:rPr lang="es-ES" dirty="0"/>
              <a:t>Al reorganizar un bucle mediante segmentación software, siempre es necesario añadir unas instrucciones de arranque (el prólogo) antes del cuerpo del bucle y otras de terminación tras su finalización (el epílogo</a:t>
            </a:r>
            <a:r>
              <a:rPr lang="es-ES" dirty="0" smtClean="0"/>
              <a:t>).</a:t>
            </a:r>
          </a:p>
          <a:p>
            <a:r>
              <a:rPr lang="es-ES" dirty="0"/>
              <a:t>Instrucciones A, B, C y D → cada una un ciclo de reloj</a:t>
            </a:r>
          </a:p>
          <a:p>
            <a:pPr lvl="1"/>
            <a:r>
              <a:rPr lang="es-ES" dirty="0" smtClean="0"/>
              <a:t>Una </a:t>
            </a:r>
            <a:r>
              <a:rPr lang="es-ES" dirty="0"/>
              <a:t>dependencia RAW con la instrucción que la precede → D depende C, C depende B, B depende A.</a:t>
            </a:r>
          </a:p>
          <a:p>
            <a:pPr lvl="1"/>
            <a:r>
              <a:rPr lang="es-ES" dirty="0" smtClean="0"/>
              <a:t>Tras </a:t>
            </a:r>
            <a:r>
              <a:rPr lang="es-ES" dirty="0"/>
              <a:t>tres iteraciones del bucle original aparece un patrón de ejecución compuesto por instrucciones pertenecientes a cuatro iteraciones diferentes del bucle original y que ya no presentan dependencias RAW entre ellas.</a:t>
            </a:r>
            <a:endParaRPr lang="es-ES" dirty="0"/>
          </a:p>
        </p:txBody>
      </p:sp>
      <p:sp>
        <p:nvSpPr>
          <p:cNvPr id="3" name="2 Título"/>
          <p:cNvSpPr>
            <a:spLocks noGrp="1"/>
          </p:cNvSpPr>
          <p:nvPr>
            <p:ph type="title"/>
          </p:nvPr>
        </p:nvSpPr>
        <p:spPr>
          <a:xfrm>
            <a:off x="457200" y="274638"/>
            <a:ext cx="8229600" cy="634082"/>
          </a:xfrm>
        </p:spPr>
        <p:txBody>
          <a:bodyPr>
            <a:normAutofit fontScale="90000"/>
          </a:bodyPr>
          <a:lstStyle/>
          <a:p>
            <a:r>
              <a:rPr lang="es-ES" dirty="0" smtClean="0"/>
              <a:t>3.7 Segmentación software</a:t>
            </a:r>
            <a:endParaRPr lang="es-E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3356992"/>
            <a:ext cx="5574183" cy="3329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96752"/>
            <a:ext cx="8529867"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title"/>
          </p:nvPr>
        </p:nvSpPr>
        <p:spPr>
          <a:xfrm>
            <a:off x="457200" y="274638"/>
            <a:ext cx="8229600" cy="706090"/>
          </a:xfrm>
        </p:spPr>
        <p:txBody>
          <a:bodyPr>
            <a:normAutofit fontScale="90000"/>
          </a:bodyPr>
          <a:lstStyle/>
          <a:p>
            <a:r>
              <a:rPr lang="es-ES" dirty="0" smtClean="0"/>
              <a:t>Ejemplo</a:t>
            </a:r>
            <a:endParaRPr lang="es-E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068960"/>
            <a:ext cx="8254807"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Marcador de contenido"/>
          <p:cNvSpPr>
            <a:spLocks noGrp="1"/>
          </p:cNvSpPr>
          <p:nvPr>
            <p:ph idx="1"/>
          </p:nvPr>
        </p:nvSpPr>
        <p:spPr>
          <a:xfrm>
            <a:off x="395536" y="404664"/>
            <a:ext cx="8229600" cy="2955784"/>
          </a:xfrm>
        </p:spPr>
        <p:txBody>
          <a:bodyPr>
            <a:normAutofit fontScale="62500" lnSpcReduction="20000"/>
          </a:bodyPr>
          <a:lstStyle/>
          <a:p>
            <a:r>
              <a:rPr lang="es-ES" dirty="0"/>
              <a:t>Si las instrucciones VLIW son de 16 bytes, el tamaño total del código es de (11 inst.*16 </a:t>
            </a:r>
            <a:r>
              <a:rPr lang="es-ES" dirty="0" err="1"/>
              <a:t>byt</a:t>
            </a:r>
            <a:r>
              <a:rPr lang="es-ES" dirty="0"/>
              <a:t>/</a:t>
            </a:r>
            <a:r>
              <a:rPr lang="es-ES" dirty="0" err="1"/>
              <a:t>inst</a:t>
            </a:r>
            <a:r>
              <a:rPr lang="es-ES" dirty="0"/>
              <a:t>).= 176 bytes.</a:t>
            </a:r>
          </a:p>
          <a:p>
            <a:r>
              <a:rPr lang="es-ES" dirty="0" smtClean="0"/>
              <a:t>Tiempo </a:t>
            </a:r>
            <a:r>
              <a:rPr lang="es-ES" dirty="0"/>
              <a:t>para procesar un vector de 1000 elementos:</a:t>
            </a:r>
          </a:p>
          <a:p>
            <a:r>
              <a:rPr lang="es-ES" dirty="0"/>
              <a:t>La aproximación VLIW emplearía 1010 ciclos.</a:t>
            </a:r>
          </a:p>
          <a:p>
            <a:pPr lvl="1"/>
            <a:r>
              <a:rPr lang="es-ES" dirty="0" smtClean="0"/>
              <a:t>5 </a:t>
            </a:r>
            <a:r>
              <a:rPr lang="es-ES" dirty="0"/>
              <a:t>corresponderían al prólogo.</a:t>
            </a:r>
          </a:p>
          <a:p>
            <a:pPr lvl="1"/>
            <a:r>
              <a:rPr lang="es-ES" dirty="0" smtClean="0"/>
              <a:t>5 </a:t>
            </a:r>
            <a:r>
              <a:rPr lang="es-ES" dirty="0"/>
              <a:t>al epílogo.</a:t>
            </a:r>
          </a:p>
          <a:p>
            <a:pPr lvl="1"/>
            <a:r>
              <a:rPr lang="es-ES" dirty="0" smtClean="0"/>
              <a:t>1000 </a:t>
            </a:r>
            <a:r>
              <a:rPr lang="es-ES" dirty="0"/>
              <a:t>a las iteraciones del bucle.</a:t>
            </a:r>
          </a:p>
          <a:p>
            <a:r>
              <a:rPr lang="es-ES" dirty="0"/>
              <a:t>Aunque el concepto en que se basa es sencillo, la segmentación software puede llegar a ser extremadamente complicada de aplicar hay instrucciones condicionales en el cuerpo del bucle que impiden la aparición de un patrón de comportamiento regular.</a:t>
            </a:r>
          </a:p>
        </p:txBody>
      </p:sp>
    </p:spTree>
    <p:extLst>
      <p:ext uri="{BB962C8B-B14F-4D97-AF65-F5344CB8AC3E}">
        <p14:creationId xmlns:p14="http://schemas.microsoft.com/office/powerpoint/2010/main" val="1671730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481329"/>
            <a:ext cx="8229600" cy="4118078"/>
          </a:xfrm>
        </p:spPr>
        <p:txBody>
          <a:bodyPr>
            <a:normAutofit fontScale="85000" lnSpcReduction="20000"/>
          </a:bodyPr>
          <a:lstStyle/>
          <a:p>
            <a:r>
              <a:rPr lang="es-ES" dirty="0"/>
              <a:t>El paralelismo funcional se obtiene mediante la replicación de las funciones de procesamiento que realiza el computador.</a:t>
            </a:r>
          </a:p>
          <a:p>
            <a:pPr lvl="1"/>
            <a:r>
              <a:rPr lang="es-ES" dirty="0" smtClean="0"/>
              <a:t>Granularidad </a:t>
            </a:r>
            <a:r>
              <a:rPr lang="es-ES" dirty="0"/>
              <a:t>fina → a nivel de instrucciones</a:t>
            </a:r>
          </a:p>
          <a:p>
            <a:pPr lvl="1"/>
            <a:r>
              <a:rPr lang="es-ES" dirty="0" smtClean="0"/>
              <a:t>Granularidad </a:t>
            </a:r>
            <a:r>
              <a:rPr lang="es-ES" dirty="0"/>
              <a:t>gruesa → a nivel de programas</a:t>
            </a:r>
          </a:p>
          <a:p>
            <a:r>
              <a:rPr lang="es-ES" dirty="0" smtClean="0"/>
              <a:t>VLIW </a:t>
            </a:r>
            <a:r>
              <a:rPr lang="es-ES" dirty="0" smtClean="0"/>
              <a:t>(</a:t>
            </a:r>
            <a:r>
              <a:rPr lang="es-ES" dirty="0" err="1" smtClean="0"/>
              <a:t>very</a:t>
            </a:r>
            <a:r>
              <a:rPr lang="es-ES" dirty="0" smtClean="0"/>
              <a:t> </a:t>
            </a:r>
            <a:r>
              <a:rPr lang="es-ES" dirty="0" err="1" smtClean="0"/>
              <a:t>long</a:t>
            </a:r>
            <a:r>
              <a:rPr lang="es-ES" dirty="0" smtClean="0"/>
              <a:t> </a:t>
            </a:r>
            <a:r>
              <a:rPr lang="es-ES" dirty="0" err="1" smtClean="0"/>
              <a:t>instructions</a:t>
            </a:r>
            <a:r>
              <a:rPr lang="es-ES" dirty="0" smtClean="0"/>
              <a:t> </a:t>
            </a:r>
            <a:r>
              <a:rPr lang="es-ES" dirty="0" err="1" smtClean="0"/>
              <a:t>word</a:t>
            </a:r>
            <a:r>
              <a:rPr lang="es-ES" dirty="0" smtClean="0"/>
              <a:t> – palabras de instrucción muy largas)</a:t>
            </a:r>
          </a:p>
          <a:p>
            <a:pPr lvl="1"/>
            <a:r>
              <a:rPr lang="es-ES" dirty="0" smtClean="0"/>
              <a:t>Se caracteriza por emitir en cada ciclo de reloj una única instrucción pero que contiene varias operaciones</a:t>
            </a:r>
          </a:p>
          <a:p>
            <a:pPr lvl="1"/>
            <a:r>
              <a:rPr lang="es-ES" dirty="0" smtClean="0"/>
              <a:t>La responsabilidad de planificar correctamente las instrucciones fuentes que se puedan codificar como VLIW son del compilador no el hardware</a:t>
            </a:r>
          </a:p>
          <a:p>
            <a:pPr lvl="2"/>
            <a:r>
              <a:rPr lang="es-ES" dirty="0" smtClean="0"/>
              <a:t>En tiempo de compilación se tiene mas tiempo para analizar todos los problemas</a:t>
            </a:r>
          </a:p>
          <a:p>
            <a:pPr lvl="1"/>
            <a:endParaRPr lang="es-ES" dirty="0"/>
          </a:p>
        </p:txBody>
      </p:sp>
      <p:sp>
        <p:nvSpPr>
          <p:cNvPr id="3" name="2 Título"/>
          <p:cNvSpPr>
            <a:spLocks noGrp="1"/>
          </p:cNvSpPr>
          <p:nvPr>
            <p:ph type="title"/>
          </p:nvPr>
        </p:nvSpPr>
        <p:spPr/>
        <p:txBody>
          <a:bodyPr/>
          <a:lstStyle/>
          <a:p>
            <a:r>
              <a:rPr lang="es-ES" dirty="0" smtClean="0"/>
              <a:t>3.2 Introducción</a:t>
            </a:r>
            <a:endParaRPr lang="es-ES" dirty="0"/>
          </a:p>
        </p:txBody>
      </p:sp>
      <p:pic>
        <p:nvPicPr>
          <p:cNvPr id="1027" name="Picture 3"/>
          <p:cNvPicPr>
            <a:picLocks noChangeAspect="1" noChangeArrowheads="1"/>
          </p:cNvPicPr>
          <p:nvPr/>
        </p:nvPicPr>
        <p:blipFill>
          <a:blip r:embed="rId2" cstate="print"/>
          <a:srcRect/>
          <a:stretch>
            <a:fillRect/>
          </a:stretch>
        </p:blipFill>
        <p:spPr bwMode="auto">
          <a:xfrm>
            <a:off x="3599384" y="5373216"/>
            <a:ext cx="5544616" cy="1258594"/>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78098"/>
          </a:xfrm>
        </p:spPr>
        <p:txBody>
          <a:bodyPr>
            <a:normAutofit fontScale="90000"/>
          </a:bodyPr>
          <a:lstStyle/>
          <a:p>
            <a:r>
              <a:rPr lang="es-ES" sz="3200" dirty="0" smtClean="0"/>
              <a:t>3.8 Planificación de trazas (trace </a:t>
            </a:r>
            <a:r>
              <a:rPr lang="es-ES" sz="3200" dirty="0" err="1" smtClean="0"/>
              <a:t>sheduling</a:t>
            </a:r>
            <a:r>
              <a:rPr lang="es-ES" sz="3200" dirty="0" smtClean="0"/>
              <a:t>)</a:t>
            </a:r>
            <a:endParaRPr lang="es-ES" sz="3200" dirty="0"/>
          </a:p>
        </p:txBody>
      </p:sp>
      <p:sp>
        <p:nvSpPr>
          <p:cNvPr id="3" name="2 Marcador de contenido"/>
          <p:cNvSpPr>
            <a:spLocks noGrp="1"/>
          </p:cNvSpPr>
          <p:nvPr>
            <p:ph idx="1"/>
          </p:nvPr>
        </p:nvSpPr>
        <p:spPr>
          <a:xfrm>
            <a:off x="539552" y="1052736"/>
            <a:ext cx="8229600" cy="4525963"/>
          </a:xfrm>
        </p:spPr>
        <p:txBody>
          <a:bodyPr>
            <a:normAutofit lnSpcReduction="10000"/>
          </a:bodyPr>
          <a:lstStyle/>
          <a:p>
            <a:r>
              <a:rPr lang="es-ES" dirty="0"/>
              <a:t>Es una técnica de planificación global</a:t>
            </a:r>
          </a:p>
          <a:p>
            <a:r>
              <a:rPr lang="es-ES" dirty="0" smtClean="0"/>
              <a:t>Traza</a:t>
            </a:r>
            <a:r>
              <a:rPr lang="es-ES" dirty="0" smtClean="0"/>
              <a:t>: </a:t>
            </a:r>
          </a:p>
          <a:p>
            <a:pPr lvl="1"/>
            <a:r>
              <a:rPr lang="es-ES" dirty="0" smtClean="0"/>
              <a:t>Camino de ejecución mas </a:t>
            </a:r>
            <a:r>
              <a:rPr lang="es-ES" dirty="0" smtClean="0"/>
              <a:t>probable</a:t>
            </a:r>
          </a:p>
          <a:p>
            <a:r>
              <a:rPr lang="es-ES" dirty="0" smtClean="0"/>
              <a:t>Pasos</a:t>
            </a:r>
            <a:endParaRPr lang="es-ES" dirty="0" smtClean="0"/>
          </a:p>
          <a:p>
            <a:pPr lvl="1"/>
            <a:r>
              <a:rPr lang="es-ES" dirty="0" smtClean="0"/>
              <a:t>1.- Selección </a:t>
            </a:r>
            <a:r>
              <a:rPr lang="es-ES" dirty="0" smtClean="0"/>
              <a:t>de la traza</a:t>
            </a:r>
          </a:p>
          <a:p>
            <a:pPr lvl="2"/>
            <a:r>
              <a:rPr lang="es-ES" dirty="0" smtClean="0"/>
              <a:t>Encontrar un conjunto de bloques básicos que conformen una secuencia de código sin bucle</a:t>
            </a:r>
          </a:p>
          <a:p>
            <a:pPr lvl="3"/>
            <a:r>
              <a:rPr lang="es-ES" dirty="0" smtClean="0"/>
              <a:t>Seleccionamos al que especulemos que será mas probable que se ejecute</a:t>
            </a:r>
          </a:p>
          <a:p>
            <a:pPr lvl="4"/>
            <a:r>
              <a:rPr lang="es-ES" dirty="0" smtClean="0"/>
              <a:t>Compilador utiliza un Grafos </a:t>
            </a:r>
            <a:r>
              <a:rPr lang="es-ES" dirty="0" smtClean="0"/>
              <a:t>con pesos </a:t>
            </a:r>
            <a:r>
              <a:rPr lang="es-ES" dirty="0" smtClean="0"/>
              <a:t>(ponderados)por </a:t>
            </a:r>
            <a:r>
              <a:rPr lang="es-ES" dirty="0" smtClean="0"/>
              <a:t>distintos criterios perfiles de ejecución, estimaciones, planificación estática de saltos…</a:t>
            </a:r>
          </a:p>
          <a:p>
            <a:pPr lvl="1"/>
            <a:r>
              <a:rPr lang="es-ES" dirty="0" smtClean="0"/>
              <a:t>2.- Compactación </a:t>
            </a:r>
            <a:r>
              <a:rPr lang="es-ES" dirty="0" smtClean="0"/>
              <a:t>de la traza</a:t>
            </a:r>
            <a:endParaRPr lang="es-E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r>
              <a:rPr lang="es-ES" dirty="0" smtClean="0"/>
              <a:t>Código intermedio del bucle sin compactar</a:t>
            </a:r>
            <a:endParaRPr lang="es-E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556792"/>
            <a:ext cx="7810500" cy="406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76672"/>
            <a:ext cx="8665838" cy="5472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29655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79512" y="0"/>
            <a:ext cx="4608512" cy="2132856"/>
          </a:xfrm>
        </p:spPr>
        <p:txBody>
          <a:bodyPr>
            <a:normAutofit/>
          </a:bodyPr>
          <a:lstStyle/>
          <a:p>
            <a:r>
              <a:rPr lang="es-ES" sz="2800" dirty="0" smtClean="0"/>
              <a:t>Posibles situaciones en las que </a:t>
            </a:r>
            <a:r>
              <a:rPr lang="es-ES" sz="2800" dirty="0" err="1" smtClean="0"/>
              <a:t>plantera</a:t>
            </a:r>
            <a:r>
              <a:rPr lang="es-ES" sz="2800" dirty="0" smtClean="0"/>
              <a:t> desplazamiento de operaciones</a:t>
            </a:r>
            <a:endParaRPr lang="es-ES" sz="2800"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0" y="1988840"/>
            <a:ext cx="9146223"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179512" y="1412776"/>
            <a:ext cx="8229600" cy="2160240"/>
          </a:xfrm>
        </p:spPr>
        <p:txBody>
          <a:bodyPr>
            <a:normAutofit fontScale="70000" lnSpcReduction="20000"/>
          </a:bodyPr>
          <a:lstStyle/>
          <a:p>
            <a:r>
              <a:rPr lang="es-ES" dirty="0"/>
              <a:t>Conocer cuál es la secuencia de ejecución más probable.</a:t>
            </a:r>
          </a:p>
          <a:p>
            <a:r>
              <a:rPr lang="es-ES" dirty="0" smtClean="0"/>
              <a:t>Conocer </a:t>
            </a:r>
            <a:r>
              <a:rPr lang="es-ES" dirty="0"/>
              <a:t>las dependencias de datos existentes para garantizar su mantenimiento.</a:t>
            </a:r>
          </a:p>
          <a:p>
            <a:r>
              <a:rPr lang="es-ES" dirty="0" smtClean="0"/>
              <a:t>La </a:t>
            </a:r>
            <a:r>
              <a:rPr lang="es-ES" dirty="0"/>
              <a:t>cantidad de código de compensación que es necesario añadir.</a:t>
            </a:r>
          </a:p>
          <a:p>
            <a:r>
              <a:rPr lang="es-ES" dirty="0" smtClean="0"/>
              <a:t>Saber </a:t>
            </a:r>
            <a:r>
              <a:rPr lang="es-ES" dirty="0"/>
              <a:t>si compensa el desplazamiento de operaciones dentro de la traza, midiéndose el coste tanto en ciclos de ejecución como en espacio de almacenamiento.</a:t>
            </a:r>
            <a:endParaRPr lang="es-ES" dirty="0"/>
          </a:p>
        </p:txBody>
      </p:sp>
      <p:sp>
        <p:nvSpPr>
          <p:cNvPr id="3" name="2 Título"/>
          <p:cNvSpPr>
            <a:spLocks noGrp="1"/>
          </p:cNvSpPr>
          <p:nvPr>
            <p:ph type="title"/>
          </p:nvPr>
        </p:nvSpPr>
        <p:spPr>
          <a:xfrm>
            <a:off x="323528" y="188640"/>
            <a:ext cx="8229600" cy="1143000"/>
          </a:xfrm>
        </p:spPr>
        <p:txBody>
          <a:bodyPr>
            <a:normAutofit/>
          </a:bodyPr>
          <a:lstStyle/>
          <a:p>
            <a:r>
              <a:rPr lang="es-ES" sz="2800" dirty="0" smtClean="0"/>
              <a:t>Consideraciones del compilador para desplazar operaciones dentro de una traza</a:t>
            </a:r>
            <a:endParaRPr lang="es-ES" sz="28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325" y="38100"/>
            <a:ext cx="7753350" cy="678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46141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179512" y="188640"/>
            <a:ext cx="8659812" cy="3024336"/>
          </a:xfrm>
        </p:spPr>
        <p:txBody>
          <a:bodyPr>
            <a:normAutofit fontScale="62500" lnSpcReduction="20000"/>
          </a:bodyPr>
          <a:lstStyle/>
          <a:p>
            <a:r>
              <a:rPr lang="es-ES" dirty="0"/>
              <a:t>Ruta de ejecución más </a:t>
            </a:r>
            <a:r>
              <a:rPr lang="es-ES" dirty="0" smtClean="0"/>
              <a:t>probable: 1</a:t>
            </a:r>
            <a:r>
              <a:rPr lang="es-ES" dirty="0"/>
              <a:t>, 2, 3, 4, 5, 6, 7, 8, 15, </a:t>
            </a:r>
            <a:r>
              <a:rPr lang="es-ES" dirty="0" smtClean="0"/>
              <a:t>16</a:t>
            </a:r>
          </a:p>
          <a:p>
            <a:pPr lvl="1"/>
            <a:r>
              <a:rPr lang="es-ES" dirty="0" smtClean="0"/>
              <a:t>10 </a:t>
            </a:r>
            <a:r>
              <a:rPr lang="es-ES" dirty="0"/>
              <a:t>ciclos </a:t>
            </a:r>
            <a:r>
              <a:rPr lang="es-ES" dirty="0" smtClean="0"/>
              <a:t> decremento </a:t>
            </a:r>
            <a:r>
              <a:rPr lang="es-ES" dirty="0"/>
              <a:t>de 2 ciclos respecto a la no planificación</a:t>
            </a:r>
          </a:p>
          <a:p>
            <a:r>
              <a:rPr lang="es-ES" dirty="0"/>
              <a:t>Ruta menos </a:t>
            </a:r>
            <a:r>
              <a:rPr lang="es-ES" dirty="0" smtClean="0"/>
              <a:t>probable: 1</a:t>
            </a:r>
            <a:r>
              <a:rPr lang="es-ES" dirty="0"/>
              <a:t>, 2, 3, 4, 5, 6, 8, 9, 10, 11, 12, 13, 14, 15, </a:t>
            </a:r>
            <a:r>
              <a:rPr lang="es-ES" dirty="0" smtClean="0"/>
              <a:t>16</a:t>
            </a:r>
            <a:endParaRPr lang="es-ES" dirty="0"/>
          </a:p>
          <a:p>
            <a:pPr lvl="1"/>
            <a:r>
              <a:rPr lang="es-ES" dirty="0"/>
              <a:t>15 ciclos </a:t>
            </a:r>
            <a:r>
              <a:rPr lang="es-ES" dirty="0" smtClean="0"/>
              <a:t>Incremento </a:t>
            </a:r>
            <a:r>
              <a:rPr lang="es-ES" dirty="0"/>
              <a:t>de 3 ciclos</a:t>
            </a:r>
          </a:p>
          <a:p>
            <a:r>
              <a:rPr lang="es-ES" dirty="0"/>
              <a:t>Aunque la reducción no es muy elevada, el tiempo medio de ejecución del código planificado será mejor que el código original siempre que se cumpla la siguiente expresión:</a:t>
            </a:r>
          </a:p>
          <a:p>
            <a:pPr lvl="1"/>
            <a:r>
              <a:rPr lang="es-ES" dirty="0"/>
              <a:t>[10 ciclos * p + 15 ciclos * (1 - p) &lt; 12 ciclos * p + 12 ciclos * (1 - p)]</a:t>
            </a:r>
          </a:p>
          <a:p>
            <a:pPr lvl="2"/>
            <a:r>
              <a:rPr lang="es-ES" dirty="0"/>
              <a:t>p es la probabilidad de que la rama (A[i] ==0) sea la ejecutada.</a:t>
            </a:r>
          </a:p>
          <a:p>
            <a:r>
              <a:rPr lang="es-ES" dirty="0"/>
              <a:t>Uno de los problemas que presenta la planificación de trazas: </a:t>
            </a:r>
            <a:endParaRPr lang="es-ES" dirty="0" smtClean="0"/>
          </a:p>
          <a:p>
            <a:pPr lvl="1"/>
            <a:r>
              <a:rPr lang="es-ES" dirty="0" smtClean="0"/>
              <a:t>A </a:t>
            </a:r>
            <a:r>
              <a:rPr lang="es-ES" dirty="0"/>
              <a:t>mayor cantidad de operaciones desplazadas, mayor es la penalización en que se incurre cuando se realiza una predicción errónea.</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2453" y="2954959"/>
            <a:ext cx="3923928" cy="3827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47920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692696"/>
            <a:ext cx="7022081" cy="511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27545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980728"/>
            <a:ext cx="8229600" cy="2592287"/>
          </a:xfrm>
        </p:spPr>
        <p:txBody>
          <a:bodyPr>
            <a:normAutofit fontScale="77500" lnSpcReduction="20000"/>
          </a:bodyPr>
          <a:lstStyle/>
          <a:p>
            <a:r>
              <a:rPr lang="es-ES" dirty="0" smtClean="0"/>
              <a:t>Operación con predicado es una instrucción en la que su resultado se almacena o se descarta en función de un operando que tiene asociado</a:t>
            </a:r>
          </a:p>
          <a:p>
            <a:pPr lvl="1"/>
            <a:r>
              <a:rPr lang="es-ES" dirty="0" smtClean="0"/>
              <a:t>Se implementa como un registro de un </a:t>
            </a:r>
            <a:r>
              <a:rPr lang="es-ES" dirty="0" smtClean="0"/>
              <a:t>bit que </a:t>
            </a:r>
            <a:r>
              <a:rPr lang="es-ES" dirty="0" smtClean="0"/>
              <a:t>se </a:t>
            </a:r>
            <a:r>
              <a:rPr lang="es-ES" dirty="0"/>
              <a:t>añade como un nuevo operando de lectura en cada una de las operaciones que conforman una instrucción </a:t>
            </a:r>
            <a:r>
              <a:rPr lang="es-ES" dirty="0" smtClean="0"/>
              <a:t>VLIW</a:t>
            </a:r>
          </a:p>
          <a:p>
            <a:pPr lvl="2"/>
            <a:r>
              <a:rPr lang="es-ES" dirty="0"/>
              <a:t>p = 1 → resultado de la operación se almacena</a:t>
            </a:r>
          </a:p>
          <a:p>
            <a:pPr lvl="2"/>
            <a:r>
              <a:rPr lang="es-ES" dirty="0" smtClean="0"/>
              <a:t>p </a:t>
            </a:r>
            <a:r>
              <a:rPr lang="es-ES" dirty="0"/>
              <a:t>= 0 → resultado de la operación se anula</a:t>
            </a:r>
            <a:endParaRPr lang="es-ES" dirty="0" smtClean="0"/>
          </a:p>
          <a:p>
            <a:pPr lvl="1"/>
            <a:r>
              <a:rPr lang="es-ES" dirty="0" smtClean="0"/>
              <a:t>Es efectiva si todas las rutas de una región tiene el mismo tamaño y la misma </a:t>
            </a:r>
            <a:r>
              <a:rPr lang="es-ES" dirty="0" smtClean="0"/>
              <a:t>frecuencia </a:t>
            </a:r>
            <a:r>
              <a:rPr lang="es-ES" dirty="0" smtClean="0"/>
              <a:t>de ejecución</a:t>
            </a:r>
          </a:p>
          <a:p>
            <a:pPr lvl="1"/>
            <a:endParaRPr lang="es-ES" dirty="0"/>
          </a:p>
        </p:txBody>
      </p:sp>
      <p:sp>
        <p:nvSpPr>
          <p:cNvPr id="3" name="2 Título"/>
          <p:cNvSpPr>
            <a:spLocks noGrp="1"/>
          </p:cNvSpPr>
          <p:nvPr>
            <p:ph type="title"/>
          </p:nvPr>
        </p:nvSpPr>
        <p:spPr>
          <a:xfrm>
            <a:off x="457200" y="274638"/>
            <a:ext cx="8229600" cy="706090"/>
          </a:xfrm>
        </p:spPr>
        <p:txBody>
          <a:bodyPr>
            <a:normAutofit fontScale="90000"/>
          </a:bodyPr>
          <a:lstStyle/>
          <a:p>
            <a:r>
              <a:rPr lang="es-ES" dirty="0" smtClean="0"/>
              <a:t>3.9 Operaciones con predicado</a:t>
            </a:r>
            <a:endParaRPr lang="es-ES" dirty="0"/>
          </a:p>
        </p:txBody>
      </p:sp>
      <p:pic>
        <p:nvPicPr>
          <p:cNvPr id="18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3438980"/>
            <a:ext cx="7658100" cy="3400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548680"/>
            <a:ext cx="8832404" cy="446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481328"/>
            <a:ext cx="8229600" cy="3819879"/>
          </a:xfrm>
        </p:spPr>
        <p:txBody>
          <a:bodyPr>
            <a:normAutofit fontScale="77500" lnSpcReduction="20000"/>
          </a:bodyPr>
          <a:lstStyle/>
          <a:p>
            <a:r>
              <a:rPr lang="es-ES" dirty="0" smtClean="0"/>
              <a:t>En la planificación </a:t>
            </a:r>
            <a:r>
              <a:rPr lang="es-ES" dirty="0" err="1" smtClean="0"/>
              <a:t>superescalar</a:t>
            </a:r>
            <a:r>
              <a:rPr lang="es-ES" dirty="0" smtClean="0"/>
              <a:t> la planificación se realiza vía hardware (</a:t>
            </a:r>
            <a:r>
              <a:rPr lang="es-ES" dirty="0" err="1" smtClean="0"/>
              <a:t>dinamica</a:t>
            </a:r>
            <a:r>
              <a:rPr lang="es-ES" dirty="0" smtClean="0"/>
              <a:t>)</a:t>
            </a:r>
          </a:p>
          <a:p>
            <a:r>
              <a:rPr lang="es-ES" dirty="0" smtClean="0"/>
              <a:t>VLIW la planificación es vía software (estática)</a:t>
            </a:r>
          </a:p>
          <a:p>
            <a:pPr lvl="1"/>
            <a:r>
              <a:rPr lang="es-ES" dirty="0" smtClean="0"/>
              <a:t>El compilador establece la secuencia paralela de instrucciones</a:t>
            </a:r>
          </a:p>
          <a:p>
            <a:pPr lvl="1"/>
            <a:r>
              <a:rPr lang="es-ES" dirty="0" smtClean="0"/>
              <a:t>Simplifica el hardware de los procesadores</a:t>
            </a:r>
          </a:p>
          <a:p>
            <a:pPr lvl="1"/>
            <a:r>
              <a:rPr lang="es-ES" dirty="0" smtClean="0"/>
              <a:t>Se emite una instrucción por ciclo</a:t>
            </a:r>
          </a:p>
          <a:p>
            <a:pPr lvl="1"/>
            <a:r>
              <a:rPr lang="es-ES" dirty="0" smtClean="0"/>
              <a:t>Una detención de una unidad funcional, implica la detención de todas la unidades funcionales</a:t>
            </a:r>
          </a:p>
          <a:p>
            <a:pPr lvl="1"/>
            <a:r>
              <a:rPr lang="es-ES" dirty="0" smtClean="0"/>
              <a:t>Causas del fracaso de VLIM</a:t>
            </a:r>
            <a:endParaRPr lang="es-ES" dirty="0" smtClean="0"/>
          </a:p>
          <a:p>
            <a:pPr lvl="2"/>
            <a:r>
              <a:rPr lang="es-ES" dirty="0" smtClean="0"/>
              <a:t>Incapacidad de desarrollar compiladores que aprovechen las características VLIW </a:t>
            </a:r>
          </a:p>
          <a:p>
            <a:pPr lvl="3"/>
            <a:r>
              <a:rPr lang="es-ES" dirty="0"/>
              <a:t>C</a:t>
            </a:r>
            <a:r>
              <a:rPr lang="es-ES" dirty="0" smtClean="0"/>
              <a:t>ódigos </a:t>
            </a:r>
            <a:r>
              <a:rPr lang="es-ES" dirty="0" smtClean="0"/>
              <a:t>de baja densidad con numerosas instrucciones NOP</a:t>
            </a:r>
          </a:p>
          <a:p>
            <a:pPr lvl="2"/>
            <a:r>
              <a:rPr lang="es-ES" dirty="0" smtClean="0"/>
              <a:t>Problemas de compatibilidad entre generaciones de procesadores VLIW</a:t>
            </a:r>
          </a:p>
          <a:p>
            <a:pPr lvl="2"/>
            <a:r>
              <a:rPr lang="es-ES" dirty="0" smtClean="0"/>
              <a:t>EPIC </a:t>
            </a:r>
            <a:r>
              <a:rPr lang="es-ES" dirty="0" err="1" smtClean="0"/>
              <a:t>Explicit</a:t>
            </a:r>
            <a:r>
              <a:rPr lang="es-ES" dirty="0" smtClean="0"/>
              <a:t> </a:t>
            </a:r>
            <a:r>
              <a:rPr lang="es-ES" dirty="0" err="1" smtClean="0"/>
              <a:t>Parallel</a:t>
            </a:r>
            <a:r>
              <a:rPr lang="es-ES" dirty="0" smtClean="0"/>
              <a:t> </a:t>
            </a:r>
            <a:r>
              <a:rPr lang="es-ES" dirty="0" err="1" smtClean="0"/>
              <a:t>Instruction</a:t>
            </a:r>
            <a:r>
              <a:rPr lang="es-ES" dirty="0" smtClean="0"/>
              <a:t> Computing</a:t>
            </a:r>
            <a:endParaRPr lang="es-ES" dirty="0"/>
          </a:p>
        </p:txBody>
      </p:sp>
      <p:sp>
        <p:nvSpPr>
          <p:cNvPr id="3" name="2 Título"/>
          <p:cNvSpPr>
            <a:spLocks noGrp="1"/>
          </p:cNvSpPr>
          <p:nvPr>
            <p:ph type="title"/>
          </p:nvPr>
        </p:nvSpPr>
        <p:spPr/>
        <p:txBody>
          <a:bodyPr>
            <a:normAutofit fontScale="90000"/>
          </a:bodyPr>
          <a:lstStyle/>
          <a:p>
            <a:r>
              <a:rPr lang="es-ES" dirty="0" smtClean="0"/>
              <a:t>3.3 El concepto arquitectónico VLIW</a:t>
            </a:r>
            <a:endParaRPr lang="es-ES" dirty="0"/>
          </a:p>
        </p:txBody>
      </p:sp>
      <p:pic>
        <p:nvPicPr>
          <p:cNvPr id="2050" name="Picture 2"/>
          <p:cNvPicPr>
            <a:picLocks noChangeAspect="1" noChangeArrowheads="1"/>
          </p:cNvPicPr>
          <p:nvPr/>
        </p:nvPicPr>
        <p:blipFill>
          <a:blip r:embed="rId2" cstate="print"/>
          <a:srcRect/>
          <a:stretch>
            <a:fillRect/>
          </a:stretch>
        </p:blipFill>
        <p:spPr bwMode="auto">
          <a:xfrm>
            <a:off x="2627784" y="5229200"/>
            <a:ext cx="6344489" cy="1440160"/>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60648"/>
            <a:ext cx="8446576" cy="5832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3.10 </a:t>
            </a:r>
            <a:r>
              <a:rPr lang="es-ES" dirty="0" smtClean="0"/>
              <a:t>Tratamiento </a:t>
            </a:r>
            <a:r>
              <a:rPr lang="es-ES" dirty="0" smtClean="0"/>
              <a:t>de </a:t>
            </a:r>
            <a:r>
              <a:rPr lang="es-ES" dirty="0" smtClean="0"/>
              <a:t>Excepciones</a:t>
            </a:r>
            <a:endParaRPr lang="es-ES" dirty="0"/>
          </a:p>
        </p:txBody>
      </p:sp>
      <p:sp>
        <p:nvSpPr>
          <p:cNvPr id="3" name="2 Marcador de contenido"/>
          <p:cNvSpPr>
            <a:spLocks noGrp="1"/>
          </p:cNvSpPr>
          <p:nvPr>
            <p:ph idx="1"/>
          </p:nvPr>
        </p:nvSpPr>
        <p:spPr/>
        <p:txBody>
          <a:bodyPr>
            <a:normAutofit fontScale="77500" lnSpcReduction="20000"/>
          </a:bodyPr>
          <a:lstStyle/>
          <a:p>
            <a:r>
              <a:rPr lang="es-ES" dirty="0"/>
              <a:t>Las técnicas vistas hasta ahora se basan en la predicción de los resultados de los saltos condicionales. Habrá que establecer mecanismos para el tratamiento de las excepciones (interrupciones).</a:t>
            </a:r>
          </a:p>
          <a:p>
            <a:r>
              <a:rPr lang="es-ES" dirty="0"/>
              <a:t>Centinelas </a:t>
            </a:r>
          </a:p>
          <a:p>
            <a:pPr lvl="1"/>
            <a:r>
              <a:rPr lang="es-ES" dirty="0"/>
              <a:t>Un fragmento de código que indica que la operación ejecutada de forma especulativa con la que está relacionado ha dejado de serlo.</a:t>
            </a:r>
          </a:p>
          <a:p>
            <a:pPr lvl="1"/>
            <a:r>
              <a:rPr lang="es-ES" dirty="0" smtClean="0"/>
              <a:t>El </a:t>
            </a:r>
            <a:r>
              <a:rPr lang="es-ES" dirty="0" smtClean="0"/>
              <a:t>compilador marca las operaciones especulativas con un a etiqueta y en lugar del programa en el que estaba el código especulado que ha sido desplazado, sitúa un centinela vinculado a esa </a:t>
            </a:r>
            <a:r>
              <a:rPr lang="es-ES" dirty="0" smtClean="0"/>
              <a:t>etiqueta</a:t>
            </a:r>
          </a:p>
          <a:p>
            <a:pPr lvl="1"/>
            <a:r>
              <a:rPr lang="es-ES" dirty="0"/>
              <a:t>Esta estrategia se implementa mediante una especie de buffer de terminación en el que las instrucciones se retiran cuando les corresponde salvo las marcadas como especulativas, que se retirarán cuando lo señale la ejecución del centinela que tienen asociado</a:t>
            </a:r>
            <a:endParaRPr lang="es-E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smtClean="0"/>
              <a:t>3.11 El enfoque EPIC</a:t>
            </a:r>
            <a:endParaRPr lang="es-ES" dirty="0"/>
          </a:p>
        </p:txBody>
      </p:sp>
      <p:pic>
        <p:nvPicPr>
          <p:cNvPr id="12290" name="Picture 2"/>
          <p:cNvPicPr>
            <a:picLocks noChangeAspect="1" noChangeArrowheads="1"/>
          </p:cNvPicPr>
          <p:nvPr/>
        </p:nvPicPr>
        <p:blipFill>
          <a:blip r:embed="rId2" cstate="print"/>
          <a:srcRect/>
          <a:stretch>
            <a:fillRect/>
          </a:stretch>
        </p:blipFill>
        <p:spPr bwMode="auto">
          <a:xfrm>
            <a:off x="467544" y="1196752"/>
            <a:ext cx="3152775" cy="1323975"/>
          </a:xfrm>
          <a:prstGeom prst="rect">
            <a:avLst/>
          </a:prstGeom>
          <a:noFill/>
          <a:ln w="9525">
            <a:noFill/>
            <a:miter lim="800000"/>
            <a:headEnd/>
            <a:tailEnd/>
          </a:ln>
        </p:spPr>
      </p:pic>
      <p:pic>
        <p:nvPicPr>
          <p:cNvPr id="12291" name="Picture 3"/>
          <p:cNvPicPr>
            <a:picLocks noChangeAspect="1" noChangeArrowheads="1"/>
          </p:cNvPicPr>
          <p:nvPr/>
        </p:nvPicPr>
        <p:blipFill>
          <a:blip r:embed="rId3" cstate="print"/>
          <a:srcRect/>
          <a:stretch>
            <a:fillRect/>
          </a:stretch>
        </p:blipFill>
        <p:spPr bwMode="auto">
          <a:xfrm>
            <a:off x="4572000" y="1412776"/>
            <a:ext cx="2905125" cy="581025"/>
          </a:xfrm>
          <a:prstGeom prst="rect">
            <a:avLst/>
          </a:prstGeom>
          <a:noFill/>
          <a:ln w="9525">
            <a:noFill/>
            <a:miter lim="800000"/>
            <a:headEnd/>
            <a:tailEnd/>
          </a:ln>
        </p:spPr>
      </p:pic>
      <p:pic>
        <p:nvPicPr>
          <p:cNvPr id="12292" name="Picture 4"/>
          <p:cNvPicPr>
            <a:picLocks noChangeAspect="1" noChangeArrowheads="1"/>
          </p:cNvPicPr>
          <p:nvPr/>
        </p:nvPicPr>
        <p:blipFill>
          <a:blip r:embed="rId4" cstate="print"/>
          <a:srcRect/>
          <a:stretch>
            <a:fillRect/>
          </a:stretch>
        </p:blipFill>
        <p:spPr bwMode="auto">
          <a:xfrm>
            <a:off x="3706416" y="2333190"/>
            <a:ext cx="4533900" cy="2581275"/>
          </a:xfrm>
          <a:prstGeom prst="rect">
            <a:avLst/>
          </a:prstGeom>
          <a:noFill/>
          <a:ln w="9525">
            <a:noFill/>
            <a:miter lim="800000"/>
            <a:headEnd/>
            <a:tailEnd/>
          </a:ln>
        </p:spPr>
      </p:pic>
      <p:pic>
        <p:nvPicPr>
          <p:cNvPr id="12293" name="Picture 5"/>
          <p:cNvPicPr>
            <a:picLocks noChangeAspect="1" noChangeArrowheads="1"/>
          </p:cNvPicPr>
          <p:nvPr/>
        </p:nvPicPr>
        <p:blipFill>
          <a:blip r:embed="rId5" cstate="print"/>
          <a:srcRect/>
          <a:stretch>
            <a:fillRect/>
          </a:stretch>
        </p:blipFill>
        <p:spPr bwMode="auto">
          <a:xfrm rot="21415910">
            <a:off x="251520" y="2852936"/>
            <a:ext cx="3476625" cy="135255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s-ES" dirty="0" smtClean="0"/>
              <a:t>Arquitectura que permite la manipulación de vectores</a:t>
            </a:r>
          </a:p>
          <a:p>
            <a:pPr lvl="1"/>
            <a:r>
              <a:rPr lang="es-ES" dirty="0" smtClean="0"/>
              <a:t>Operaciones para manejar vectores</a:t>
            </a:r>
          </a:p>
          <a:p>
            <a:pPr lvl="1"/>
            <a:r>
              <a:rPr lang="es-ES" dirty="0" smtClean="0"/>
              <a:t>Unidades funcionales para operar con vectores</a:t>
            </a:r>
          </a:p>
          <a:p>
            <a:pPr lvl="1"/>
            <a:r>
              <a:rPr lang="es-ES" dirty="0" smtClean="0"/>
              <a:t>Cálculo científico</a:t>
            </a:r>
          </a:p>
          <a:p>
            <a:pPr lvl="1"/>
            <a:r>
              <a:rPr lang="es-ES" dirty="0" smtClean="0"/>
              <a:t>Gran volumen de datos</a:t>
            </a:r>
          </a:p>
          <a:p>
            <a:pPr lvl="1"/>
            <a:r>
              <a:rPr lang="es-ES" dirty="0" smtClean="0"/>
              <a:t>Compilador encargado de detectar y extraer el paralelismo </a:t>
            </a:r>
            <a:endParaRPr lang="es-ES" dirty="0"/>
          </a:p>
        </p:txBody>
      </p:sp>
      <p:sp>
        <p:nvSpPr>
          <p:cNvPr id="3" name="2 Título"/>
          <p:cNvSpPr>
            <a:spLocks noGrp="1"/>
          </p:cNvSpPr>
          <p:nvPr>
            <p:ph type="title"/>
          </p:nvPr>
        </p:nvSpPr>
        <p:spPr/>
        <p:txBody>
          <a:bodyPr/>
          <a:lstStyle/>
          <a:p>
            <a:r>
              <a:rPr lang="es-ES" dirty="0" smtClean="0"/>
              <a:t>3.12 Procesadores vectoriales</a:t>
            </a:r>
            <a:endParaRPr lang="es-E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s-ES" dirty="0" smtClean="0"/>
              <a:t>Basados en arquitectura carga-almacenamiento</a:t>
            </a:r>
          </a:p>
          <a:p>
            <a:r>
              <a:rPr lang="es-ES" dirty="0" smtClean="0"/>
              <a:t>Unidad de procesamiento escalar y unidad de procesamiento vectorial</a:t>
            </a:r>
          </a:p>
          <a:p>
            <a:r>
              <a:rPr lang="es-ES" dirty="0" smtClean="0"/>
              <a:t>MVL </a:t>
            </a:r>
            <a:r>
              <a:rPr lang="es-ES" dirty="0" err="1" smtClean="0"/>
              <a:t>Maximum</a:t>
            </a:r>
            <a:r>
              <a:rPr lang="es-ES" dirty="0" smtClean="0"/>
              <a:t> Vector </a:t>
            </a:r>
            <a:r>
              <a:rPr lang="es-ES" dirty="0" err="1" smtClean="0"/>
              <a:t>Length</a:t>
            </a:r>
            <a:r>
              <a:rPr lang="es-ES" dirty="0" smtClean="0"/>
              <a:t> -  Máxima longitud del vector</a:t>
            </a:r>
          </a:p>
          <a:p>
            <a:pPr lvl="1"/>
            <a:r>
              <a:rPr lang="es-ES" dirty="0" smtClean="0"/>
              <a:t>Número de elementos por registro</a:t>
            </a:r>
            <a:endParaRPr lang="es-ES" dirty="0"/>
          </a:p>
        </p:txBody>
      </p:sp>
      <p:sp>
        <p:nvSpPr>
          <p:cNvPr id="3" name="2 Título"/>
          <p:cNvSpPr>
            <a:spLocks noGrp="1"/>
          </p:cNvSpPr>
          <p:nvPr>
            <p:ph type="title"/>
          </p:nvPr>
        </p:nvSpPr>
        <p:spPr/>
        <p:txBody>
          <a:bodyPr>
            <a:normAutofit fontScale="90000"/>
          </a:bodyPr>
          <a:lstStyle/>
          <a:p>
            <a:r>
              <a:rPr lang="es-ES" dirty="0" smtClean="0"/>
              <a:t>3.13 Arquitectura vectorial básica</a:t>
            </a:r>
            <a:endParaRPr lang="es-E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r>
              <a:rPr lang="es-ES" dirty="0" smtClean="0"/>
              <a:t>Esquema de un procesador vectorial básico</a:t>
            </a:r>
            <a:endParaRPr lang="es-ES" dirty="0"/>
          </a:p>
        </p:txBody>
      </p:sp>
      <p:pic>
        <p:nvPicPr>
          <p:cNvPr id="13314" name="Picture 2"/>
          <p:cNvPicPr>
            <a:picLocks noGrp="1" noChangeAspect="1" noChangeArrowheads="1"/>
          </p:cNvPicPr>
          <p:nvPr>
            <p:ph idx="1"/>
          </p:nvPr>
        </p:nvPicPr>
        <p:blipFill>
          <a:blip r:embed="rId2" cstate="print"/>
          <a:srcRect/>
          <a:stretch>
            <a:fillRect/>
          </a:stretch>
        </p:blipFill>
        <p:spPr bwMode="auto">
          <a:xfrm>
            <a:off x="2555775" y="1412776"/>
            <a:ext cx="5141371" cy="4896544"/>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a:stretch>
            <a:fillRect/>
          </a:stretch>
        </p:blipFill>
        <p:spPr bwMode="auto">
          <a:xfrm>
            <a:off x="1043608" y="1124744"/>
            <a:ext cx="6833517" cy="4752528"/>
          </a:xfrm>
          <a:prstGeom prst="rect">
            <a:avLst/>
          </a:prstGeom>
          <a:noFill/>
          <a:ln w="9525">
            <a:noFill/>
            <a:miter lim="800000"/>
            <a:headEnd/>
            <a:tailEnd/>
          </a:ln>
        </p:spPr>
      </p:pic>
      <p:sp>
        <p:nvSpPr>
          <p:cNvPr id="5" name="4 Título"/>
          <p:cNvSpPr>
            <a:spLocks noGrp="1"/>
          </p:cNvSpPr>
          <p:nvPr>
            <p:ph type="title"/>
          </p:nvPr>
        </p:nvSpPr>
        <p:spPr>
          <a:xfrm>
            <a:off x="457200" y="274638"/>
            <a:ext cx="8291264" cy="1143000"/>
          </a:xfrm>
        </p:spPr>
        <p:txBody>
          <a:bodyPr>
            <a:noAutofit/>
          </a:bodyPr>
          <a:lstStyle/>
          <a:p>
            <a:r>
              <a:rPr lang="es-ES" sz="2700" dirty="0" smtClean="0"/>
              <a:t>Unidades funcionales con varios carriles (</a:t>
            </a:r>
            <a:r>
              <a:rPr lang="es-ES" sz="2700" dirty="0" err="1" smtClean="0"/>
              <a:t>lanes</a:t>
            </a:r>
            <a:r>
              <a:rPr lang="es-ES" sz="2700" dirty="0" smtClean="0"/>
              <a:t>)</a:t>
            </a:r>
            <a:endParaRPr lang="es-ES" sz="27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ES" sz="3600" dirty="0" smtClean="0"/>
              <a:t>Unidades  de cuatro carriles o </a:t>
            </a:r>
            <a:r>
              <a:rPr lang="es-ES" sz="3600" dirty="0" err="1" smtClean="0"/>
              <a:t>lanes</a:t>
            </a:r>
            <a:endParaRPr lang="es-ES" sz="3600" dirty="0"/>
          </a:p>
        </p:txBody>
      </p:sp>
      <p:pic>
        <p:nvPicPr>
          <p:cNvPr id="15362" name="Picture 2"/>
          <p:cNvPicPr>
            <a:picLocks noGrp="1" noChangeAspect="1" noChangeArrowheads="1"/>
          </p:cNvPicPr>
          <p:nvPr>
            <p:ph idx="1"/>
          </p:nvPr>
        </p:nvPicPr>
        <p:blipFill>
          <a:blip r:embed="rId2" cstate="print"/>
          <a:srcRect/>
          <a:stretch>
            <a:fillRect/>
          </a:stretch>
        </p:blipFill>
        <p:spPr bwMode="auto">
          <a:xfrm>
            <a:off x="1763688" y="1844824"/>
            <a:ext cx="6787708" cy="4329608"/>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r>
              <a:rPr lang="es-ES" dirty="0" smtClean="0"/>
              <a:t>Características procesadores vectoriales</a:t>
            </a:r>
            <a:endParaRPr lang="es-ES" dirty="0"/>
          </a:p>
        </p:txBody>
      </p:sp>
      <p:pic>
        <p:nvPicPr>
          <p:cNvPr id="16386" name="Picture 2"/>
          <p:cNvPicPr>
            <a:picLocks noGrp="1" noChangeAspect="1" noChangeArrowheads="1"/>
          </p:cNvPicPr>
          <p:nvPr>
            <p:ph idx="1"/>
          </p:nvPr>
        </p:nvPicPr>
        <p:blipFill>
          <a:blip r:embed="rId2" cstate="print"/>
          <a:srcRect/>
          <a:stretch>
            <a:fillRect/>
          </a:stretch>
        </p:blipFill>
        <p:spPr bwMode="auto">
          <a:xfrm>
            <a:off x="1331639" y="1556792"/>
            <a:ext cx="7134717" cy="4464496"/>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481329"/>
            <a:ext cx="8229600" cy="1947672"/>
          </a:xfrm>
        </p:spPr>
        <p:txBody>
          <a:bodyPr>
            <a:normAutofit fontScale="85000" lnSpcReduction="10000"/>
          </a:bodyPr>
          <a:lstStyle/>
          <a:p>
            <a:r>
              <a:rPr lang="es-ES" dirty="0" smtClean="0"/>
              <a:t>La unidad vectorial se compone de n elementos de procesamiento EP, constituidos por unidades aritmético-lógicas de propósito general, un conjunto de registros REP, y una memoria local MEP</a:t>
            </a:r>
          </a:p>
          <a:p>
            <a:r>
              <a:rPr lang="es-ES" dirty="0" smtClean="0"/>
              <a:t>Hoy no se fabrican</a:t>
            </a:r>
            <a:endParaRPr lang="es-ES" dirty="0"/>
          </a:p>
        </p:txBody>
      </p:sp>
      <p:sp>
        <p:nvSpPr>
          <p:cNvPr id="3" name="2 Título"/>
          <p:cNvSpPr>
            <a:spLocks noGrp="1"/>
          </p:cNvSpPr>
          <p:nvPr>
            <p:ph type="title"/>
          </p:nvPr>
        </p:nvSpPr>
        <p:spPr/>
        <p:txBody>
          <a:bodyPr/>
          <a:lstStyle/>
          <a:p>
            <a:r>
              <a:rPr lang="es-ES" dirty="0" smtClean="0"/>
              <a:t>Procesadores matriciales</a:t>
            </a:r>
            <a:endParaRPr lang="es-ES" dirty="0"/>
          </a:p>
        </p:txBody>
      </p:sp>
      <p:pic>
        <p:nvPicPr>
          <p:cNvPr id="17410" name="Picture 2"/>
          <p:cNvPicPr>
            <a:picLocks noChangeAspect="1" noChangeArrowheads="1"/>
          </p:cNvPicPr>
          <p:nvPr/>
        </p:nvPicPr>
        <p:blipFill>
          <a:blip r:embed="rId2" cstate="print"/>
          <a:srcRect/>
          <a:stretch>
            <a:fillRect/>
          </a:stretch>
        </p:blipFill>
        <p:spPr bwMode="auto">
          <a:xfrm>
            <a:off x="1619672" y="3212976"/>
            <a:ext cx="7264336" cy="3024336"/>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980728"/>
            <a:ext cx="8229600" cy="2016223"/>
          </a:xfrm>
        </p:spPr>
        <p:txBody>
          <a:bodyPr>
            <a:normAutofit fontScale="55000" lnSpcReduction="20000"/>
          </a:bodyPr>
          <a:lstStyle/>
          <a:p>
            <a:r>
              <a:rPr lang="es-ES" dirty="0" smtClean="0"/>
              <a:t>Ausencia de los elementos necesarios para la distribución, emisión y reordenamiento de instrucciones</a:t>
            </a:r>
          </a:p>
          <a:p>
            <a:r>
              <a:rPr lang="es-ES" dirty="0"/>
              <a:t>Los repertorios de instrucciones de las arquitecturas VLIW siguen una filosofía RISC con la excepción de que el tamaño de instrucción es mucho mayor ya que contienen múltiples operaciones o </a:t>
            </a:r>
            <a:r>
              <a:rPr lang="es-ES" dirty="0" smtClean="0"/>
              <a:t>mini-instrucciones</a:t>
            </a:r>
          </a:p>
          <a:p>
            <a:r>
              <a:rPr lang="es-ES" dirty="0"/>
              <a:t>Una instrucción VLIW → concatenación de varias instrucciones RISC que se pueden ejecutar en paralelo.</a:t>
            </a:r>
          </a:p>
          <a:p>
            <a:r>
              <a:rPr lang="es-ES" dirty="0"/>
              <a:t>Las operaciones recogidas dentro de una instrucción VLIW no presentan dependencias de datos, de </a:t>
            </a:r>
            <a:r>
              <a:rPr lang="es-ES" dirty="0" smtClean="0"/>
              <a:t>memoria y/o </a:t>
            </a:r>
            <a:r>
              <a:rPr lang="es-ES" dirty="0"/>
              <a:t>de control entre ellas</a:t>
            </a:r>
            <a:endParaRPr lang="es-ES" dirty="0" smtClean="0"/>
          </a:p>
          <a:p>
            <a:endParaRPr lang="es-ES" dirty="0" smtClean="0"/>
          </a:p>
          <a:p>
            <a:endParaRPr lang="es-ES" dirty="0"/>
          </a:p>
        </p:txBody>
      </p:sp>
      <p:sp>
        <p:nvSpPr>
          <p:cNvPr id="3" name="2 Título"/>
          <p:cNvSpPr>
            <a:spLocks noGrp="1"/>
          </p:cNvSpPr>
          <p:nvPr>
            <p:ph type="title"/>
          </p:nvPr>
        </p:nvSpPr>
        <p:spPr>
          <a:xfrm>
            <a:off x="457200" y="274638"/>
            <a:ext cx="8229600" cy="778098"/>
          </a:xfrm>
        </p:spPr>
        <p:txBody>
          <a:bodyPr>
            <a:normAutofit fontScale="90000"/>
          </a:bodyPr>
          <a:lstStyle/>
          <a:p>
            <a:r>
              <a:rPr lang="es-ES" sz="2800" dirty="0" smtClean="0"/>
              <a:t>3.4 Arquitectura de un procesador VLIW genérico</a:t>
            </a:r>
            <a:endParaRPr lang="es-ES" sz="2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2780928"/>
            <a:ext cx="5581650" cy="3752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r>
              <a:rPr lang="es-ES" dirty="0" smtClean="0"/>
              <a:t>3.14 Repertorio de instrucciones vectoriales</a:t>
            </a:r>
            <a:endParaRPr lang="es-ES" dirty="0"/>
          </a:p>
        </p:txBody>
      </p:sp>
      <p:pic>
        <p:nvPicPr>
          <p:cNvPr id="18434" name="Picture 2"/>
          <p:cNvPicPr>
            <a:picLocks noGrp="1" noChangeAspect="1" noChangeArrowheads="1"/>
          </p:cNvPicPr>
          <p:nvPr>
            <p:ph idx="1"/>
          </p:nvPr>
        </p:nvPicPr>
        <p:blipFill>
          <a:blip r:embed="rId2" cstate="print"/>
          <a:srcRect/>
          <a:stretch>
            <a:fillRect/>
          </a:stretch>
        </p:blipFill>
        <p:spPr bwMode="auto">
          <a:xfrm>
            <a:off x="395536" y="1340768"/>
            <a:ext cx="4457700" cy="1781175"/>
          </a:xfrm>
          <a:prstGeom prst="rect">
            <a:avLst/>
          </a:prstGeom>
          <a:noFill/>
          <a:ln w="9525">
            <a:noFill/>
            <a:miter lim="800000"/>
            <a:headEnd/>
            <a:tailEnd/>
          </a:ln>
        </p:spPr>
      </p:pic>
      <p:pic>
        <p:nvPicPr>
          <p:cNvPr id="18435" name="Picture 3"/>
          <p:cNvPicPr>
            <a:picLocks noChangeAspect="1" noChangeArrowheads="1"/>
          </p:cNvPicPr>
          <p:nvPr/>
        </p:nvPicPr>
        <p:blipFill>
          <a:blip r:embed="rId3" cstate="print"/>
          <a:srcRect/>
          <a:stretch>
            <a:fillRect/>
          </a:stretch>
        </p:blipFill>
        <p:spPr bwMode="auto">
          <a:xfrm>
            <a:off x="3635896" y="3212976"/>
            <a:ext cx="5364950" cy="3312368"/>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124745"/>
            <a:ext cx="8229600" cy="1368152"/>
          </a:xfrm>
        </p:spPr>
        <p:txBody>
          <a:bodyPr>
            <a:normAutofit fontScale="47500" lnSpcReduction="20000"/>
          </a:bodyPr>
          <a:lstStyle/>
          <a:p>
            <a:r>
              <a:rPr lang="es-ES" dirty="0" smtClean="0"/>
              <a:t>VRL controla la longitud de cualquier operación vectorial</a:t>
            </a:r>
          </a:p>
          <a:p>
            <a:r>
              <a:rPr lang="es-ES" dirty="0" smtClean="0"/>
              <a:t>MVL (</a:t>
            </a:r>
            <a:r>
              <a:rPr lang="es-ES" dirty="0" err="1" smtClean="0"/>
              <a:t>Maximun</a:t>
            </a:r>
            <a:r>
              <a:rPr lang="es-ES" dirty="0" smtClean="0"/>
              <a:t> Vector </a:t>
            </a:r>
            <a:r>
              <a:rPr lang="es-ES" dirty="0" err="1" smtClean="0"/>
              <a:t>Length</a:t>
            </a:r>
            <a:r>
              <a:rPr lang="es-ES" dirty="0" smtClean="0"/>
              <a:t>) máxima longitud del vector</a:t>
            </a:r>
          </a:p>
          <a:p>
            <a:r>
              <a:rPr lang="es-ES" dirty="0" smtClean="0"/>
              <a:t>Cuando el tamaño del vector es distinto al numero de registros vectoriales (MVL),  el VRL, controla la longitud de cualquier operación vectorial</a:t>
            </a:r>
          </a:p>
          <a:p>
            <a:r>
              <a:rPr lang="es-ES" dirty="0" err="1" smtClean="0"/>
              <a:t>Strip</a:t>
            </a:r>
            <a:r>
              <a:rPr lang="es-ES" dirty="0" smtClean="0"/>
              <a:t> </a:t>
            </a:r>
            <a:r>
              <a:rPr lang="es-ES" dirty="0" err="1" smtClean="0"/>
              <a:t>mining</a:t>
            </a:r>
            <a:endParaRPr lang="es-ES" dirty="0" smtClean="0"/>
          </a:p>
          <a:p>
            <a:pPr lvl="1"/>
            <a:r>
              <a:rPr lang="es-ES" dirty="0" smtClean="0"/>
              <a:t>Troceado del vector, cuando el tamaño del vector (VRL) es mayor que el valor del MVL (máxima longitud del vector)</a:t>
            </a:r>
            <a:endParaRPr lang="es-ES" dirty="0"/>
          </a:p>
        </p:txBody>
      </p:sp>
      <p:sp>
        <p:nvSpPr>
          <p:cNvPr id="3" name="2 Título"/>
          <p:cNvSpPr>
            <a:spLocks noGrp="1"/>
          </p:cNvSpPr>
          <p:nvPr>
            <p:ph type="title"/>
          </p:nvPr>
        </p:nvSpPr>
        <p:spPr>
          <a:xfrm>
            <a:off x="457200" y="274638"/>
            <a:ext cx="8229600" cy="706090"/>
          </a:xfrm>
        </p:spPr>
        <p:txBody>
          <a:bodyPr>
            <a:noAutofit/>
          </a:bodyPr>
          <a:lstStyle/>
          <a:p>
            <a:r>
              <a:rPr lang="es-ES" sz="2400" dirty="0" smtClean="0"/>
              <a:t>VRL (Vector </a:t>
            </a:r>
            <a:r>
              <a:rPr lang="es-ES" sz="2400" dirty="0" err="1" smtClean="0"/>
              <a:t>Length</a:t>
            </a:r>
            <a:r>
              <a:rPr lang="es-ES" sz="2400" dirty="0" smtClean="0"/>
              <a:t> </a:t>
            </a:r>
            <a:r>
              <a:rPr lang="es-ES" sz="2400" dirty="0" err="1" smtClean="0"/>
              <a:t>register</a:t>
            </a:r>
            <a:r>
              <a:rPr lang="es-ES" sz="2400" dirty="0" smtClean="0"/>
              <a:t> ) Registro de longitud vectorial</a:t>
            </a:r>
            <a:endParaRPr lang="es-ES" sz="2400" dirty="0"/>
          </a:p>
        </p:txBody>
      </p:sp>
      <p:pic>
        <p:nvPicPr>
          <p:cNvPr id="19458" name="Picture 2"/>
          <p:cNvPicPr>
            <a:picLocks noChangeAspect="1" noChangeArrowheads="1"/>
          </p:cNvPicPr>
          <p:nvPr/>
        </p:nvPicPr>
        <p:blipFill>
          <a:blip r:embed="rId2" cstate="print"/>
          <a:srcRect/>
          <a:stretch>
            <a:fillRect/>
          </a:stretch>
        </p:blipFill>
        <p:spPr bwMode="auto">
          <a:xfrm>
            <a:off x="971600" y="2564904"/>
            <a:ext cx="5255898" cy="2304256"/>
          </a:xfrm>
          <a:prstGeom prst="rect">
            <a:avLst/>
          </a:prstGeom>
          <a:noFill/>
          <a:ln w="9525">
            <a:noFill/>
            <a:miter lim="800000"/>
            <a:headEnd/>
            <a:tailEnd/>
          </a:ln>
        </p:spPr>
      </p:pic>
      <p:pic>
        <p:nvPicPr>
          <p:cNvPr id="19459" name="Picture 3"/>
          <p:cNvPicPr>
            <a:picLocks noChangeAspect="1" noChangeArrowheads="1"/>
          </p:cNvPicPr>
          <p:nvPr/>
        </p:nvPicPr>
        <p:blipFill>
          <a:blip r:embed="rId3" cstate="print"/>
          <a:srcRect/>
          <a:stretch>
            <a:fillRect/>
          </a:stretch>
        </p:blipFill>
        <p:spPr bwMode="auto">
          <a:xfrm>
            <a:off x="3131840" y="4869160"/>
            <a:ext cx="5814263" cy="1656184"/>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a:stretch>
            <a:fillRect/>
          </a:stretch>
        </p:blipFill>
        <p:spPr bwMode="auto">
          <a:xfrm>
            <a:off x="467544" y="764704"/>
            <a:ext cx="8405875" cy="4536504"/>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smtClean="0"/>
              <a:t>VM Vector </a:t>
            </a:r>
            <a:r>
              <a:rPr lang="es-ES" dirty="0" err="1" smtClean="0"/>
              <a:t>Mask</a:t>
            </a:r>
            <a:endParaRPr lang="es-ES" dirty="0"/>
          </a:p>
        </p:txBody>
      </p:sp>
      <p:pic>
        <p:nvPicPr>
          <p:cNvPr id="20482" name="Picture 2"/>
          <p:cNvPicPr>
            <a:picLocks noGrp="1" noChangeAspect="1" noChangeArrowheads="1"/>
          </p:cNvPicPr>
          <p:nvPr>
            <p:ph idx="1"/>
          </p:nvPr>
        </p:nvPicPr>
        <p:blipFill>
          <a:blip r:embed="rId2" cstate="print"/>
          <a:srcRect/>
          <a:stretch>
            <a:fillRect/>
          </a:stretch>
        </p:blipFill>
        <p:spPr bwMode="auto">
          <a:xfrm>
            <a:off x="539552" y="1196752"/>
            <a:ext cx="7200800" cy="3907295"/>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3.15 Medidas del rendimiento de un fragmento de código vectorial</a:t>
            </a:r>
            <a:endParaRPr lang="es-ES" dirty="0"/>
          </a:p>
        </p:txBody>
      </p:sp>
      <p:sp>
        <p:nvSpPr>
          <p:cNvPr id="3" name="2 Marcador de contenido"/>
          <p:cNvSpPr>
            <a:spLocks noGrp="1"/>
          </p:cNvSpPr>
          <p:nvPr>
            <p:ph idx="1"/>
          </p:nvPr>
        </p:nvSpPr>
        <p:spPr>
          <a:xfrm>
            <a:off x="457200" y="1481329"/>
            <a:ext cx="8229600" cy="2019680"/>
          </a:xfrm>
        </p:spPr>
        <p:txBody>
          <a:bodyPr>
            <a:normAutofit fontScale="47500" lnSpcReduction="20000"/>
          </a:bodyPr>
          <a:lstStyle/>
          <a:p>
            <a:r>
              <a:rPr lang="es-ES" dirty="0" smtClean="0"/>
              <a:t>Factores</a:t>
            </a:r>
          </a:p>
          <a:p>
            <a:pPr lvl="1"/>
            <a:r>
              <a:rPr lang="es-ES" dirty="0" smtClean="0"/>
              <a:t>Latencia en producir el primer resultado</a:t>
            </a:r>
          </a:p>
          <a:p>
            <a:pPr lvl="1"/>
            <a:r>
              <a:rPr lang="es-ES" dirty="0" smtClean="0"/>
              <a:t>Número de elementos a procesar por unidad funcional</a:t>
            </a:r>
          </a:p>
          <a:p>
            <a:pPr lvl="1"/>
            <a:r>
              <a:rPr lang="es-ES" dirty="0" smtClean="0"/>
              <a:t>Tiempo que se tarda en procesar cada datos</a:t>
            </a:r>
          </a:p>
          <a:p>
            <a:r>
              <a:rPr lang="es-ES" dirty="0" smtClean="0"/>
              <a:t>Convoy o paquete</a:t>
            </a:r>
          </a:p>
          <a:p>
            <a:pPr lvl="1"/>
            <a:r>
              <a:rPr lang="es-ES" dirty="0" smtClean="0"/>
              <a:t>Conjunto de instrucciones sin dependencias reales ni riesgos estructurales que pueden planificarse juntas</a:t>
            </a:r>
          </a:p>
          <a:p>
            <a:r>
              <a:rPr lang="es-ES" dirty="0" smtClean="0"/>
              <a:t>Tiempo de arranque</a:t>
            </a:r>
          </a:p>
          <a:p>
            <a:pPr lvl="1"/>
            <a:r>
              <a:rPr lang="es-ES" dirty="0" smtClean="0"/>
              <a:t>Tiempo en disponer el primer resultado</a:t>
            </a:r>
          </a:p>
          <a:p>
            <a:pPr lvl="1"/>
            <a:r>
              <a:rPr lang="es-ES" dirty="0" smtClean="0"/>
              <a:t>Será igual al número de etapas</a:t>
            </a:r>
            <a:endParaRPr lang="es-ES" dirty="0"/>
          </a:p>
        </p:txBody>
      </p:sp>
      <p:pic>
        <p:nvPicPr>
          <p:cNvPr id="1028" name="Picture 4"/>
          <p:cNvPicPr>
            <a:picLocks noChangeAspect="1" noChangeArrowheads="1"/>
          </p:cNvPicPr>
          <p:nvPr/>
        </p:nvPicPr>
        <p:blipFill>
          <a:blip r:embed="rId2" cstate="print"/>
          <a:srcRect/>
          <a:stretch>
            <a:fillRect/>
          </a:stretch>
        </p:blipFill>
        <p:spPr bwMode="auto">
          <a:xfrm>
            <a:off x="3635896" y="3356992"/>
            <a:ext cx="2232248" cy="528343"/>
          </a:xfrm>
          <a:prstGeom prst="rect">
            <a:avLst/>
          </a:prstGeom>
          <a:noFill/>
          <a:ln w="9525">
            <a:noFill/>
            <a:miter lim="800000"/>
            <a:headEnd/>
            <a:tailEnd/>
          </a:ln>
        </p:spPr>
      </p:pic>
      <p:pic>
        <p:nvPicPr>
          <p:cNvPr id="1029" name="Picture 5"/>
          <p:cNvPicPr>
            <a:picLocks noChangeAspect="1" noChangeArrowheads="1"/>
          </p:cNvPicPr>
          <p:nvPr/>
        </p:nvPicPr>
        <p:blipFill>
          <a:blip r:embed="rId3" cstate="print"/>
          <a:srcRect/>
          <a:stretch>
            <a:fillRect/>
          </a:stretch>
        </p:blipFill>
        <p:spPr bwMode="auto">
          <a:xfrm>
            <a:off x="1835696" y="4077072"/>
            <a:ext cx="6425044" cy="2160240"/>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915816" y="188640"/>
            <a:ext cx="5832648" cy="6300888"/>
          </a:xfrm>
          <a:prstGeom prst="rect">
            <a:avLst/>
          </a:prstGeom>
          <a:noFill/>
          <a:ln w="9525">
            <a:noFill/>
            <a:miter lim="800000"/>
            <a:headEnd/>
            <a:tailEnd/>
          </a:ln>
        </p:spPr>
      </p:pic>
      <p:sp>
        <p:nvSpPr>
          <p:cNvPr id="5" name="4 CuadroTexto"/>
          <p:cNvSpPr txBox="1"/>
          <p:nvPr/>
        </p:nvSpPr>
        <p:spPr>
          <a:xfrm>
            <a:off x="539552" y="404664"/>
            <a:ext cx="2232248" cy="369332"/>
          </a:xfrm>
          <a:prstGeom prst="rect">
            <a:avLst/>
          </a:prstGeom>
          <a:noFill/>
        </p:spPr>
        <p:txBody>
          <a:bodyPr wrap="square" rtlCol="0">
            <a:spAutoFit/>
          </a:bodyPr>
          <a:lstStyle/>
          <a:p>
            <a:r>
              <a:rPr lang="es-ES" dirty="0" smtClean="0"/>
              <a:t>Sin dependencias</a:t>
            </a:r>
            <a:endParaRPr lang="es-ES" dirty="0"/>
          </a:p>
        </p:txBody>
      </p:sp>
      <p:sp>
        <p:nvSpPr>
          <p:cNvPr id="6" name="5 Flecha derecha"/>
          <p:cNvSpPr/>
          <p:nvPr/>
        </p:nvSpPr>
        <p:spPr>
          <a:xfrm>
            <a:off x="3347864" y="476672"/>
            <a:ext cx="432048"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CuadroTexto"/>
          <p:cNvSpPr txBox="1"/>
          <p:nvPr/>
        </p:nvSpPr>
        <p:spPr>
          <a:xfrm>
            <a:off x="467544" y="3212976"/>
            <a:ext cx="2664296" cy="646331"/>
          </a:xfrm>
          <a:prstGeom prst="rect">
            <a:avLst/>
          </a:prstGeom>
          <a:noFill/>
        </p:spPr>
        <p:txBody>
          <a:bodyPr wrap="square" rtlCol="0">
            <a:spAutoFit/>
          </a:bodyPr>
          <a:lstStyle/>
          <a:p>
            <a:r>
              <a:rPr lang="es-ES" dirty="0" smtClean="0"/>
              <a:t>Con dependencias</a:t>
            </a:r>
          </a:p>
          <a:p>
            <a:r>
              <a:rPr lang="es-ES" dirty="0" smtClean="0"/>
              <a:t>(sin encadenamiento)</a:t>
            </a:r>
            <a:endParaRPr lang="es-ES" dirty="0"/>
          </a:p>
        </p:txBody>
      </p:sp>
      <p:sp>
        <p:nvSpPr>
          <p:cNvPr id="8" name="7 Flecha derecha"/>
          <p:cNvSpPr/>
          <p:nvPr/>
        </p:nvSpPr>
        <p:spPr>
          <a:xfrm>
            <a:off x="3635896" y="3356992"/>
            <a:ext cx="432048"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dirty="0" smtClean="0"/>
              <a:t>Encadenamiento de resultados entre unidades funcionales (</a:t>
            </a:r>
            <a:r>
              <a:rPr lang="es-ES" sz="3200" dirty="0" err="1" smtClean="0"/>
              <a:t>chaining</a:t>
            </a:r>
            <a:r>
              <a:rPr lang="es-ES" sz="3200" dirty="0" smtClean="0"/>
              <a:t>)</a:t>
            </a:r>
            <a:endParaRPr lang="es-ES" sz="3200" dirty="0"/>
          </a:p>
        </p:txBody>
      </p:sp>
      <p:sp>
        <p:nvSpPr>
          <p:cNvPr id="3" name="2 Marcador de contenido"/>
          <p:cNvSpPr>
            <a:spLocks noGrp="1"/>
          </p:cNvSpPr>
          <p:nvPr>
            <p:ph idx="1"/>
          </p:nvPr>
        </p:nvSpPr>
        <p:spPr>
          <a:xfrm>
            <a:off x="539552" y="1481329"/>
            <a:ext cx="8147248" cy="1803655"/>
          </a:xfrm>
        </p:spPr>
        <p:txBody>
          <a:bodyPr/>
          <a:lstStyle/>
          <a:p>
            <a:r>
              <a:rPr lang="es-ES" dirty="0" smtClean="0"/>
              <a:t>Permite a una unidad funcional empezar a operar tan pronto como los resultados de la unidad funcional de que depende estén disponible (pasado el tiempo de arranque)</a:t>
            </a:r>
            <a:endParaRPr lang="es-ES" dirty="0"/>
          </a:p>
        </p:txBody>
      </p:sp>
      <p:pic>
        <p:nvPicPr>
          <p:cNvPr id="3074" name="Picture 2"/>
          <p:cNvPicPr>
            <a:picLocks noChangeAspect="1" noChangeArrowheads="1"/>
          </p:cNvPicPr>
          <p:nvPr/>
        </p:nvPicPr>
        <p:blipFill>
          <a:blip r:embed="rId2" cstate="print"/>
          <a:srcRect/>
          <a:stretch>
            <a:fillRect/>
          </a:stretch>
        </p:blipFill>
        <p:spPr bwMode="auto">
          <a:xfrm>
            <a:off x="2699792" y="3284984"/>
            <a:ext cx="5029200" cy="3390900"/>
          </a:xfrm>
          <a:prstGeom prst="rect">
            <a:avLst/>
          </a:prstGeom>
          <a:noFill/>
          <a:ln w="9525">
            <a:noFill/>
            <a:miter lim="800000"/>
            <a:headEnd/>
            <a:tailEnd/>
          </a:ln>
        </p:spPr>
      </p:pic>
      <p:sp>
        <p:nvSpPr>
          <p:cNvPr id="5" name="4 CuadroTexto"/>
          <p:cNvSpPr txBox="1"/>
          <p:nvPr/>
        </p:nvSpPr>
        <p:spPr>
          <a:xfrm>
            <a:off x="467544" y="4437112"/>
            <a:ext cx="2592288" cy="646331"/>
          </a:xfrm>
          <a:prstGeom prst="rect">
            <a:avLst/>
          </a:prstGeom>
          <a:noFill/>
        </p:spPr>
        <p:txBody>
          <a:bodyPr wrap="square" rtlCol="0">
            <a:spAutoFit/>
          </a:bodyPr>
          <a:lstStyle/>
          <a:p>
            <a:r>
              <a:rPr lang="es-ES" dirty="0" smtClean="0"/>
              <a:t>Con encadenamiento</a:t>
            </a:r>
          </a:p>
          <a:p>
            <a:r>
              <a:rPr lang="es-ES" dirty="0" smtClean="0"/>
              <a:t>Con </a:t>
            </a:r>
            <a:r>
              <a:rPr lang="es-ES" dirty="0" err="1" smtClean="0"/>
              <a:t>dependendencia</a:t>
            </a:r>
            <a:endParaRPr lang="es-E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323528" y="332656"/>
            <a:ext cx="2376264" cy="504056"/>
          </a:xfrm>
        </p:spPr>
        <p:txBody>
          <a:bodyPr>
            <a:normAutofit/>
          </a:bodyPr>
          <a:lstStyle/>
          <a:p>
            <a:r>
              <a:rPr lang="es-ES" sz="2400" dirty="0" smtClean="0"/>
              <a:t>Solapamiento</a:t>
            </a:r>
            <a:endParaRPr lang="es-ES" sz="2400" dirty="0"/>
          </a:p>
        </p:txBody>
      </p:sp>
      <p:pic>
        <p:nvPicPr>
          <p:cNvPr id="4098" name="Picture 2"/>
          <p:cNvPicPr>
            <a:picLocks noChangeAspect="1" noChangeArrowheads="1"/>
          </p:cNvPicPr>
          <p:nvPr/>
        </p:nvPicPr>
        <p:blipFill>
          <a:blip r:embed="rId2" cstate="print"/>
          <a:srcRect/>
          <a:stretch>
            <a:fillRect/>
          </a:stretch>
        </p:blipFill>
        <p:spPr bwMode="auto">
          <a:xfrm>
            <a:off x="3392929" y="116632"/>
            <a:ext cx="5751071" cy="6597352"/>
          </a:xfrm>
          <a:prstGeom prst="rect">
            <a:avLst/>
          </a:prstGeom>
          <a:noFill/>
          <a:ln w="9525">
            <a:noFill/>
            <a:miter lim="800000"/>
            <a:headEnd/>
            <a:tailEnd/>
          </a:ln>
        </p:spPr>
      </p:pic>
      <p:sp>
        <p:nvSpPr>
          <p:cNvPr id="7" name="6 CuadroTexto"/>
          <p:cNvSpPr txBox="1"/>
          <p:nvPr/>
        </p:nvSpPr>
        <p:spPr>
          <a:xfrm>
            <a:off x="467544" y="1340768"/>
            <a:ext cx="2160240" cy="4247317"/>
          </a:xfrm>
          <a:prstGeom prst="rect">
            <a:avLst/>
          </a:prstGeom>
          <a:noFill/>
        </p:spPr>
        <p:txBody>
          <a:bodyPr wrap="square" rtlCol="0">
            <a:spAutoFit/>
          </a:bodyPr>
          <a:lstStyle/>
          <a:p>
            <a:r>
              <a:rPr lang="es-ES" dirty="0" smtClean="0"/>
              <a:t>Sin solapamiento: hasta que no termina un convoy no puede empezar otro</a:t>
            </a:r>
          </a:p>
          <a:p>
            <a:endParaRPr lang="es-ES" dirty="0" smtClean="0"/>
          </a:p>
          <a:p>
            <a:endParaRPr lang="es-ES" dirty="0" smtClean="0"/>
          </a:p>
          <a:p>
            <a:endParaRPr lang="es-ES" dirty="0" smtClean="0"/>
          </a:p>
          <a:p>
            <a:endParaRPr lang="es-ES" dirty="0" smtClean="0"/>
          </a:p>
          <a:p>
            <a:endParaRPr lang="es-ES" dirty="0" smtClean="0"/>
          </a:p>
          <a:p>
            <a:endParaRPr lang="es-ES" dirty="0" smtClean="0"/>
          </a:p>
          <a:p>
            <a:endParaRPr lang="es-ES" dirty="0" smtClean="0"/>
          </a:p>
          <a:p>
            <a:r>
              <a:rPr lang="es-ES" dirty="0" smtClean="0"/>
              <a:t>Ejecución solapada de varios convoy</a:t>
            </a:r>
            <a:endParaRPr lang="es-E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481328"/>
            <a:ext cx="8229600" cy="1875664"/>
          </a:xfrm>
        </p:spPr>
        <p:txBody>
          <a:bodyPr>
            <a:normAutofit fontScale="55000" lnSpcReduction="20000"/>
          </a:bodyPr>
          <a:lstStyle/>
          <a:p>
            <a:r>
              <a:rPr lang="es-ES" dirty="0" smtClean="0"/>
              <a:t>Ta= tiempo de arranque</a:t>
            </a:r>
          </a:p>
          <a:p>
            <a:pPr lvl="1"/>
            <a:r>
              <a:rPr lang="es-ES" dirty="0" smtClean="0"/>
              <a:t>Tiempo que transcurre desde que se solicita el primer elemento del vector al sistema de memoria hasta que está disponible en el puerto de lectura del banco, para su posterior transferencia</a:t>
            </a:r>
          </a:p>
          <a:p>
            <a:r>
              <a:rPr lang="es-ES" dirty="0" smtClean="0"/>
              <a:t>Carga: </a:t>
            </a:r>
          </a:p>
          <a:p>
            <a:pPr lvl="1"/>
            <a:r>
              <a:rPr lang="es-ES" dirty="0" smtClean="0"/>
              <a:t>primero se solicita (Ta = tiempo de arranque) y después se almacenan los datos</a:t>
            </a:r>
          </a:p>
          <a:p>
            <a:r>
              <a:rPr lang="es-ES" dirty="0" smtClean="0"/>
              <a:t>Almacenamiento:</a:t>
            </a:r>
          </a:p>
          <a:p>
            <a:pPr lvl="1"/>
            <a:r>
              <a:rPr lang="es-ES" dirty="0" smtClean="0"/>
              <a:t>1 transfiere los elementos del vector a los puertos de escritura de los bancos de memoria</a:t>
            </a:r>
          </a:p>
          <a:p>
            <a:pPr lvl="1"/>
            <a:r>
              <a:rPr lang="es-ES" dirty="0" smtClean="0"/>
              <a:t>2 tiempo que tarda en escribir el último elemento del vector en el banco de memoria </a:t>
            </a:r>
            <a:endParaRPr lang="es-ES" dirty="0"/>
          </a:p>
        </p:txBody>
      </p:sp>
      <p:sp>
        <p:nvSpPr>
          <p:cNvPr id="3" name="2 Título"/>
          <p:cNvSpPr>
            <a:spLocks noGrp="1"/>
          </p:cNvSpPr>
          <p:nvPr>
            <p:ph type="title"/>
          </p:nvPr>
        </p:nvSpPr>
        <p:spPr/>
        <p:txBody>
          <a:bodyPr>
            <a:normAutofit fontScale="90000"/>
          </a:bodyPr>
          <a:lstStyle/>
          <a:p>
            <a:r>
              <a:rPr lang="es-ES" dirty="0" smtClean="0"/>
              <a:t>3.16 La unidad funcional de carga/almacenamiento vectorial</a:t>
            </a:r>
            <a:endParaRPr lang="es-ES" dirty="0"/>
          </a:p>
        </p:txBody>
      </p:sp>
      <p:pic>
        <p:nvPicPr>
          <p:cNvPr id="1026" name="Picture 2"/>
          <p:cNvPicPr>
            <a:picLocks noChangeAspect="1" noChangeArrowheads="1"/>
          </p:cNvPicPr>
          <p:nvPr/>
        </p:nvPicPr>
        <p:blipFill>
          <a:blip r:embed="rId2" cstate="print"/>
          <a:srcRect/>
          <a:stretch>
            <a:fillRect/>
          </a:stretch>
        </p:blipFill>
        <p:spPr bwMode="auto">
          <a:xfrm>
            <a:off x="1403648" y="3717032"/>
            <a:ext cx="6906639" cy="2016224"/>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95536" y="1052736"/>
            <a:ext cx="8229600" cy="1224136"/>
          </a:xfrm>
        </p:spPr>
        <p:txBody>
          <a:bodyPr>
            <a:normAutofit fontScale="62500" lnSpcReduction="20000"/>
          </a:bodyPr>
          <a:lstStyle/>
          <a:p>
            <a:r>
              <a:rPr lang="es-ES" dirty="0" smtClean="0"/>
              <a:t>Solicita simultáneamente un dato a los </a:t>
            </a:r>
            <a:r>
              <a:rPr lang="es-ES" i="1" dirty="0" smtClean="0"/>
              <a:t>m</a:t>
            </a:r>
            <a:r>
              <a:rPr lang="es-ES" dirty="0" smtClean="0"/>
              <a:t> bancos cada T</a:t>
            </a:r>
            <a:r>
              <a:rPr lang="es-ES" sz="1100" dirty="0" smtClean="0"/>
              <a:t>a</a:t>
            </a:r>
            <a:r>
              <a:rPr lang="es-ES" dirty="0" smtClean="0"/>
              <a:t> ciclos</a:t>
            </a:r>
          </a:p>
          <a:p>
            <a:r>
              <a:rPr lang="es-ES" dirty="0" smtClean="0"/>
              <a:t>Cada Ta ciclos se realizan dos acciones</a:t>
            </a:r>
          </a:p>
          <a:p>
            <a:pPr lvl="1"/>
            <a:r>
              <a:rPr lang="es-ES" dirty="0" smtClean="0"/>
              <a:t>1 Efectuar una nueva petición  simultáneas a los todos los bancos para extraer los m elementos siguientes del vector</a:t>
            </a:r>
          </a:p>
          <a:p>
            <a:pPr lvl="1"/>
            <a:r>
              <a:rPr lang="es-ES" dirty="0" smtClean="0"/>
              <a:t>2 se comienza a transferir ciclo a ciclo los m elementos obtenidos en la fase anterior</a:t>
            </a:r>
            <a:endParaRPr lang="es-ES" dirty="0"/>
          </a:p>
        </p:txBody>
      </p:sp>
      <p:sp>
        <p:nvSpPr>
          <p:cNvPr id="3" name="2 Título"/>
          <p:cNvSpPr>
            <a:spLocks noGrp="1"/>
          </p:cNvSpPr>
          <p:nvPr>
            <p:ph type="title"/>
          </p:nvPr>
        </p:nvSpPr>
        <p:spPr>
          <a:xfrm>
            <a:off x="457200" y="274638"/>
            <a:ext cx="8229600" cy="706090"/>
          </a:xfrm>
        </p:spPr>
        <p:txBody>
          <a:bodyPr>
            <a:normAutofit fontScale="90000"/>
          </a:bodyPr>
          <a:lstStyle/>
          <a:p>
            <a:r>
              <a:rPr lang="es-ES" dirty="0" smtClean="0"/>
              <a:t>Acceso síncrono</a:t>
            </a:r>
            <a:endParaRPr lang="es-ES" dirty="0"/>
          </a:p>
        </p:txBody>
      </p:sp>
      <p:pic>
        <p:nvPicPr>
          <p:cNvPr id="2050" name="Picture 2"/>
          <p:cNvPicPr>
            <a:picLocks noChangeAspect="1" noChangeArrowheads="1"/>
          </p:cNvPicPr>
          <p:nvPr/>
        </p:nvPicPr>
        <p:blipFill>
          <a:blip r:embed="rId2" cstate="print"/>
          <a:srcRect/>
          <a:stretch>
            <a:fillRect/>
          </a:stretch>
        </p:blipFill>
        <p:spPr bwMode="auto">
          <a:xfrm>
            <a:off x="1763687" y="2348880"/>
            <a:ext cx="6652225" cy="3312368"/>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251520" y="260648"/>
            <a:ext cx="8784976" cy="3476765"/>
          </a:xfrm>
        </p:spPr>
        <p:txBody>
          <a:bodyPr>
            <a:normAutofit fontScale="47500" lnSpcReduction="20000"/>
          </a:bodyPr>
          <a:lstStyle/>
          <a:p>
            <a:r>
              <a:rPr lang="es-ES" dirty="0" smtClean="0"/>
              <a:t>El fichero de registro debe disponer de suficientes puertos de lectura para suministrar los </a:t>
            </a:r>
            <a:r>
              <a:rPr lang="es-ES" dirty="0" err="1" smtClean="0"/>
              <a:t>operandos</a:t>
            </a:r>
            <a:r>
              <a:rPr lang="es-ES" dirty="0" smtClean="0"/>
              <a:t> a todas las unidades funcionales en un único ciclo de reloj</a:t>
            </a:r>
          </a:p>
          <a:p>
            <a:r>
              <a:rPr lang="es-ES" dirty="0" smtClean="0"/>
              <a:t>Una instrucción VLIW equivale a una concatenación de varias instrucciones RISC que se pueden ejecutar en paralelo</a:t>
            </a:r>
          </a:p>
          <a:p>
            <a:r>
              <a:rPr lang="es-ES" dirty="0" smtClean="0"/>
              <a:t>El número y tipos de instrucciones corresponde con el número y tipos de unidades funcionales del </a:t>
            </a:r>
            <a:r>
              <a:rPr lang="es-ES" dirty="0" smtClean="0"/>
              <a:t>procesador</a:t>
            </a:r>
          </a:p>
          <a:p>
            <a:r>
              <a:rPr lang="es-ES" dirty="0"/>
              <a:t>Debido a la ausencia de hardware para la planificación, los procesadores VLIW no detienen las unidades funcionales en espera de resultados.</a:t>
            </a:r>
          </a:p>
          <a:p>
            <a:r>
              <a:rPr lang="es-ES" dirty="0" smtClean="0"/>
              <a:t>No </a:t>
            </a:r>
            <a:r>
              <a:rPr lang="es-ES" dirty="0"/>
              <a:t>existen interbloqueos por dependencias de datos ni hardware para detectarlas ya que el compilador se encarga de generar el código objeto para evitar estas situaciones. Para ello recurre a la inserción de operaciones NOP.</a:t>
            </a:r>
            <a:endParaRPr lang="es-ES" dirty="0" smtClean="0"/>
          </a:p>
          <a:p>
            <a:r>
              <a:rPr lang="es-ES" dirty="0" smtClean="0"/>
              <a:t>Problema para encontrar instrucciones independientes para rellenar todos los slots</a:t>
            </a:r>
          </a:p>
          <a:p>
            <a:pPr lvl="1"/>
            <a:r>
              <a:rPr lang="es-ES" dirty="0" smtClean="0"/>
              <a:t>El código de un procesador VLIW es mayor que uno </a:t>
            </a:r>
            <a:r>
              <a:rPr lang="es-ES" dirty="0" err="1" smtClean="0"/>
              <a:t>superescalar</a:t>
            </a:r>
            <a:endParaRPr lang="es-ES" dirty="0" smtClean="0"/>
          </a:p>
          <a:p>
            <a:pPr lvl="1"/>
            <a:r>
              <a:rPr lang="es-ES" dirty="0" smtClean="0"/>
              <a:t>No aprovecha al máximo los recursos del procesador ya que tiene unidades funcionales </a:t>
            </a:r>
            <a:r>
              <a:rPr lang="es-ES" dirty="0" smtClean="0"/>
              <a:t>ociosas</a:t>
            </a:r>
          </a:p>
          <a:p>
            <a:r>
              <a:rPr lang="es-ES" dirty="0"/>
              <a:t>Predecir qué accesos a memoria producirán fallos de caché es muy complicado. </a:t>
            </a:r>
            <a:endParaRPr lang="es-ES" dirty="0" smtClean="0"/>
          </a:p>
          <a:p>
            <a:pPr lvl="1"/>
            <a:r>
              <a:rPr lang="es-ES" dirty="0" smtClean="0"/>
              <a:t>Esto </a:t>
            </a:r>
            <a:r>
              <a:rPr lang="es-ES" dirty="0"/>
              <a:t>condiciona a que las memorias caché sean bloqueantes, es decir, que tengan la capacidad de poder detener todas las unidades funcionales.</a:t>
            </a:r>
            <a:endParaRPr lang="es-ES" dirty="0" smtClean="0"/>
          </a:p>
          <a:p>
            <a:endParaRPr lang="es-ES" dirty="0" smtClean="0"/>
          </a:p>
        </p:txBody>
      </p:sp>
      <p:sp>
        <p:nvSpPr>
          <p:cNvPr id="9" name="8 Flecha derecha"/>
          <p:cNvSpPr/>
          <p:nvPr/>
        </p:nvSpPr>
        <p:spPr>
          <a:xfrm>
            <a:off x="5197203" y="4137523"/>
            <a:ext cx="504056"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146" y="4883177"/>
            <a:ext cx="6372225"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914" y="3737413"/>
            <a:ext cx="1933575" cy="131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168" y="3638601"/>
            <a:ext cx="2114550" cy="1285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CuadroTexto"/>
          <p:cNvSpPr txBox="1"/>
          <p:nvPr/>
        </p:nvSpPr>
        <p:spPr>
          <a:xfrm>
            <a:off x="158367" y="3994528"/>
            <a:ext cx="2697041" cy="800219"/>
          </a:xfrm>
          <a:prstGeom prst="rect">
            <a:avLst/>
          </a:prstGeom>
          <a:noFill/>
        </p:spPr>
        <p:txBody>
          <a:bodyPr wrap="square" rtlCol="0">
            <a:spAutoFit/>
          </a:bodyPr>
          <a:lstStyle/>
          <a:p>
            <a:r>
              <a:rPr lang="es-ES" sz="1400" dirty="0" smtClean="0"/>
              <a:t>Inst. enteras             1 ciclo</a:t>
            </a:r>
          </a:p>
          <a:p>
            <a:r>
              <a:rPr lang="es-ES" sz="1400" dirty="0" err="1" smtClean="0"/>
              <a:t>Instr</a:t>
            </a:r>
            <a:r>
              <a:rPr lang="es-ES" sz="1400" dirty="0" smtClean="0"/>
              <a:t>. Coma flotante 2 ciclos</a:t>
            </a:r>
          </a:p>
          <a:p>
            <a:endParaRPr lang="es-E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481328"/>
            <a:ext cx="8229600" cy="651528"/>
          </a:xfrm>
        </p:spPr>
        <p:txBody>
          <a:bodyPr>
            <a:normAutofit fontScale="55000" lnSpcReduction="20000"/>
          </a:bodyPr>
          <a:lstStyle/>
          <a:p>
            <a:r>
              <a:rPr lang="es-ES" dirty="0" smtClean="0"/>
              <a:t>Solicitar los elementos de que costa el vector a cada uno de los m bancos de forma periódica con periodos de Ta con un desfase entre bancos consecutivos de </a:t>
            </a:r>
            <a:r>
              <a:rPr lang="es-ES" dirty="0" err="1" smtClean="0"/>
              <a:t>T</a:t>
            </a:r>
            <a:r>
              <a:rPr lang="es-ES" sz="1600" dirty="0" err="1" smtClean="0"/>
              <a:t>elemento</a:t>
            </a:r>
            <a:r>
              <a:rPr lang="es-ES" dirty="0" smtClean="0"/>
              <a:t> ciclo</a:t>
            </a:r>
            <a:endParaRPr lang="es-ES" dirty="0"/>
          </a:p>
        </p:txBody>
      </p:sp>
      <p:sp>
        <p:nvSpPr>
          <p:cNvPr id="3" name="2 Título"/>
          <p:cNvSpPr>
            <a:spLocks noGrp="1"/>
          </p:cNvSpPr>
          <p:nvPr>
            <p:ph type="title"/>
          </p:nvPr>
        </p:nvSpPr>
        <p:spPr/>
        <p:txBody>
          <a:bodyPr/>
          <a:lstStyle/>
          <a:p>
            <a:r>
              <a:rPr lang="es-ES" dirty="0" smtClean="0"/>
              <a:t>Acceso asíncrono</a:t>
            </a:r>
            <a:endParaRPr lang="es-ES" dirty="0"/>
          </a:p>
        </p:txBody>
      </p:sp>
      <p:pic>
        <p:nvPicPr>
          <p:cNvPr id="3074" name="Picture 2"/>
          <p:cNvPicPr>
            <a:picLocks noChangeAspect="1" noChangeArrowheads="1"/>
          </p:cNvPicPr>
          <p:nvPr/>
        </p:nvPicPr>
        <p:blipFill>
          <a:blip r:embed="rId2" cstate="print"/>
          <a:srcRect/>
          <a:stretch>
            <a:fillRect/>
          </a:stretch>
        </p:blipFill>
        <p:spPr bwMode="auto">
          <a:xfrm>
            <a:off x="2123728" y="2348880"/>
            <a:ext cx="6417743" cy="3960440"/>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124744"/>
            <a:ext cx="8229600" cy="1296144"/>
          </a:xfrm>
        </p:spPr>
        <p:txBody>
          <a:bodyPr>
            <a:normAutofit fontScale="62500" lnSpcReduction="20000"/>
          </a:bodyPr>
          <a:lstStyle/>
          <a:p>
            <a:r>
              <a:rPr lang="es-ES" dirty="0" smtClean="0"/>
              <a:t>La distribución de los elementos de un vector en los bancos de memoria, se realiza de forma consecutiva y cíclica a partir de una posición de memoria inicial que es múltiplo del ancho de palabras en bytes</a:t>
            </a:r>
          </a:p>
          <a:p>
            <a:r>
              <a:rPr lang="es-ES" dirty="0" smtClean="0"/>
              <a:t>El banco de memoria en que se encuentra está determinado por los bits de orden inferior de la dirección de memoria</a:t>
            </a:r>
          </a:p>
          <a:p>
            <a:endParaRPr lang="es-ES" dirty="0"/>
          </a:p>
        </p:txBody>
      </p:sp>
      <p:sp>
        <p:nvSpPr>
          <p:cNvPr id="3" name="2 Título"/>
          <p:cNvSpPr>
            <a:spLocks noGrp="1"/>
          </p:cNvSpPr>
          <p:nvPr>
            <p:ph type="title"/>
          </p:nvPr>
        </p:nvSpPr>
        <p:spPr>
          <a:xfrm>
            <a:off x="457200" y="274638"/>
            <a:ext cx="8229600" cy="634082"/>
          </a:xfrm>
        </p:spPr>
        <p:txBody>
          <a:bodyPr>
            <a:normAutofit fontScale="90000"/>
          </a:bodyPr>
          <a:lstStyle/>
          <a:p>
            <a:r>
              <a:rPr lang="es-ES" dirty="0" smtClean="0"/>
              <a:t>Almacenamiento</a:t>
            </a:r>
            <a:endParaRPr lang="es-ES" dirty="0"/>
          </a:p>
        </p:txBody>
      </p:sp>
      <p:pic>
        <p:nvPicPr>
          <p:cNvPr id="4098" name="Picture 2"/>
          <p:cNvPicPr>
            <a:picLocks noChangeAspect="1" noChangeArrowheads="1"/>
          </p:cNvPicPr>
          <p:nvPr/>
        </p:nvPicPr>
        <p:blipFill>
          <a:blip r:embed="rId2" cstate="print"/>
          <a:srcRect/>
          <a:stretch>
            <a:fillRect/>
          </a:stretch>
        </p:blipFill>
        <p:spPr bwMode="auto">
          <a:xfrm>
            <a:off x="3059832" y="2204864"/>
            <a:ext cx="5628952" cy="2952328"/>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827584" y="3212976"/>
            <a:ext cx="1381125" cy="1190625"/>
          </a:xfrm>
          <a:prstGeom prst="rect">
            <a:avLst/>
          </a:prstGeom>
          <a:noFill/>
          <a:ln w="9525">
            <a:noFill/>
            <a:miter lim="800000"/>
            <a:headEnd/>
            <a:tailEnd/>
          </a:ln>
        </p:spPr>
      </p:pic>
      <p:pic>
        <p:nvPicPr>
          <p:cNvPr id="4100" name="Picture 4"/>
          <p:cNvPicPr>
            <a:picLocks noChangeAspect="1" noChangeArrowheads="1"/>
          </p:cNvPicPr>
          <p:nvPr/>
        </p:nvPicPr>
        <p:blipFill>
          <a:blip r:embed="rId4" cstate="print"/>
          <a:srcRect/>
          <a:stretch>
            <a:fillRect/>
          </a:stretch>
        </p:blipFill>
        <p:spPr bwMode="auto">
          <a:xfrm>
            <a:off x="827584" y="2924944"/>
            <a:ext cx="1314450" cy="352425"/>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481329"/>
            <a:ext cx="8229600" cy="939560"/>
          </a:xfrm>
        </p:spPr>
        <p:txBody>
          <a:bodyPr>
            <a:normAutofit fontScale="85000" lnSpcReduction="10000"/>
          </a:bodyPr>
          <a:lstStyle/>
          <a:p>
            <a:r>
              <a:rPr lang="es-ES" dirty="0" smtClean="0"/>
              <a:t>Comenzando en la dirección 80 con Ta de 6 ciclos</a:t>
            </a:r>
          </a:p>
          <a:p>
            <a:r>
              <a:rPr lang="es-ES" dirty="0" smtClean="0"/>
              <a:t>80 =0x010</a:t>
            </a:r>
            <a:r>
              <a:rPr lang="es-ES" b="1" dirty="0" smtClean="0">
                <a:solidFill>
                  <a:schemeClr val="accent2"/>
                </a:solidFill>
              </a:rPr>
              <a:t>10</a:t>
            </a:r>
            <a:r>
              <a:rPr lang="es-ES" dirty="0" smtClean="0"/>
              <a:t>000, el banco 2</a:t>
            </a:r>
            <a:endParaRPr lang="es-ES" dirty="0"/>
          </a:p>
        </p:txBody>
      </p:sp>
      <p:sp>
        <p:nvSpPr>
          <p:cNvPr id="3" name="2 Título"/>
          <p:cNvSpPr>
            <a:spLocks noGrp="1"/>
          </p:cNvSpPr>
          <p:nvPr>
            <p:ph type="title"/>
          </p:nvPr>
        </p:nvSpPr>
        <p:spPr/>
        <p:txBody>
          <a:bodyPr/>
          <a:lstStyle/>
          <a:p>
            <a:r>
              <a:rPr lang="es-ES" dirty="0" smtClean="0"/>
              <a:t>Comienzo no en banco cero</a:t>
            </a:r>
            <a:endParaRPr lang="es-ES" dirty="0"/>
          </a:p>
        </p:txBody>
      </p:sp>
      <p:pic>
        <p:nvPicPr>
          <p:cNvPr id="5122" name="Picture 2"/>
          <p:cNvPicPr>
            <a:picLocks noChangeAspect="1" noChangeArrowheads="1"/>
          </p:cNvPicPr>
          <p:nvPr/>
        </p:nvPicPr>
        <p:blipFill>
          <a:blip r:embed="rId2" cstate="print"/>
          <a:srcRect/>
          <a:stretch>
            <a:fillRect/>
          </a:stretch>
        </p:blipFill>
        <p:spPr bwMode="auto">
          <a:xfrm rot="21449918">
            <a:off x="3563888" y="2564904"/>
            <a:ext cx="4830537" cy="3960440"/>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a:stretch>
            <a:fillRect/>
          </a:stretch>
        </p:blipFill>
        <p:spPr bwMode="auto">
          <a:xfrm>
            <a:off x="1043608" y="2492896"/>
            <a:ext cx="4305300" cy="466725"/>
          </a:xfrm>
          <a:prstGeom prst="rect">
            <a:avLst/>
          </a:prstGeom>
          <a:noFill/>
          <a:ln w="9525">
            <a:noFill/>
            <a:miter lim="800000"/>
            <a:headEnd/>
            <a:tailEnd/>
          </a:ln>
        </p:spPr>
      </p:pic>
      <p:sp>
        <p:nvSpPr>
          <p:cNvPr id="2" name="1 Marcador de contenido"/>
          <p:cNvSpPr>
            <a:spLocks noGrp="1"/>
          </p:cNvSpPr>
          <p:nvPr>
            <p:ph idx="1"/>
          </p:nvPr>
        </p:nvSpPr>
        <p:spPr>
          <a:xfrm>
            <a:off x="457200" y="1481329"/>
            <a:ext cx="8229600" cy="651528"/>
          </a:xfrm>
        </p:spPr>
        <p:txBody>
          <a:bodyPr>
            <a:normAutofit fontScale="40000" lnSpcReduction="20000"/>
          </a:bodyPr>
          <a:lstStyle/>
          <a:p>
            <a:r>
              <a:rPr lang="es-ES" dirty="0" smtClean="0"/>
              <a:t>VLR (vector </a:t>
            </a:r>
            <a:r>
              <a:rPr lang="es-ES" dirty="0" err="1" smtClean="0"/>
              <a:t>Length</a:t>
            </a:r>
            <a:r>
              <a:rPr lang="es-ES" dirty="0" smtClean="0"/>
              <a:t> </a:t>
            </a:r>
            <a:r>
              <a:rPr lang="es-ES" dirty="0" err="1" smtClean="0"/>
              <a:t>Register</a:t>
            </a:r>
            <a:r>
              <a:rPr lang="es-ES" dirty="0" smtClean="0"/>
              <a:t>)</a:t>
            </a:r>
          </a:p>
          <a:p>
            <a:r>
              <a:rPr lang="es-ES" dirty="0" smtClean="0"/>
              <a:t>MVL (</a:t>
            </a:r>
            <a:r>
              <a:rPr lang="es-ES" dirty="0" err="1" smtClean="0"/>
              <a:t>maximun</a:t>
            </a:r>
            <a:r>
              <a:rPr lang="es-ES" dirty="0" smtClean="0"/>
              <a:t> Vector </a:t>
            </a:r>
            <a:r>
              <a:rPr lang="es-ES" dirty="0" err="1" smtClean="0"/>
              <a:t>Length</a:t>
            </a:r>
            <a:r>
              <a:rPr lang="es-ES" dirty="0" smtClean="0"/>
              <a:t>)</a:t>
            </a:r>
          </a:p>
          <a:p>
            <a:r>
              <a:rPr lang="es-ES" dirty="0" err="1" smtClean="0"/>
              <a:t>Strip</a:t>
            </a:r>
            <a:r>
              <a:rPr lang="es-ES" dirty="0" smtClean="0"/>
              <a:t> </a:t>
            </a:r>
            <a:r>
              <a:rPr lang="es-ES" dirty="0" err="1" smtClean="0"/>
              <a:t>mining</a:t>
            </a:r>
            <a:r>
              <a:rPr lang="es-ES" dirty="0" smtClean="0"/>
              <a:t> = troceado del vector</a:t>
            </a:r>
            <a:endParaRPr lang="es-ES" dirty="0"/>
          </a:p>
        </p:txBody>
      </p:sp>
      <p:sp>
        <p:nvSpPr>
          <p:cNvPr id="3" name="2 Título"/>
          <p:cNvSpPr>
            <a:spLocks noGrp="1"/>
          </p:cNvSpPr>
          <p:nvPr>
            <p:ph type="title"/>
          </p:nvPr>
        </p:nvSpPr>
        <p:spPr/>
        <p:txBody>
          <a:bodyPr>
            <a:normAutofit fontScale="90000"/>
          </a:bodyPr>
          <a:lstStyle/>
          <a:p>
            <a:r>
              <a:rPr lang="es-ES" dirty="0" smtClean="0"/>
              <a:t>3.17 Medidas del rendimiento de un bucle </a:t>
            </a:r>
            <a:r>
              <a:rPr lang="es-ES" smtClean="0"/>
              <a:t>vectorizado</a:t>
            </a:r>
            <a:endParaRPr lang="es-ES"/>
          </a:p>
        </p:txBody>
      </p:sp>
      <p:pic>
        <p:nvPicPr>
          <p:cNvPr id="2051" name="Picture 3"/>
          <p:cNvPicPr>
            <a:picLocks noChangeAspect="1" noChangeArrowheads="1"/>
          </p:cNvPicPr>
          <p:nvPr/>
        </p:nvPicPr>
        <p:blipFill>
          <a:blip r:embed="rId3" cstate="print"/>
          <a:srcRect/>
          <a:stretch>
            <a:fillRect/>
          </a:stretch>
        </p:blipFill>
        <p:spPr bwMode="auto">
          <a:xfrm>
            <a:off x="971600" y="2996952"/>
            <a:ext cx="4791075" cy="1200150"/>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smtClean="0"/>
              <a:t>Componentes</a:t>
            </a:r>
            <a:endParaRPr lang="es-E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755576" y="1484784"/>
            <a:ext cx="7618781" cy="3384376"/>
          </a:xfrm>
          <a:prstGeom prst="rect">
            <a:avLst/>
          </a:prstGeom>
          <a:noFill/>
          <a:ln w="9525">
            <a:noFill/>
            <a:miter lim="800000"/>
            <a:headEnd/>
            <a:tailEnd/>
          </a:ln>
        </p:spPr>
      </p:pic>
      <p:pic>
        <p:nvPicPr>
          <p:cNvPr id="5" name="Picture 5"/>
          <p:cNvPicPr>
            <a:picLocks noChangeAspect="1" noChangeArrowheads="1"/>
          </p:cNvPicPr>
          <p:nvPr/>
        </p:nvPicPr>
        <p:blipFill>
          <a:blip r:embed="rId3" cstate="print"/>
          <a:srcRect/>
          <a:stretch>
            <a:fillRect/>
          </a:stretch>
        </p:blipFill>
        <p:spPr bwMode="auto">
          <a:xfrm>
            <a:off x="2051720" y="5229200"/>
            <a:ext cx="4176464" cy="612339"/>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smtClean="0"/>
              <a:t>Ejemplo</a:t>
            </a:r>
            <a:endParaRPr lang="es-ES" dirty="0"/>
          </a:p>
        </p:txBody>
      </p:sp>
      <p:pic>
        <p:nvPicPr>
          <p:cNvPr id="4098" name="Picture 2"/>
          <p:cNvPicPr>
            <a:picLocks noGrp="1" noChangeAspect="1" noChangeArrowheads="1"/>
          </p:cNvPicPr>
          <p:nvPr>
            <p:ph idx="1"/>
          </p:nvPr>
        </p:nvPicPr>
        <p:blipFill>
          <a:blip r:embed="rId2" cstate="print"/>
          <a:srcRect/>
          <a:stretch>
            <a:fillRect/>
          </a:stretch>
        </p:blipFill>
        <p:spPr bwMode="auto">
          <a:xfrm rot="21370640">
            <a:off x="1414056" y="1676735"/>
            <a:ext cx="6739676" cy="3184827"/>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481329"/>
            <a:ext cx="8229600" cy="579520"/>
          </a:xfrm>
        </p:spPr>
        <p:txBody>
          <a:bodyPr/>
          <a:lstStyle/>
          <a:p>
            <a:endParaRPr lang="es-ES" dirty="0"/>
          </a:p>
        </p:txBody>
      </p:sp>
      <p:sp>
        <p:nvSpPr>
          <p:cNvPr id="3" name="2 Título"/>
          <p:cNvSpPr>
            <a:spLocks noGrp="1"/>
          </p:cNvSpPr>
          <p:nvPr>
            <p:ph type="title"/>
          </p:nvPr>
        </p:nvSpPr>
        <p:spPr/>
        <p:txBody>
          <a:bodyPr>
            <a:normAutofit fontScale="90000"/>
          </a:bodyPr>
          <a:lstStyle/>
          <a:p>
            <a:r>
              <a:rPr lang="es-ES" dirty="0" smtClean="0"/>
              <a:t>Caso 1: sin encadenamiento de resultados entre unidades</a:t>
            </a:r>
            <a:endParaRPr lang="es-ES" dirty="0"/>
          </a:p>
        </p:txBody>
      </p:sp>
      <p:pic>
        <p:nvPicPr>
          <p:cNvPr id="3074" name="Picture 2"/>
          <p:cNvPicPr>
            <a:picLocks noChangeAspect="1" noChangeArrowheads="1"/>
          </p:cNvPicPr>
          <p:nvPr/>
        </p:nvPicPr>
        <p:blipFill>
          <a:blip r:embed="rId2" cstate="print"/>
          <a:srcRect/>
          <a:stretch>
            <a:fillRect/>
          </a:stretch>
        </p:blipFill>
        <p:spPr bwMode="auto">
          <a:xfrm>
            <a:off x="539552" y="2276872"/>
            <a:ext cx="5328592" cy="2732882"/>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323527" y="260648"/>
            <a:ext cx="5519065" cy="3168352"/>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3923928" y="2348879"/>
            <a:ext cx="5040560" cy="4380487"/>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rot="21439800">
            <a:off x="323527" y="260648"/>
            <a:ext cx="5586861" cy="1656184"/>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3059832" y="1052736"/>
            <a:ext cx="5581842" cy="5256584"/>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251520" y="188640"/>
            <a:ext cx="4791075" cy="1447800"/>
          </a:xfrm>
          <a:prstGeom prst="rect">
            <a:avLst/>
          </a:prstGeom>
          <a:noFill/>
          <a:ln w="9525">
            <a:noFill/>
            <a:miter lim="800000"/>
            <a:headEnd/>
            <a:tailEnd/>
          </a:ln>
        </p:spPr>
      </p:pic>
      <p:pic>
        <p:nvPicPr>
          <p:cNvPr id="7171" name="Picture 3"/>
          <p:cNvPicPr>
            <a:picLocks noChangeAspect="1" noChangeArrowheads="1"/>
          </p:cNvPicPr>
          <p:nvPr/>
        </p:nvPicPr>
        <p:blipFill>
          <a:blip r:embed="rId3" cstate="print"/>
          <a:srcRect/>
          <a:stretch>
            <a:fillRect/>
          </a:stretch>
        </p:blipFill>
        <p:spPr bwMode="auto">
          <a:xfrm>
            <a:off x="2771800" y="1052736"/>
            <a:ext cx="5565028" cy="468052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908720"/>
            <a:ext cx="8229600" cy="5256584"/>
          </a:xfrm>
        </p:spPr>
        <p:txBody>
          <a:bodyPr>
            <a:normAutofit fontScale="62500" lnSpcReduction="20000"/>
          </a:bodyPr>
          <a:lstStyle/>
          <a:p>
            <a:r>
              <a:rPr lang="es-ES" dirty="0"/>
              <a:t>El compilador VLIW recibe como entrada el código fuente de una aplicación, realiza </a:t>
            </a:r>
            <a:r>
              <a:rPr lang="es-ES" dirty="0" smtClean="0"/>
              <a:t>unas tareas encaminadas </a:t>
            </a:r>
            <a:r>
              <a:rPr lang="es-ES" dirty="0"/>
              <a:t>a optimizar el código</a:t>
            </a:r>
          </a:p>
          <a:p>
            <a:r>
              <a:rPr lang="es-ES" dirty="0" smtClean="0"/>
              <a:t>Produce </a:t>
            </a:r>
            <a:r>
              <a:rPr lang="es-ES" dirty="0" smtClean="0"/>
              <a:t>tres elementos</a:t>
            </a:r>
            <a:r>
              <a:rPr lang="es-ES" dirty="0" smtClean="0"/>
              <a:t>:</a:t>
            </a:r>
          </a:p>
          <a:p>
            <a:pPr lvl="1"/>
            <a:r>
              <a:rPr lang="es-ES" dirty="0"/>
              <a:t>Un código intermedio</a:t>
            </a:r>
          </a:p>
          <a:p>
            <a:pPr lvl="1"/>
            <a:r>
              <a:rPr lang="es-ES" dirty="0" smtClean="0"/>
              <a:t>Un </a:t>
            </a:r>
            <a:r>
              <a:rPr lang="es-ES" dirty="0"/>
              <a:t>grafo del flujo de control</a:t>
            </a:r>
          </a:p>
          <a:p>
            <a:pPr lvl="1"/>
            <a:r>
              <a:rPr lang="es-ES" dirty="0" smtClean="0"/>
              <a:t>Un </a:t>
            </a:r>
            <a:r>
              <a:rPr lang="es-ES" dirty="0"/>
              <a:t>grafo del flujo de datos</a:t>
            </a:r>
            <a:endParaRPr lang="es-ES" dirty="0" smtClean="0"/>
          </a:p>
          <a:p>
            <a:pPr lvl="1"/>
            <a:r>
              <a:rPr lang="es-ES" b="1" dirty="0" smtClean="0"/>
              <a:t>Código intermedio</a:t>
            </a:r>
          </a:p>
          <a:p>
            <a:pPr lvl="2"/>
            <a:r>
              <a:rPr lang="es-ES" dirty="0" smtClean="0"/>
              <a:t>Formado por sencillas instrucciones </a:t>
            </a:r>
            <a:r>
              <a:rPr lang="es-ES" dirty="0" smtClean="0"/>
              <a:t>RISC</a:t>
            </a:r>
          </a:p>
          <a:p>
            <a:pPr lvl="2"/>
            <a:r>
              <a:rPr lang="es-ES" dirty="0"/>
              <a:t>Las únicas dependencias de datos que permanecen en él son las verdaderas, las RAW.</a:t>
            </a:r>
          </a:p>
          <a:p>
            <a:pPr lvl="2"/>
            <a:r>
              <a:rPr lang="es-ES" dirty="0" smtClean="0"/>
              <a:t>Las </a:t>
            </a:r>
            <a:r>
              <a:rPr lang="es-ES" dirty="0"/>
              <a:t>WAW y las WAR se han </a:t>
            </a:r>
            <a:r>
              <a:rPr lang="es-ES" dirty="0" smtClean="0"/>
              <a:t>eliminado</a:t>
            </a:r>
          </a:p>
          <a:p>
            <a:pPr lvl="1"/>
            <a:r>
              <a:rPr lang="es-ES" dirty="0"/>
              <a:t>Para poder generar un grafo de flujo de control es necesario conocer los bloques básicos de que consta el código intermedio.</a:t>
            </a:r>
            <a:endParaRPr lang="es-ES" dirty="0" smtClean="0"/>
          </a:p>
          <a:p>
            <a:pPr lvl="1"/>
            <a:r>
              <a:rPr lang="es-ES" b="1" dirty="0" smtClean="0"/>
              <a:t>Bloque básico</a:t>
            </a:r>
          </a:p>
          <a:p>
            <a:pPr lvl="2"/>
            <a:r>
              <a:rPr lang="es-ES" dirty="0" smtClean="0"/>
              <a:t>Un conjunto de instrucciones que conforman una ejecución secuencial</a:t>
            </a:r>
          </a:p>
          <a:p>
            <a:pPr lvl="3"/>
            <a:r>
              <a:rPr lang="es-ES" dirty="0" smtClean="0"/>
              <a:t>No hay instrucciones de salto salvo la última</a:t>
            </a:r>
          </a:p>
          <a:p>
            <a:pPr lvl="3"/>
            <a:r>
              <a:rPr lang="es-ES" dirty="0" smtClean="0"/>
              <a:t>No hay puntos intermedios de entrada </a:t>
            </a:r>
            <a:r>
              <a:rPr lang="es-ES" dirty="0" smtClean="0"/>
              <a:t>salida</a:t>
            </a:r>
          </a:p>
          <a:p>
            <a:pPr lvl="2"/>
            <a:r>
              <a:rPr lang="es-ES" dirty="0"/>
              <a:t>Para obtener los bloques básicos se analiza el código teniendo en </a:t>
            </a:r>
            <a:r>
              <a:rPr lang="es-ES" dirty="0" smtClean="0"/>
              <a:t>cuenta que</a:t>
            </a:r>
            <a:endParaRPr lang="es-ES" dirty="0" smtClean="0"/>
          </a:p>
          <a:p>
            <a:pPr lvl="4"/>
            <a:r>
              <a:rPr lang="es-ES" dirty="0" smtClean="0"/>
              <a:t>Comienzo de un bloque básico: </a:t>
            </a:r>
          </a:p>
          <a:p>
            <a:pPr lvl="5"/>
            <a:r>
              <a:rPr lang="es-ES" dirty="0" smtClean="0"/>
              <a:t>Una instrucción etiquetada o la siguiente a un salto</a:t>
            </a:r>
          </a:p>
          <a:p>
            <a:pPr lvl="4"/>
            <a:r>
              <a:rPr lang="es-ES" dirty="0" smtClean="0"/>
              <a:t>El bloque se compone desde la instrucción inicial hasta la siguiente de salto</a:t>
            </a:r>
          </a:p>
          <a:p>
            <a:pPr lvl="4"/>
            <a:r>
              <a:rPr lang="es-ES" dirty="0" smtClean="0"/>
              <a:t>Los bloque se numeran de forma </a:t>
            </a:r>
            <a:r>
              <a:rPr lang="es-ES" dirty="0" smtClean="0"/>
              <a:t>secuencial</a:t>
            </a:r>
          </a:p>
          <a:p>
            <a:pPr lvl="1"/>
            <a:r>
              <a:rPr lang="es-ES" dirty="0"/>
              <a:t>Una vez que se conocen los bloques básicos que hay en el programa, las instrucciones de cada bloque se combinan para formar instrucciones VLIW. </a:t>
            </a:r>
            <a:endParaRPr lang="es-ES" dirty="0" smtClean="0"/>
          </a:p>
          <a:p>
            <a:pPr lvl="2"/>
            <a:r>
              <a:rPr lang="es-ES" dirty="0" smtClean="0"/>
              <a:t>Para </a:t>
            </a:r>
            <a:r>
              <a:rPr lang="es-ES" dirty="0"/>
              <a:t>ello se recurre al grafo de flujo de datos que tiene asociado cada bloque</a:t>
            </a:r>
            <a:r>
              <a:rPr lang="es-ES" dirty="0" smtClean="0"/>
              <a:t>.</a:t>
            </a:r>
            <a:endParaRPr lang="es-ES" dirty="0" smtClean="0"/>
          </a:p>
        </p:txBody>
      </p:sp>
      <p:sp>
        <p:nvSpPr>
          <p:cNvPr id="3" name="2 Título"/>
          <p:cNvSpPr>
            <a:spLocks noGrp="1"/>
          </p:cNvSpPr>
          <p:nvPr>
            <p:ph type="title"/>
          </p:nvPr>
        </p:nvSpPr>
        <p:spPr>
          <a:xfrm>
            <a:off x="457200" y="274638"/>
            <a:ext cx="8229600" cy="706090"/>
          </a:xfrm>
        </p:spPr>
        <p:txBody>
          <a:bodyPr>
            <a:normAutofit fontScale="90000"/>
          </a:bodyPr>
          <a:lstStyle/>
          <a:p>
            <a:r>
              <a:rPr lang="es-ES" sz="2800" dirty="0" smtClean="0"/>
              <a:t>3.5 Planificación estática o basada en el compilador</a:t>
            </a:r>
            <a:endParaRPr lang="es-ES" sz="28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395535" y="116632"/>
            <a:ext cx="5987655" cy="4392488"/>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normAutofit fontScale="90000"/>
          </a:bodyPr>
          <a:lstStyle/>
          <a:p>
            <a:r>
              <a:rPr lang="es-ES" dirty="0" smtClean="0"/>
              <a:t>Diagrama de flujo de control y bloques básicos</a:t>
            </a:r>
            <a:endParaRPr lang="es-E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6" y="1340768"/>
            <a:ext cx="6924675" cy="498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179512" y="1916832"/>
            <a:ext cx="2808312" cy="2585323"/>
          </a:xfrm>
          <a:prstGeom prst="rect">
            <a:avLst/>
          </a:prstGeom>
          <a:noFill/>
        </p:spPr>
        <p:txBody>
          <a:bodyPr wrap="square" rtlCol="0">
            <a:spAutoFit/>
          </a:bodyPr>
          <a:lstStyle/>
          <a:p>
            <a:r>
              <a:rPr lang="es-ES" b="1" dirty="0"/>
              <a:t>Un grafo de flujo de control</a:t>
            </a:r>
          </a:p>
          <a:p>
            <a:r>
              <a:rPr lang="es-ES" dirty="0"/>
              <a:t>Las interconexiones de los bloque básicos, atendiendo las posibles direcciones que pueda seguir la ejecución del código</a:t>
            </a:r>
          </a:p>
          <a:p>
            <a:endParaRPr lang="es-E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908720"/>
            <a:ext cx="8435280" cy="5688632"/>
          </a:xfrm>
        </p:spPr>
        <p:txBody>
          <a:bodyPr>
            <a:normAutofit fontScale="77500" lnSpcReduction="20000"/>
          </a:bodyPr>
          <a:lstStyle/>
          <a:p>
            <a:r>
              <a:rPr lang="es-ES" dirty="0" smtClean="0"/>
              <a:t>Es </a:t>
            </a:r>
            <a:r>
              <a:rPr lang="es-ES" dirty="0"/>
              <a:t>un grafo </a:t>
            </a:r>
            <a:r>
              <a:rPr lang="es-ES" dirty="0" smtClean="0"/>
              <a:t>dirigido</a:t>
            </a:r>
            <a:endParaRPr lang="es-ES" dirty="0"/>
          </a:p>
          <a:p>
            <a:r>
              <a:rPr lang="es-ES" dirty="0"/>
              <a:t>Los nodos son las instrucciones del bloque básico</a:t>
            </a:r>
          </a:p>
          <a:p>
            <a:r>
              <a:rPr lang="es-ES" dirty="0"/>
              <a:t>Los arcos se inician en la instrucción de escritura en un registro Instrucción productora) y tiene por destino la instrucción que lee ese registro (instrucción consumidora</a:t>
            </a:r>
            <a:r>
              <a:rPr lang="es-ES" dirty="0" smtClean="0"/>
              <a:t>)</a:t>
            </a:r>
          </a:p>
          <a:p>
            <a:r>
              <a:rPr lang="es-ES" dirty="0" smtClean="0"/>
              <a:t>El </a:t>
            </a:r>
            <a:r>
              <a:rPr lang="es-ES" dirty="0"/>
              <a:t>grafo de flujo de datos muestra las secuencias de instrucciones que no presentan dependencias entre ellas y, por lo tanto, son susceptibles de combinar para formar instrucciones VLIW</a:t>
            </a:r>
            <a:r>
              <a:rPr lang="es-ES" dirty="0" smtClean="0"/>
              <a:t>.</a:t>
            </a:r>
          </a:p>
          <a:p>
            <a:pPr lvl="1"/>
            <a:r>
              <a:rPr lang="es-ES" dirty="0" smtClean="0"/>
              <a:t>A </a:t>
            </a:r>
            <a:r>
              <a:rPr lang="es-ES" dirty="0"/>
              <a:t>la combinación de instrucciones de un único bloque básico para producir instrucciones VLIW se le denomina planificación local.</a:t>
            </a:r>
          </a:p>
          <a:p>
            <a:pPr lvl="1"/>
            <a:r>
              <a:rPr lang="es-ES" dirty="0"/>
              <a:t>Planificación local: </a:t>
            </a:r>
            <a:endParaRPr lang="es-ES" dirty="0" smtClean="0"/>
          </a:p>
          <a:p>
            <a:pPr lvl="2"/>
            <a:r>
              <a:rPr lang="es-ES" dirty="0"/>
              <a:t>C</a:t>
            </a:r>
            <a:r>
              <a:rPr lang="es-ES" dirty="0" smtClean="0"/>
              <a:t>ombinación </a:t>
            </a:r>
            <a:r>
              <a:rPr lang="es-ES" dirty="0"/>
              <a:t>de instrucciones de un solo bloque </a:t>
            </a:r>
            <a:r>
              <a:rPr lang="es-ES" dirty="0" smtClean="0"/>
              <a:t>básico</a:t>
            </a:r>
          </a:p>
          <a:p>
            <a:pPr lvl="2"/>
            <a:r>
              <a:rPr lang="es-ES" dirty="0" smtClean="0"/>
              <a:t>Está limitada, (tamaño bloque básico 5 0 6 instrucciones)</a:t>
            </a:r>
          </a:p>
          <a:p>
            <a:pPr lvl="2"/>
            <a:r>
              <a:rPr lang="es-ES" dirty="0" smtClean="0"/>
              <a:t>Técnicas</a:t>
            </a:r>
          </a:p>
          <a:p>
            <a:pPr lvl="3"/>
            <a:r>
              <a:rPr lang="es-ES" dirty="0" err="1"/>
              <a:t>Desenrollamiento</a:t>
            </a:r>
            <a:r>
              <a:rPr lang="es-ES" dirty="0"/>
              <a:t> de </a:t>
            </a:r>
            <a:r>
              <a:rPr lang="es-ES" dirty="0" smtClean="0"/>
              <a:t>bucles</a:t>
            </a:r>
          </a:p>
          <a:p>
            <a:pPr lvl="3"/>
            <a:r>
              <a:rPr lang="es-ES" dirty="0"/>
              <a:t>La segmentación software</a:t>
            </a:r>
            <a:endParaRPr lang="es-ES" dirty="0" smtClean="0"/>
          </a:p>
          <a:p>
            <a:pPr lvl="1"/>
            <a:r>
              <a:rPr lang="es-ES" dirty="0" smtClean="0"/>
              <a:t>Planificación </a:t>
            </a:r>
            <a:r>
              <a:rPr lang="es-ES" dirty="0"/>
              <a:t>global: </a:t>
            </a:r>
            <a:endParaRPr lang="es-ES" dirty="0" smtClean="0"/>
          </a:p>
          <a:p>
            <a:pPr lvl="2"/>
            <a:r>
              <a:rPr lang="es-ES" dirty="0" smtClean="0"/>
              <a:t>Combinar </a:t>
            </a:r>
            <a:r>
              <a:rPr lang="es-ES" dirty="0"/>
              <a:t>instrucciones de diferentes bloques básicos con el fin de producir una planificación con mayor grado de </a:t>
            </a:r>
            <a:r>
              <a:rPr lang="es-ES" dirty="0" smtClean="0"/>
              <a:t>paralelismo</a:t>
            </a:r>
          </a:p>
        </p:txBody>
      </p:sp>
      <p:sp>
        <p:nvSpPr>
          <p:cNvPr id="3" name="2 Título"/>
          <p:cNvSpPr>
            <a:spLocks noGrp="1"/>
          </p:cNvSpPr>
          <p:nvPr>
            <p:ph type="title"/>
          </p:nvPr>
        </p:nvSpPr>
        <p:spPr>
          <a:xfrm>
            <a:off x="457200" y="274638"/>
            <a:ext cx="8229600" cy="850106"/>
          </a:xfrm>
        </p:spPr>
        <p:txBody>
          <a:bodyPr>
            <a:normAutofit/>
          </a:bodyPr>
          <a:lstStyle/>
          <a:p>
            <a:r>
              <a:rPr lang="es-ES" dirty="0"/>
              <a:t>Grafo de flujo de </a:t>
            </a:r>
            <a:r>
              <a:rPr lang="es-ES" dirty="0" smtClean="0"/>
              <a:t>datos</a:t>
            </a:r>
            <a:endParaRPr lang="es-ES" dirty="0"/>
          </a:p>
        </p:txBody>
      </p:sp>
    </p:spTree>
    <p:extLst>
      <p:ext uri="{BB962C8B-B14F-4D97-AF65-F5344CB8AC3E}">
        <p14:creationId xmlns:p14="http://schemas.microsoft.com/office/powerpoint/2010/main" val="3563768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670" y="1052736"/>
            <a:ext cx="8096250" cy="530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Título"/>
          <p:cNvSpPr>
            <a:spLocks noGrp="1"/>
          </p:cNvSpPr>
          <p:nvPr>
            <p:ph type="title"/>
          </p:nvPr>
        </p:nvSpPr>
        <p:spPr>
          <a:xfrm>
            <a:off x="457200" y="274638"/>
            <a:ext cx="8229600" cy="778098"/>
          </a:xfrm>
        </p:spPr>
        <p:txBody>
          <a:bodyPr/>
          <a:lstStyle/>
          <a:p>
            <a:r>
              <a:rPr lang="es-ES" dirty="0" smtClean="0"/>
              <a:t>Diagrama de flujo de datos</a:t>
            </a:r>
            <a:endParaRPr lang="es-ES" dirty="0"/>
          </a:p>
        </p:txBody>
      </p:sp>
      <p:sp>
        <p:nvSpPr>
          <p:cNvPr id="6" name="5 CuadroTexto"/>
          <p:cNvSpPr txBox="1"/>
          <p:nvPr/>
        </p:nvSpPr>
        <p:spPr>
          <a:xfrm>
            <a:off x="6588224" y="2132856"/>
            <a:ext cx="1080120" cy="507831"/>
          </a:xfrm>
          <a:prstGeom prst="rect">
            <a:avLst/>
          </a:prstGeom>
          <a:noFill/>
        </p:spPr>
        <p:txBody>
          <a:bodyPr wrap="square" rtlCol="0">
            <a:spAutoFit/>
          </a:bodyPr>
          <a:lstStyle/>
          <a:p>
            <a:r>
              <a:rPr lang="es-ES" sz="900" dirty="0" smtClean="0"/>
              <a:t>Indica la latencia de la instrucción</a:t>
            </a:r>
            <a:endParaRPr lang="es-ES" sz="900" dirty="0"/>
          </a:p>
        </p:txBody>
      </p:sp>
      <p:cxnSp>
        <p:nvCxnSpPr>
          <p:cNvPr id="8" name="7 Conector recto de flecha"/>
          <p:cNvCxnSpPr>
            <a:stCxn id="6" idx="1"/>
          </p:cNvCxnSpPr>
          <p:nvPr/>
        </p:nvCxnSpPr>
        <p:spPr>
          <a:xfrm flipH="1">
            <a:off x="6444208" y="2386772"/>
            <a:ext cx="144016" cy="341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923</TotalTime>
  <Words>2969</Words>
  <Application>Microsoft Office PowerPoint</Application>
  <PresentationFormat>Presentación en pantalla (4:3)</PresentationFormat>
  <Paragraphs>259</Paragraphs>
  <Slides>60</Slides>
  <Notes>1</Notes>
  <HiddenSlides>0</HiddenSlides>
  <MMClips>0</MMClips>
  <ScaleCrop>false</ScaleCrop>
  <HeadingPairs>
    <vt:vector size="4" baseType="variant">
      <vt:variant>
        <vt:lpstr>Tema</vt:lpstr>
      </vt:variant>
      <vt:variant>
        <vt:i4>1</vt:i4>
      </vt:variant>
      <vt:variant>
        <vt:lpstr>Títulos de diapositiva</vt:lpstr>
      </vt:variant>
      <vt:variant>
        <vt:i4>60</vt:i4>
      </vt:variant>
    </vt:vector>
  </HeadingPairs>
  <TitlesOfParts>
    <vt:vector size="61" baseType="lpstr">
      <vt:lpstr>Concurrencia</vt:lpstr>
      <vt:lpstr>Tema III</vt:lpstr>
      <vt:lpstr>3.2 Introducción</vt:lpstr>
      <vt:lpstr>3.3 El concepto arquitectónico VLIW</vt:lpstr>
      <vt:lpstr>3.4 Arquitectura de un procesador VLIW genérico</vt:lpstr>
      <vt:lpstr>Presentación de PowerPoint</vt:lpstr>
      <vt:lpstr>3.5 Planificación estática o basada en el compilador</vt:lpstr>
      <vt:lpstr>Diagrama de flujo de control y bloques básicos</vt:lpstr>
      <vt:lpstr>Grafo de flujo de datos</vt:lpstr>
      <vt:lpstr>Diagrama de flujo de datos</vt:lpstr>
      <vt:lpstr>Presentación de PowerPoint</vt:lpstr>
      <vt:lpstr>3.6 Desarrollamiento de bucles (loop unrolling )</vt:lpstr>
      <vt:lpstr>Reordenamiento de las instrucciones</vt:lpstr>
      <vt:lpstr>Consideraciones</vt:lpstr>
      <vt:lpstr>Rendimiento</vt:lpstr>
      <vt:lpstr>Comparación con la versión VLIW que se obtendría del bucle original sin recurrir a ninguna técnica de planificación local</vt:lpstr>
      <vt:lpstr>Reordenamiento de las instrucciones</vt:lpstr>
      <vt:lpstr>3.7 Segmentación software</vt:lpstr>
      <vt:lpstr>Ejemplo</vt:lpstr>
      <vt:lpstr>Presentación de PowerPoint</vt:lpstr>
      <vt:lpstr>3.8 Planificación de trazas (trace sheduling)</vt:lpstr>
      <vt:lpstr>Código intermedio del bucle sin compactar</vt:lpstr>
      <vt:lpstr>Presentación de PowerPoint</vt:lpstr>
      <vt:lpstr>Posibles situaciones en las que plantera desplazamiento de operaciones</vt:lpstr>
      <vt:lpstr>Consideraciones del compilador para desplazar operaciones dentro de una traza</vt:lpstr>
      <vt:lpstr>Presentación de PowerPoint</vt:lpstr>
      <vt:lpstr>Presentación de PowerPoint</vt:lpstr>
      <vt:lpstr>Presentación de PowerPoint</vt:lpstr>
      <vt:lpstr>3.9 Operaciones con predicado</vt:lpstr>
      <vt:lpstr>Presentación de PowerPoint</vt:lpstr>
      <vt:lpstr>Presentación de PowerPoint</vt:lpstr>
      <vt:lpstr>3.10 Tratamiento de Excepciones</vt:lpstr>
      <vt:lpstr>3.11 El enfoque EPIC</vt:lpstr>
      <vt:lpstr>3.12 Procesadores vectoriales</vt:lpstr>
      <vt:lpstr>3.13 Arquitectura vectorial básica</vt:lpstr>
      <vt:lpstr>Esquema de un procesador vectorial básico</vt:lpstr>
      <vt:lpstr>Unidades funcionales con varios carriles (lanes)</vt:lpstr>
      <vt:lpstr>Unidades  de cuatro carriles o lanes</vt:lpstr>
      <vt:lpstr>Características procesadores vectoriales</vt:lpstr>
      <vt:lpstr>Procesadores matriciales</vt:lpstr>
      <vt:lpstr>3.14 Repertorio de instrucciones vectoriales</vt:lpstr>
      <vt:lpstr>VRL (Vector Length register ) Registro de longitud vectorial</vt:lpstr>
      <vt:lpstr>Presentación de PowerPoint</vt:lpstr>
      <vt:lpstr>VM Vector Mask</vt:lpstr>
      <vt:lpstr>3.15 Medidas del rendimiento de un fragmento de código vectorial</vt:lpstr>
      <vt:lpstr>Presentación de PowerPoint</vt:lpstr>
      <vt:lpstr>Encadenamiento de resultados entre unidades funcionales (chaining)</vt:lpstr>
      <vt:lpstr>Solapamiento</vt:lpstr>
      <vt:lpstr>3.16 La unidad funcional de carga/almacenamiento vectorial</vt:lpstr>
      <vt:lpstr>Acceso síncrono</vt:lpstr>
      <vt:lpstr>Acceso asíncrono</vt:lpstr>
      <vt:lpstr>Almacenamiento</vt:lpstr>
      <vt:lpstr>Comienzo no en banco cero</vt:lpstr>
      <vt:lpstr>3.17 Medidas del rendimiento de un bucle vectorizado</vt:lpstr>
      <vt:lpstr>Componentes</vt:lpstr>
      <vt:lpstr>Ejemplo</vt:lpstr>
      <vt:lpstr>Caso 1: sin encadenamiento de resultados entre unidades</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 III</dc:title>
  <dc:creator>barcell</dc:creator>
  <cp:lastModifiedBy>barcell</cp:lastModifiedBy>
  <cp:revision>102</cp:revision>
  <dcterms:created xsi:type="dcterms:W3CDTF">2011-12-24T11:14:20Z</dcterms:created>
  <dcterms:modified xsi:type="dcterms:W3CDTF">2014-11-22T23:13:52Z</dcterms:modified>
</cp:coreProperties>
</file>