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56" r:id="rId2"/>
    <p:sldId id="257" r:id="rId3"/>
    <p:sldId id="258" r:id="rId4"/>
    <p:sldId id="259" r:id="rId5"/>
    <p:sldId id="260" r:id="rId6"/>
    <p:sldId id="261" r:id="rId7"/>
    <p:sldId id="262" r:id="rId8"/>
    <p:sldId id="306" r:id="rId9"/>
    <p:sldId id="263" r:id="rId10"/>
    <p:sldId id="307" r:id="rId11"/>
    <p:sldId id="264" r:id="rId12"/>
    <p:sldId id="309" r:id="rId13"/>
    <p:sldId id="308" r:id="rId14"/>
    <p:sldId id="311" r:id="rId15"/>
    <p:sldId id="310" r:id="rId16"/>
    <p:sldId id="265" r:id="rId17"/>
    <p:sldId id="266" r:id="rId18"/>
    <p:sldId id="267" r:id="rId19"/>
    <p:sldId id="312" r:id="rId20"/>
    <p:sldId id="268" r:id="rId21"/>
    <p:sldId id="269" r:id="rId22"/>
    <p:sldId id="313" r:id="rId23"/>
    <p:sldId id="270" r:id="rId24"/>
    <p:sldId id="271" r:id="rId25"/>
    <p:sldId id="315" r:id="rId26"/>
    <p:sldId id="314" r:id="rId27"/>
    <p:sldId id="316" r:id="rId28"/>
    <p:sldId id="273" r:id="rId29"/>
    <p:sldId id="274" r:id="rId30"/>
    <p:sldId id="275" r:id="rId31"/>
    <p:sldId id="276" r:id="rId32"/>
    <p:sldId id="277" r:id="rId33"/>
    <p:sldId id="317" r:id="rId34"/>
    <p:sldId id="278" r:id="rId35"/>
    <p:sldId id="279" r:id="rId36"/>
    <p:sldId id="280" r:id="rId37"/>
    <p:sldId id="281" r:id="rId38"/>
    <p:sldId id="282" r:id="rId39"/>
    <p:sldId id="283" r:id="rId40"/>
    <p:sldId id="284" r:id="rId41"/>
    <p:sldId id="285" r:id="rId42"/>
    <p:sldId id="318" r:id="rId43"/>
    <p:sldId id="286" r:id="rId44"/>
    <p:sldId id="288" r:id="rId45"/>
    <p:sldId id="287" r:id="rId46"/>
    <p:sldId id="289" r:id="rId47"/>
    <p:sldId id="319" r:id="rId48"/>
    <p:sldId id="291" r:id="rId49"/>
    <p:sldId id="292" r:id="rId50"/>
    <p:sldId id="293" r:id="rId51"/>
    <p:sldId id="323" r:id="rId52"/>
    <p:sldId id="294" r:id="rId53"/>
    <p:sldId id="295" r:id="rId54"/>
    <p:sldId id="296" r:id="rId55"/>
    <p:sldId id="297" r:id="rId56"/>
    <p:sldId id="298" r:id="rId57"/>
    <p:sldId id="299" r:id="rId58"/>
    <p:sldId id="301" r:id="rId59"/>
    <p:sldId id="300" r:id="rId60"/>
    <p:sldId id="302" r:id="rId61"/>
    <p:sldId id="303" r:id="rId62"/>
    <p:sldId id="320" r:id="rId63"/>
    <p:sldId id="304" r:id="rId64"/>
    <p:sldId id="321" r:id="rId65"/>
    <p:sldId id="305" r:id="rId66"/>
    <p:sldId id="322" r:id="rId6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96" y="-2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D74459-05D8-46E7-BD78-C8B82AA2EE68}" type="datetimeFigureOut">
              <a:rPr lang="es-ES" smtClean="0"/>
              <a:t>27/11/2014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4C5CF9-9F57-4723-8DB4-238F0A0D975F}" type="slidenum">
              <a:rPr lang="es-ES" smtClean="0"/>
              <a:t>‹Nº›</a:t>
            </a:fld>
            <a:endParaRPr lang="es-ES"/>
          </a:p>
        </p:txBody>
      </p:sp>
    </p:spTree>
    <p:extLst>
      <p:ext uri="{BB962C8B-B14F-4D97-AF65-F5344CB8AC3E}">
        <p14:creationId xmlns:p14="http://schemas.microsoft.com/office/powerpoint/2010/main" val="3556251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74C5CF9-9F57-4723-8DB4-238F0A0D975F}" type="slidenum">
              <a:rPr lang="es-ES" smtClean="0"/>
              <a:t>31</a:t>
            </a:fld>
            <a:endParaRPr lang="es-ES"/>
          </a:p>
        </p:txBody>
      </p:sp>
    </p:spTree>
    <p:extLst>
      <p:ext uri="{BB962C8B-B14F-4D97-AF65-F5344CB8AC3E}">
        <p14:creationId xmlns:p14="http://schemas.microsoft.com/office/powerpoint/2010/main" val="1596302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EBCA163A-0B64-4E2F-9445-55F4CD34AADD}" type="datetimeFigureOut">
              <a:rPr lang="es-ES" smtClean="0"/>
              <a:pPr/>
              <a:t>27/11/2014</a:t>
            </a:fld>
            <a:endParaRPr lang="es-E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05CD088B-6991-4FB3-92E2-13B8777F8073}"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BCA163A-0B64-4E2F-9445-55F4CD34AADD}" type="datetimeFigureOut">
              <a:rPr lang="es-ES" smtClean="0"/>
              <a:pPr/>
              <a:t>27/11/2014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5CD088B-6991-4FB3-92E2-13B8777F8073}"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BCA163A-0B64-4E2F-9445-55F4CD34AADD}" type="datetimeFigureOut">
              <a:rPr lang="es-ES" smtClean="0"/>
              <a:pPr/>
              <a:t>27/11/2014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5CD088B-6991-4FB3-92E2-13B8777F8073}"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BCA163A-0B64-4E2F-9445-55F4CD34AADD}" type="datetimeFigureOut">
              <a:rPr lang="es-ES" smtClean="0"/>
              <a:pPr/>
              <a:t>27/11/2014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5CD088B-6991-4FB3-92E2-13B8777F8073}" type="slidenum">
              <a:rPr lang="es-ES" smtClean="0"/>
              <a:pPr/>
              <a:t>‹Nº›</a:t>
            </a:fld>
            <a:endParaRPr lang="es-ES"/>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EBCA163A-0B64-4E2F-9445-55F4CD34AADD}" type="datetimeFigureOut">
              <a:rPr lang="es-ES" smtClean="0"/>
              <a:pPr/>
              <a:t>27/11/2014</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05CD088B-6991-4FB3-92E2-13B8777F8073}" type="slidenum">
              <a:rPr lang="es-ES" smtClean="0"/>
              <a:pPr/>
              <a:t>‹Nº›</a:t>
            </a:fld>
            <a:endParaRPr lang="es-ES"/>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BCA163A-0B64-4E2F-9445-55F4CD34AADD}" type="datetimeFigureOut">
              <a:rPr lang="es-ES" smtClean="0"/>
              <a:pPr/>
              <a:t>27/11/2014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05CD088B-6991-4FB3-92E2-13B8777F8073}" type="slidenum">
              <a:rPr lang="es-ES" smtClean="0"/>
              <a:pPr/>
              <a:t>‹Nº›</a:t>
            </a:fld>
            <a:endParaRPr lang="es-ES"/>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BCA163A-0B64-4E2F-9445-55F4CD34AADD}" type="datetimeFigureOut">
              <a:rPr lang="es-ES" smtClean="0"/>
              <a:pPr/>
              <a:t>27/11/2014</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05CD088B-6991-4FB3-92E2-13B8777F8073}"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EBCA163A-0B64-4E2F-9445-55F4CD34AADD}" type="datetimeFigureOut">
              <a:rPr lang="es-ES" smtClean="0"/>
              <a:pPr/>
              <a:t>27/11/2014</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05CD088B-6991-4FB3-92E2-13B8777F8073}" type="slidenum">
              <a:rPr lang="es-ES" smtClean="0"/>
              <a:pPr/>
              <a:t>‹Nº›</a:t>
            </a:fld>
            <a:endParaRPr lang="es-ES"/>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EBCA163A-0B64-4E2F-9445-55F4CD34AADD}" type="datetimeFigureOut">
              <a:rPr lang="es-ES" smtClean="0"/>
              <a:pPr/>
              <a:t>27/11/2014</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05CD088B-6991-4FB3-92E2-13B8777F8073}"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EBCA163A-0B64-4E2F-9445-55F4CD34AADD}" type="datetimeFigureOut">
              <a:rPr lang="es-ES" smtClean="0"/>
              <a:pPr/>
              <a:t>27/11/2014</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05CD088B-6991-4FB3-92E2-13B8777F8073}"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EBCA163A-0B64-4E2F-9445-55F4CD34AADD}" type="datetimeFigureOut">
              <a:rPr lang="es-ES" smtClean="0"/>
              <a:pPr/>
              <a:t>27/11/2014</a:t>
            </a:fld>
            <a:endParaRPr lang="es-E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05CD088B-6991-4FB3-92E2-13B8777F8073}" type="slidenum">
              <a:rPr lang="es-ES" smtClean="0"/>
              <a:pPr/>
              <a:t>‹Nº›</a:t>
            </a:fld>
            <a:endParaRPr lang="es-ES"/>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BCA163A-0B64-4E2F-9445-55F4CD34AADD}" type="datetimeFigureOut">
              <a:rPr lang="es-ES" smtClean="0"/>
              <a:pPr/>
              <a:t>27/11/2014</a:t>
            </a:fld>
            <a:endParaRPr lang="es-E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5CD088B-6991-4FB3-92E2-13B8777F8073}"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5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pPr algn="l"/>
            <a:r>
              <a:rPr lang="es-ES" dirty="0" smtClean="0"/>
              <a:t>Tema III</a:t>
            </a:r>
            <a:endParaRPr lang="es-ES" dirty="0"/>
          </a:p>
        </p:txBody>
      </p:sp>
      <p:sp>
        <p:nvSpPr>
          <p:cNvPr id="3" name="2 Subtítulo"/>
          <p:cNvSpPr>
            <a:spLocks noGrp="1"/>
          </p:cNvSpPr>
          <p:nvPr>
            <p:ph type="subTitle" idx="1"/>
          </p:nvPr>
        </p:nvSpPr>
        <p:spPr/>
        <p:txBody>
          <a:bodyPr/>
          <a:lstStyle/>
          <a:p>
            <a:r>
              <a:rPr lang="es-ES" dirty="0" smtClean="0"/>
              <a:t>Procesadores VLIW y procesadores vectoriales</a:t>
            </a:r>
            <a:endParaRPr lang="es-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704455" y="5165443"/>
            <a:ext cx="8229600" cy="1071869"/>
          </a:xfrm>
        </p:spPr>
        <p:txBody>
          <a:bodyPr>
            <a:normAutofit fontScale="47500" lnSpcReduction="20000"/>
          </a:bodyPr>
          <a:lstStyle/>
          <a:p>
            <a:r>
              <a:rPr lang="es-ES" dirty="0"/>
              <a:t>Si se considera que las instrucciones VLIW tienen una longitud de 20 bytes</a:t>
            </a:r>
            <a:r>
              <a:rPr lang="es-ES" dirty="0" smtClean="0"/>
              <a:t>.</a:t>
            </a:r>
            <a:r>
              <a:rPr lang="es-ES" dirty="0"/>
              <a:t> Cada operación básica ocupa 4 bytes.</a:t>
            </a:r>
          </a:p>
          <a:p>
            <a:r>
              <a:rPr lang="es-ES" dirty="0" smtClean="0"/>
              <a:t>El </a:t>
            </a:r>
            <a:r>
              <a:rPr lang="es-ES" dirty="0"/>
              <a:t>desaprovechamiento del código VLIW es del 64 </a:t>
            </a:r>
            <a:r>
              <a:rPr lang="es-ES" dirty="0" smtClean="0"/>
              <a:t>%</a:t>
            </a:r>
            <a:endParaRPr lang="es-ES" dirty="0"/>
          </a:p>
          <a:p>
            <a:r>
              <a:rPr lang="es-ES" dirty="0"/>
              <a:t>El programa consume 100 bytes de almacenamiento en memoria pero solo un 36 % está ocupado por operaciones útiles</a:t>
            </a:r>
            <a:r>
              <a:rPr lang="es-ES" dirty="0" smtClean="0"/>
              <a:t>.</a:t>
            </a:r>
            <a:endParaRPr lang="es-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7681453"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6278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836712"/>
            <a:ext cx="8784976" cy="2808312"/>
          </a:xfrm>
        </p:spPr>
        <p:txBody>
          <a:bodyPr>
            <a:normAutofit fontScale="25000" lnSpcReduction="20000"/>
          </a:bodyPr>
          <a:lstStyle/>
          <a:p>
            <a:pPr>
              <a:lnSpc>
                <a:spcPct val="120000"/>
              </a:lnSpc>
            </a:pPr>
            <a:r>
              <a:rPr lang="es-ES" sz="4800" dirty="0" smtClean="0"/>
              <a:t>Aprovecha </a:t>
            </a:r>
            <a:r>
              <a:rPr lang="es-ES" sz="4800" dirty="0"/>
              <a:t>el paralelismo existente entre las instrucciones </a:t>
            </a:r>
            <a:r>
              <a:rPr lang="es-ES" sz="4800" dirty="0" smtClean="0"/>
              <a:t>de </a:t>
            </a:r>
            <a:r>
              <a:rPr lang="es-ES" sz="4800" dirty="0"/>
              <a:t>un bucle. </a:t>
            </a:r>
            <a:endParaRPr lang="es-ES" sz="4800" dirty="0" smtClean="0"/>
          </a:p>
          <a:p>
            <a:pPr>
              <a:lnSpc>
                <a:spcPct val="120000"/>
              </a:lnSpc>
            </a:pPr>
            <a:r>
              <a:rPr lang="es-ES" sz="4800" dirty="0" smtClean="0"/>
              <a:t>Replicamos múltiples </a:t>
            </a:r>
            <a:r>
              <a:rPr lang="es-ES" sz="4800" dirty="0"/>
              <a:t>veces el cuerpo del bucle utilizando diferentes registros en cada réplica y ajustar el código de terminación en función de las veces que se replique el cuerpo</a:t>
            </a:r>
            <a:r>
              <a:rPr lang="es-ES" sz="4800" dirty="0" smtClean="0"/>
              <a:t>.</a:t>
            </a:r>
          </a:p>
          <a:p>
            <a:pPr>
              <a:lnSpc>
                <a:spcPct val="120000"/>
              </a:lnSpc>
            </a:pPr>
            <a:r>
              <a:rPr lang="es-ES" sz="4800" dirty="0"/>
              <a:t>Ventajas</a:t>
            </a:r>
          </a:p>
          <a:p>
            <a:pPr lvl="1">
              <a:lnSpc>
                <a:spcPct val="120000"/>
              </a:lnSpc>
            </a:pPr>
            <a:r>
              <a:rPr lang="es-ES" sz="4000" dirty="0"/>
              <a:t>Reduce el número de iteraciones del bucle</a:t>
            </a:r>
            <a:endParaRPr lang="es-ES" sz="4000" dirty="0" smtClean="0"/>
          </a:p>
          <a:p>
            <a:pPr lvl="1">
              <a:lnSpc>
                <a:spcPct val="120000"/>
              </a:lnSpc>
            </a:pPr>
            <a:r>
              <a:rPr lang="es-ES" sz="4000" dirty="0" smtClean="0"/>
              <a:t>El </a:t>
            </a:r>
            <a:r>
              <a:rPr lang="es-ES" sz="4000" dirty="0"/>
              <a:t>total de instrucciones ejecutadas es menor ya se eliminan saltos y se reduce el número de instrucciones de incremento/decremento de los índices que se utilicen en el bucle</a:t>
            </a:r>
            <a:r>
              <a:rPr lang="es-ES" sz="4000" dirty="0" smtClean="0"/>
              <a:t>.</a:t>
            </a:r>
          </a:p>
          <a:p>
            <a:pPr lvl="1">
              <a:lnSpc>
                <a:spcPct val="120000"/>
              </a:lnSpc>
            </a:pPr>
            <a:r>
              <a:rPr lang="es-ES" sz="4000" dirty="0"/>
              <a:t>Se proporciona al compilador un mayor número de oportunidades para planificar las instrucciones ya que al desenrollar el bucle queda mucho más cálculo al descubierto al incrementarse el tamaño de los fragmentos de código lineal</a:t>
            </a:r>
            <a:r>
              <a:rPr lang="es-ES" sz="4000" dirty="0" smtClean="0"/>
              <a:t>.</a:t>
            </a:r>
          </a:p>
          <a:p>
            <a:pPr lvl="2">
              <a:lnSpc>
                <a:spcPct val="120000"/>
              </a:lnSpc>
            </a:pPr>
            <a:r>
              <a:rPr lang="es-ES" sz="3600" dirty="0" smtClean="0"/>
              <a:t>El </a:t>
            </a:r>
            <a:r>
              <a:rPr lang="es-ES" sz="3600" dirty="0"/>
              <a:t>bloque básico se compone por todas las instrucciones que hay desde la instrucción inicial hasta la siguiente instrucción de salto que se </a:t>
            </a:r>
            <a:r>
              <a:rPr lang="es-ES" sz="3600" dirty="0" smtClean="0"/>
              <a:t>detecte</a:t>
            </a:r>
          </a:p>
          <a:p>
            <a:pPr lvl="1">
              <a:lnSpc>
                <a:spcPct val="120000"/>
              </a:lnSpc>
            </a:pPr>
            <a:r>
              <a:rPr lang="es-ES" sz="4000" dirty="0"/>
              <a:t>Planificación más </a:t>
            </a:r>
            <a:r>
              <a:rPr lang="es-ES" sz="4000" dirty="0" smtClean="0"/>
              <a:t>efectiva</a:t>
            </a:r>
          </a:p>
          <a:p>
            <a:pPr lvl="1">
              <a:lnSpc>
                <a:spcPct val="120000"/>
              </a:lnSpc>
            </a:pPr>
            <a:r>
              <a:rPr lang="es-ES" sz="4000" dirty="0"/>
              <a:t>Generar código VLIW más compacto </a:t>
            </a:r>
            <a:endParaRPr lang="es-ES" dirty="0"/>
          </a:p>
        </p:txBody>
      </p:sp>
      <p:sp>
        <p:nvSpPr>
          <p:cNvPr id="3" name="2 Título"/>
          <p:cNvSpPr>
            <a:spLocks noGrp="1"/>
          </p:cNvSpPr>
          <p:nvPr>
            <p:ph type="title"/>
          </p:nvPr>
        </p:nvSpPr>
        <p:spPr>
          <a:xfrm>
            <a:off x="457200" y="274638"/>
            <a:ext cx="8229600" cy="490066"/>
          </a:xfrm>
        </p:spPr>
        <p:txBody>
          <a:bodyPr>
            <a:noAutofit/>
          </a:bodyPr>
          <a:lstStyle/>
          <a:p>
            <a:r>
              <a:rPr lang="es-ES" sz="2400" dirty="0" smtClean="0"/>
              <a:t>3.6 </a:t>
            </a:r>
            <a:r>
              <a:rPr lang="es-ES" sz="2400" dirty="0" err="1" smtClean="0"/>
              <a:t>Desarrollamiento</a:t>
            </a:r>
            <a:r>
              <a:rPr lang="es-ES" sz="2400" dirty="0" smtClean="0"/>
              <a:t> de </a:t>
            </a:r>
            <a:r>
              <a:rPr lang="es-ES" sz="2400" dirty="0"/>
              <a:t>bucles (</a:t>
            </a:r>
            <a:r>
              <a:rPr lang="es-ES" sz="2400" dirty="0" err="1"/>
              <a:t>loop</a:t>
            </a:r>
            <a:r>
              <a:rPr lang="es-ES" sz="2400" dirty="0"/>
              <a:t> </a:t>
            </a:r>
            <a:r>
              <a:rPr lang="es-ES" sz="2400" dirty="0" err="1"/>
              <a:t>unrolling</a:t>
            </a:r>
            <a:r>
              <a:rPr lang="es-ES" sz="2400" dirty="0"/>
              <a:t> </a:t>
            </a:r>
            <a:r>
              <a:rPr lang="es-ES" sz="2400" dirty="0" smtClean="0"/>
              <a:t>)</a:t>
            </a:r>
            <a:endParaRPr lang="es-E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356992"/>
            <a:ext cx="6999362" cy="3371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778098"/>
          </a:xfrm>
        </p:spPr>
        <p:txBody>
          <a:bodyPr>
            <a:normAutofit/>
          </a:bodyPr>
          <a:lstStyle/>
          <a:p>
            <a:r>
              <a:rPr lang="es-ES" sz="3200" dirty="0"/>
              <a:t>Reordenamiento de las instrucciones</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445385"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3" y="3861048"/>
            <a:ext cx="1754313" cy="299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4003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24744"/>
            <a:ext cx="8229600" cy="5112568"/>
          </a:xfrm>
        </p:spPr>
        <p:txBody>
          <a:bodyPr>
            <a:normAutofit fontScale="70000" lnSpcReduction="20000"/>
          </a:bodyPr>
          <a:lstStyle/>
          <a:p>
            <a:pPr>
              <a:lnSpc>
                <a:spcPct val="120000"/>
              </a:lnSpc>
            </a:pPr>
            <a:r>
              <a:rPr lang="es-ES" dirty="0"/>
              <a:t>La suma en coma flotante no se inician en el primer ciclo sino en el tercero ya que es necesario tener en cuenta el retardo asociado a las instrucciones de carga, esto es, dos ciclos.</a:t>
            </a:r>
          </a:p>
          <a:p>
            <a:pPr>
              <a:lnSpc>
                <a:spcPct val="120000"/>
              </a:lnSpc>
            </a:pPr>
            <a:r>
              <a:rPr lang="es-ES" dirty="0" smtClean="0"/>
              <a:t>Las </a:t>
            </a:r>
            <a:r>
              <a:rPr lang="es-ES" dirty="0"/>
              <a:t>instrucciones de almacenamiento que deben esperar a que los resultados de las operaciones de suma en coma flotante estén disponibles.</a:t>
            </a:r>
          </a:p>
          <a:p>
            <a:pPr>
              <a:lnSpc>
                <a:spcPct val="120000"/>
              </a:lnSpc>
            </a:pPr>
            <a:r>
              <a:rPr lang="es-ES" dirty="0" smtClean="0"/>
              <a:t>La </a:t>
            </a:r>
            <a:r>
              <a:rPr lang="es-ES" dirty="0"/>
              <a:t>dependencia WAR existente entre la lectura del registro R1 por las instrucciones de almacenamiento y su escritura por la instrucción SUBI se ha resuelto teniendo en cuenta el efecto que produce el decremento adelantado del índice. </a:t>
            </a:r>
            <a:endParaRPr lang="es-ES" dirty="0" smtClean="0"/>
          </a:p>
          <a:p>
            <a:pPr lvl="1">
              <a:lnSpc>
                <a:spcPct val="120000"/>
              </a:lnSpc>
            </a:pPr>
            <a:r>
              <a:rPr lang="es-ES" dirty="0" smtClean="0"/>
              <a:t>Las </a:t>
            </a:r>
            <a:r>
              <a:rPr lang="es-ES" dirty="0"/>
              <a:t>cuatro instrucciones de almacenamiento se modifican para recoger el decremento adelantado del registro R1</a:t>
            </a:r>
            <a:r>
              <a:rPr lang="es-ES" dirty="0" smtClean="0"/>
              <a:t>:</a:t>
            </a:r>
          </a:p>
          <a:p>
            <a:pPr lvl="2">
              <a:lnSpc>
                <a:spcPct val="120000"/>
              </a:lnSpc>
            </a:pPr>
            <a:r>
              <a:rPr lang="es-ES" dirty="0" smtClean="0"/>
              <a:t>Como </a:t>
            </a:r>
            <a:r>
              <a:rPr lang="es-ES" dirty="0"/>
              <a:t>se </a:t>
            </a:r>
            <a:r>
              <a:rPr lang="es-ES" dirty="0" err="1"/>
              <a:t>decrementa</a:t>
            </a:r>
            <a:r>
              <a:rPr lang="es-ES" dirty="0"/>
              <a:t> por adelantado en 32, se suma un valor de 32 a los desplazamientos de los almacenamientos, 0, -8, -16 y -24, dando como resultado que el adelanto en la escritura de R1 provoque que los nuevos desplazamientos tengan que pasar a ser 32, 24, 16 y 8.</a:t>
            </a:r>
          </a:p>
        </p:txBody>
      </p:sp>
      <p:sp>
        <p:nvSpPr>
          <p:cNvPr id="3" name="2 Título"/>
          <p:cNvSpPr>
            <a:spLocks noGrp="1"/>
          </p:cNvSpPr>
          <p:nvPr>
            <p:ph type="title"/>
          </p:nvPr>
        </p:nvSpPr>
        <p:spPr>
          <a:xfrm>
            <a:off x="457200" y="274638"/>
            <a:ext cx="8229600" cy="562074"/>
          </a:xfrm>
        </p:spPr>
        <p:txBody>
          <a:bodyPr>
            <a:normAutofit fontScale="90000"/>
          </a:bodyPr>
          <a:lstStyle/>
          <a:p>
            <a:r>
              <a:rPr lang="es-ES" sz="3200" dirty="0" smtClean="0"/>
              <a:t>Consideraciones</a:t>
            </a:r>
            <a:endParaRPr lang="es-ES" sz="3200" dirty="0"/>
          </a:p>
        </p:txBody>
      </p:sp>
    </p:spTree>
    <p:extLst>
      <p:ext uri="{BB962C8B-B14F-4D97-AF65-F5344CB8AC3E}">
        <p14:creationId xmlns:p14="http://schemas.microsoft.com/office/powerpoint/2010/main" val="1738998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052736"/>
            <a:ext cx="8229600" cy="4954555"/>
          </a:xfrm>
        </p:spPr>
        <p:txBody>
          <a:bodyPr>
            <a:normAutofit fontScale="70000" lnSpcReduction="20000"/>
          </a:bodyPr>
          <a:lstStyle/>
          <a:p>
            <a:pPr>
              <a:lnSpc>
                <a:spcPct val="120000"/>
              </a:lnSpc>
            </a:pPr>
            <a:r>
              <a:rPr lang="es-ES" dirty="0" smtClean="0"/>
              <a:t>El </a:t>
            </a:r>
            <a:r>
              <a:rPr lang="es-ES" dirty="0"/>
              <a:t>tamaño del código </a:t>
            </a:r>
            <a:r>
              <a:rPr lang="es-ES" dirty="0" smtClean="0"/>
              <a:t>VLIW es mayor</a:t>
            </a:r>
            <a:endParaRPr lang="es-ES" dirty="0"/>
          </a:p>
          <a:p>
            <a:pPr lvl="1">
              <a:lnSpc>
                <a:spcPct val="120000"/>
              </a:lnSpc>
            </a:pPr>
            <a:r>
              <a:rPr lang="es-ES" dirty="0"/>
              <a:t>Si la instrucción VLIW y cada operación escalar necesitan un tamaño de 12 y 4 bytes, respectivamente, el espacio de almacenamiento desaprovechado es, aproximadamente, del 50%.</a:t>
            </a:r>
          </a:p>
          <a:p>
            <a:pPr lvl="2">
              <a:lnSpc>
                <a:spcPct val="120000"/>
              </a:lnSpc>
            </a:pPr>
            <a:r>
              <a:rPr lang="es-ES" dirty="0"/>
              <a:t>Las instrucciones VLIW → 9 instrucciones*12 bytes = 108 bytes</a:t>
            </a:r>
          </a:p>
          <a:p>
            <a:pPr lvl="2">
              <a:lnSpc>
                <a:spcPct val="120000"/>
              </a:lnSpc>
            </a:pPr>
            <a:r>
              <a:rPr lang="es-ES" dirty="0"/>
              <a:t>Operaciones originales → 14 instrucciones*4 bytes = 56 bytes</a:t>
            </a:r>
          </a:p>
          <a:p>
            <a:pPr lvl="2">
              <a:lnSpc>
                <a:spcPct val="120000"/>
              </a:lnSpc>
            </a:pPr>
            <a:r>
              <a:rPr lang="es-ES" dirty="0"/>
              <a:t>Bucle original → 5 instrucciones*4 bytes = 20 bytes</a:t>
            </a:r>
          </a:p>
          <a:p>
            <a:pPr>
              <a:lnSpc>
                <a:spcPct val="120000"/>
              </a:lnSpc>
            </a:pPr>
            <a:r>
              <a:rPr lang="es-ES" dirty="0" smtClean="0"/>
              <a:t>Mejora </a:t>
            </a:r>
            <a:r>
              <a:rPr lang="es-ES" dirty="0"/>
              <a:t>es en el rendimiento. </a:t>
            </a:r>
            <a:endParaRPr lang="es-ES" dirty="0" smtClean="0"/>
          </a:p>
          <a:p>
            <a:pPr lvl="1">
              <a:lnSpc>
                <a:spcPct val="120000"/>
              </a:lnSpc>
            </a:pPr>
            <a:r>
              <a:rPr lang="es-ES" dirty="0" smtClean="0"/>
              <a:t>Si </a:t>
            </a:r>
            <a:r>
              <a:rPr lang="es-ES" dirty="0"/>
              <a:t>el vector constase de 1000 elementos</a:t>
            </a:r>
          </a:p>
          <a:p>
            <a:pPr lvl="1">
              <a:lnSpc>
                <a:spcPct val="120000"/>
              </a:lnSpc>
            </a:pPr>
            <a:r>
              <a:rPr lang="es-ES" dirty="0" smtClean="0"/>
              <a:t>Bucle </a:t>
            </a:r>
            <a:r>
              <a:rPr lang="es-ES" dirty="0"/>
              <a:t>original sin aplicar NADA 1000 </a:t>
            </a:r>
            <a:r>
              <a:rPr lang="es-ES" dirty="0" smtClean="0"/>
              <a:t>veces:</a:t>
            </a:r>
          </a:p>
          <a:p>
            <a:pPr lvl="2">
              <a:lnSpc>
                <a:spcPct val="120000"/>
              </a:lnSpc>
            </a:pPr>
            <a:r>
              <a:rPr lang="es-ES" dirty="0" smtClean="0"/>
              <a:t>1000 </a:t>
            </a:r>
            <a:r>
              <a:rPr lang="es-ES" dirty="0"/>
              <a:t>iteraciones*5 instrucciones = 5000 ciclos</a:t>
            </a:r>
          </a:p>
          <a:p>
            <a:pPr lvl="2">
              <a:lnSpc>
                <a:spcPct val="120000"/>
              </a:lnSpc>
            </a:pPr>
            <a:r>
              <a:rPr lang="es-ES" dirty="0" smtClean="0"/>
              <a:t>En </a:t>
            </a:r>
            <a:r>
              <a:rPr lang="es-ES" dirty="0"/>
              <a:t>el mejor de los casos, supuesta una segmentación ideal y sin riesgos.</a:t>
            </a:r>
          </a:p>
          <a:p>
            <a:pPr lvl="1">
              <a:lnSpc>
                <a:spcPct val="120000"/>
              </a:lnSpc>
            </a:pPr>
            <a:r>
              <a:rPr lang="es-ES" dirty="0" smtClean="0"/>
              <a:t>El </a:t>
            </a:r>
            <a:r>
              <a:rPr lang="es-ES" dirty="0"/>
              <a:t>cuerpo del bucle desenrollado cuatro veces </a:t>
            </a:r>
            <a:r>
              <a:rPr lang="es-ES" dirty="0" smtClean="0"/>
              <a:t>: </a:t>
            </a:r>
          </a:p>
          <a:p>
            <a:pPr lvl="2">
              <a:lnSpc>
                <a:spcPct val="120000"/>
              </a:lnSpc>
            </a:pPr>
            <a:r>
              <a:rPr lang="es-ES" dirty="0" smtClean="0"/>
              <a:t>250 </a:t>
            </a:r>
            <a:r>
              <a:rPr lang="es-ES" dirty="0"/>
              <a:t>iteraciones*14 instrucciones= 3500 ciclos.</a:t>
            </a:r>
          </a:p>
          <a:p>
            <a:pPr lvl="1">
              <a:lnSpc>
                <a:spcPct val="120000"/>
              </a:lnSpc>
            </a:pPr>
            <a:r>
              <a:rPr lang="es-ES" dirty="0" smtClean="0"/>
              <a:t>El </a:t>
            </a:r>
            <a:r>
              <a:rPr lang="es-ES" dirty="0"/>
              <a:t>VLIW </a:t>
            </a:r>
          </a:p>
          <a:p>
            <a:pPr lvl="2">
              <a:lnSpc>
                <a:spcPct val="120000"/>
              </a:lnSpc>
            </a:pPr>
            <a:r>
              <a:rPr lang="es-ES" dirty="0" smtClean="0"/>
              <a:t>250 </a:t>
            </a:r>
            <a:r>
              <a:rPr lang="es-ES" dirty="0"/>
              <a:t>iteraciones*9 instrucciones = 2250 ciclos</a:t>
            </a:r>
          </a:p>
        </p:txBody>
      </p:sp>
      <p:sp>
        <p:nvSpPr>
          <p:cNvPr id="3" name="2 Título"/>
          <p:cNvSpPr>
            <a:spLocks noGrp="1"/>
          </p:cNvSpPr>
          <p:nvPr>
            <p:ph type="title"/>
          </p:nvPr>
        </p:nvSpPr>
        <p:spPr>
          <a:xfrm>
            <a:off x="457200" y="274638"/>
            <a:ext cx="8229600" cy="706090"/>
          </a:xfrm>
        </p:spPr>
        <p:txBody>
          <a:bodyPr>
            <a:normAutofit fontScale="90000"/>
          </a:bodyPr>
          <a:lstStyle/>
          <a:p>
            <a:r>
              <a:rPr lang="es-ES" dirty="0" smtClean="0"/>
              <a:t>Rendimiento</a:t>
            </a:r>
            <a:endParaRPr lang="es-ES" dirty="0"/>
          </a:p>
        </p:txBody>
      </p:sp>
    </p:spTree>
    <p:extLst>
      <p:ext uri="{BB962C8B-B14F-4D97-AF65-F5344CB8AC3E}">
        <p14:creationId xmlns:p14="http://schemas.microsoft.com/office/powerpoint/2010/main" val="1204333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9"/>
            <a:ext cx="8229600" cy="1515624"/>
          </a:xfrm>
        </p:spPr>
        <p:txBody>
          <a:bodyPr>
            <a:normAutofit fontScale="62500" lnSpcReduction="20000"/>
          </a:bodyPr>
          <a:lstStyle/>
          <a:p>
            <a:pPr>
              <a:lnSpc>
                <a:spcPct val="120000"/>
              </a:lnSpc>
            </a:pPr>
            <a:r>
              <a:rPr lang="es-ES" dirty="0"/>
              <a:t>6 * 12 (bytes/instrucción) = 72 bytes, de los cuales solo 20 bytes están ocupados con operaciones.</a:t>
            </a:r>
          </a:p>
          <a:p>
            <a:pPr>
              <a:lnSpc>
                <a:spcPct val="120000"/>
              </a:lnSpc>
            </a:pPr>
            <a:r>
              <a:rPr lang="es-ES" dirty="0" smtClean="0"/>
              <a:t>Velocidad </a:t>
            </a:r>
            <a:r>
              <a:rPr lang="es-ES" dirty="0"/>
              <a:t>de </a:t>
            </a:r>
            <a:r>
              <a:rPr lang="es-ES" dirty="0" smtClean="0"/>
              <a:t>ejecución</a:t>
            </a:r>
          </a:p>
          <a:p>
            <a:pPr lvl="1">
              <a:lnSpc>
                <a:spcPct val="120000"/>
              </a:lnSpc>
            </a:pPr>
            <a:r>
              <a:rPr lang="es-ES" dirty="0" smtClean="0"/>
              <a:t>Si </a:t>
            </a:r>
            <a:r>
              <a:rPr lang="es-ES" dirty="0"/>
              <a:t>el vector constase de 1000 elementos se tardaría en procesarlo 6000 ciclos de reloj frente a los 2250 ciclos obtenido tras aplicar </a:t>
            </a:r>
            <a:r>
              <a:rPr lang="es-ES" dirty="0" err="1"/>
              <a:t>desenrollamiento</a:t>
            </a:r>
            <a:r>
              <a:rPr lang="es-ES" dirty="0"/>
              <a:t>.</a:t>
            </a:r>
          </a:p>
        </p:txBody>
      </p:sp>
      <p:sp>
        <p:nvSpPr>
          <p:cNvPr id="3" name="2 Título"/>
          <p:cNvSpPr>
            <a:spLocks noGrp="1"/>
          </p:cNvSpPr>
          <p:nvPr>
            <p:ph type="title"/>
          </p:nvPr>
        </p:nvSpPr>
        <p:spPr>
          <a:xfrm>
            <a:off x="457200" y="274638"/>
            <a:ext cx="8229600" cy="994122"/>
          </a:xfrm>
        </p:spPr>
        <p:txBody>
          <a:bodyPr>
            <a:noAutofit/>
          </a:bodyPr>
          <a:lstStyle/>
          <a:p>
            <a:r>
              <a:rPr lang="es-ES" sz="2000" dirty="0"/>
              <a:t>Comparación con la versión VLIW que se obtendría del bucle original sin recurrir a ninguna técnica de planificación local</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76" y="3645024"/>
            <a:ext cx="836295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138" y="2871788"/>
            <a:ext cx="240982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5956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3610744" cy="1011567"/>
          </a:xfrm>
        </p:spPr>
        <p:txBody>
          <a:bodyPr>
            <a:normAutofit fontScale="77500" lnSpcReduction="20000"/>
          </a:bodyPr>
          <a:lstStyle/>
          <a:p>
            <a:r>
              <a:rPr lang="es-ES" dirty="0" smtClean="0"/>
              <a:t>Mejora el paralelismo</a:t>
            </a:r>
          </a:p>
          <a:p>
            <a:r>
              <a:rPr lang="es-ES" dirty="0" smtClean="0"/>
              <a:t>Mejora el rendimiento</a:t>
            </a:r>
          </a:p>
          <a:p>
            <a:r>
              <a:rPr lang="es-ES" dirty="0" smtClean="0"/>
              <a:t>El código ocupa mas</a:t>
            </a:r>
            <a:endParaRPr lang="es-ES" dirty="0"/>
          </a:p>
        </p:txBody>
      </p:sp>
      <p:sp>
        <p:nvSpPr>
          <p:cNvPr id="3" name="2 Título"/>
          <p:cNvSpPr>
            <a:spLocks noGrp="1"/>
          </p:cNvSpPr>
          <p:nvPr>
            <p:ph type="title"/>
          </p:nvPr>
        </p:nvSpPr>
        <p:spPr/>
        <p:txBody>
          <a:bodyPr>
            <a:normAutofit fontScale="90000"/>
          </a:bodyPr>
          <a:lstStyle/>
          <a:p>
            <a:r>
              <a:rPr lang="es-ES" dirty="0" smtClean="0"/>
              <a:t>Reordenamiento de las instrucciones</a:t>
            </a:r>
            <a:endParaRPr lang="es-E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80728"/>
            <a:ext cx="8507288" cy="2448272"/>
          </a:xfrm>
        </p:spPr>
        <p:txBody>
          <a:bodyPr>
            <a:normAutofit fontScale="47500" lnSpcReduction="20000"/>
          </a:bodyPr>
          <a:lstStyle/>
          <a:p>
            <a:pPr>
              <a:lnSpc>
                <a:spcPct val="120000"/>
              </a:lnSpc>
            </a:pPr>
            <a:r>
              <a:rPr lang="es-ES" dirty="0" smtClean="0"/>
              <a:t>Intenta aprovechar al máximo el paralelismo existente dentro del bucle</a:t>
            </a:r>
          </a:p>
          <a:p>
            <a:pPr>
              <a:lnSpc>
                <a:spcPct val="120000"/>
              </a:lnSpc>
            </a:pPr>
            <a:r>
              <a:rPr lang="es-ES" dirty="0" smtClean="0"/>
              <a:t>Consiste en producir un nuevo cuerpo del bucle compuesto por la intercalación de instrucciones correspondientes a diferentes iteraciones del bucle original (</a:t>
            </a:r>
            <a:r>
              <a:rPr lang="es-ES" i="1" dirty="0" smtClean="0"/>
              <a:t>planificación </a:t>
            </a:r>
            <a:r>
              <a:rPr lang="es-ES" i="1" dirty="0" err="1" smtClean="0"/>
              <a:t>policíclica</a:t>
            </a:r>
            <a:r>
              <a:rPr lang="es-ES" dirty="0" smtClean="0"/>
              <a:t>)</a:t>
            </a:r>
          </a:p>
          <a:p>
            <a:pPr>
              <a:lnSpc>
                <a:spcPct val="120000"/>
              </a:lnSpc>
            </a:pPr>
            <a:r>
              <a:rPr lang="es-ES" dirty="0"/>
              <a:t>Al reorganizar un bucle mediante segmentación software, siempre es necesario añadir unas instrucciones de arranque (el prólogo) antes del cuerpo del bucle y otras de terminación tras su finalización (el epílogo</a:t>
            </a:r>
            <a:r>
              <a:rPr lang="es-ES" dirty="0" smtClean="0"/>
              <a:t>).</a:t>
            </a:r>
          </a:p>
          <a:p>
            <a:pPr>
              <a:lnSpc>
                <a:spcPct val="120000"/>
              </a:lnSpc>
            </a:pPr>
            <a:r>
              <a:rPr lang="es-ES" dirty="0"/>
              <a:t>Instrucciones A, B, C y D → cada una un ciclo de reloj</a:t>
            </a:r>
          </a:p>
          <a:p>
            <a:pPr lvl="1">
              <a:lnSpc>
                <a:spcPct val="120000"/>
              </a:lnSpc>
            </a:pPr>
            <a:r>
              <a:rPr lang="es-ES" dirty="0" smtClean="0"/>
              <a:t>Una </a:t>
            </a:r>
            <a:r>
              <a:rPr lang="es-ES" dirty="0"/>
              <a:t>dependencia RAW con la instrucción que la precede → D depende C, C depende B, B depende A.</a:t>
            </a:r>
          </a:p>
          <a:p>
            <a:pPr lvl="1">
              <a:lnSpc>
                <a:spcPct val="120000"/>
              </a:lnSpc>
            </a:pPr>
            <a:r>
              <a:rPr lang="es-ES" dirty="0" smtClean="0"/>
              <a:t>Tras </a:t>
            </a:r>
            <a:r>
              <a:rPr lang="es-ES" dirty="0"/>
              <a:t>tres iteraciones del bucle original aparece un patrón de ejecución compuesto por instrucciones pertenecientes a cuatro iteraciones diferentes del bucle original y que ya no presentan dependencias RAW entre ellas.</a:t>
            </a:r>
          </a:p>
        </p:txBody>
      </p:sp>
      <p:sp>
        <p:nvSpPr>
          <p:cNvPr id="3" name="2 Título"/>
          <p:cNvSpPr>
            <a:spLocks noGrp="1"/>
          </p:cNvSpPr>
          <p:nvPr>
            <p:ph type="title"/>
          </p:nvPr>
        </p:nvSpPr>
        <p:spPr>
          <a:xfrm>
            <a:off x="457200" y="274638"/>
            <a:ext cx="8229600" cy="634082"/>
          </a:xfrm>
        </p:spPr>
        <p:txBody>
          <a:bodyPr>
            <a:normAutofit fontScale="90000"/>
          </a:bodyPr>
          <a:lstStyle/>
          <a:p>
            <a:r>
              <a:rPr lang="es-ES" dirty="0" smtClean="0"/>
              <a:t>3.7 Segmentación software</a:t>
            </a:r>
            <a:endParaRPr lang="es-E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356992"/>
            <a:ext cx="5574183" cy="3329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96752"/>
            <a:ext cx="8529867"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457200" y="274638"/>
            <a:ext cx="8229600" cy="706090"/>
          </a:xfrm>
        </p:spPr>
        <p:txBody>
          <a:bodyPr>
            <a:normAutofit fontScale="90000"/>
          </a:bodyPr>
          <a:lstStyle/>
          <a:p>
            <a:r>
              <a:rPr lang="es-ES" dirty="0" smtClean="0"/>
              <a:t>Ejemplo</a:t>
            </a:r>
            <a:endParaRPr lang="es-E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068960"/>
            <a:ext cx="8254807"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Marcador de contenido"/>
          <p:cNvSpPr>
            <a:spLocks noGrp="1"/>
          </p:cNvSpPr>
          <p:nvPr>
            <p:ph idx="1"/>
          </p:nvPr>
        </p:nvSpPr>
        <p:spPr>
          <a:xfrm>
            <a:off x="395536" y="404664"/>
            <a:ext cx="8229600" cy="2955784"/>
          </a:xfrm>
        </p:spPr>
        <p:txBody>
          <a:bodyPr>
            <a:normAutofit fontScale="55000" lnSpcReduction="20000"/>
          </a:bodyPr>
          <a:lstStyle/>
          <a:p>
            <a:pPr>
              <a:lnSpc>
                <a:spcPct val="120000"/>
              </a:lnSpc>
            </a:pPr>
            <a:r>
              <a:rPr lang="es-ES" dirty="0"/>
              <a:t>Si las instrucciones VLIW son de 16 bytes, el tamaño total del código es de (11 inst.*16 </a:t>
            </a:r>
            <a:r>
              <a:rPr lang="es-ES" dirty="0" err="1"/>
              <a:t>byt</a:t>
            </a:r>
            <a:r>
              <a:rPr lang="es-ES" dirty="0"/>
              <a:t>/</a:t>
            </a:r>
            <a:r>
              <a:rPr lang="es-ES" dirty="0" err="1"/>
              <a:t>inst</a:t>
            </a:r>
            <a:r>
              <a:rPr lang="es-ES" dirty="0"/>
              <a:t>).= 176 bytes.</a:t>
            </a:r>
          </a:p>
          <a:p>
            <a:pPr>
              <a:lnSpc>
                <a:spcPct val="120000"/>
              </a:lnSpc>
            </a:pPr>
            <a:r>
              <a:rPr lang="es-ES" dirty="0" smtClean="0"/>
              <a:t>Tiempo </a:t>
            </a:r>
            <a:r>
              <a:rPr lang="es-ES" dirty="0"/>
              <a:t>para procesar un vector de 1000 elementos:</a:t>
            </a:r>
          </a:p>
          <a:p>
            <a:pPr>
              <a:lnSpc>
                <a:spcPct val="120000"/>
              </a:lnSpc>
            </a:pPr>
            <a:r>
              <a:rPr lang="es-ES" dirty="0"/>
              <a:t>La aproximación VLIW emplearía 1010 ciclos.</a:t>
            </a:r>
          </a:p>
          <a:p>
            <a:pPr lvl="1">
              <a:lnSpc>
                <a:spcPct val="120000"/>
              </a:lnSpc>
            </a:pPr>
            <a:r>
              <a:rPr lang="es-ES" dirty="0" smtClean="0"/>
              <a:t>5 </a:t>
            </a:r>
            <a:r>
              <a:rPr lang="es-ES" dirty="0"/>
              <a:t>corresponderían al prólogo.</a:t>
            </a:r>
          </a:p>
          <a:p>
            <a:pPr lvl="1">
              <a:lnSpc>
                <a:spcPct val="120000"/>
              </a:lnSpc>
            </a:pPr>
            <a:r>
              <a:rPr lang="es-ES" dirty="0" smtClean="0"/>
              <a:t>5 </a:t>
            </a:r>
            <a:r>
              <a:rPr lang="es-ES" dirty="0"/>
              <a:t>al epílogo.</a:t>
            </a:r>
          </a:p>
          <a:p>
            <a:pPr lvl="1">
              <a:lnSpc>
                <a:spcPct val="120000"/>
              </a:lnSpc>
            </a:pPr>
            <a:r>
              <a:rPr lang="es-ES" dirty="0" smtClean="0"/>
              <a:t>1000 </a:t>
            </a:r>
            <a:r>
              <a:rPr lang="es-ES" dirty="0"/>
              <a:t>a las iteraciones del bucle.</a:t>
            </a:r>
          </a:p>
          <a:p>
            <a:pPr>
              <a:lnSpc>
                <a:spcPct val="120000"/>
              </a:lnSpc>
            </a:pPr>
            <a:r>
              <a:rPr lang="es-ES" dirty="0"/>
              <a:t>Aunque el concepto en que se basa es sencillo, la segmentación software puede llegar a ser extremadamente complicada de aplicar hay instrucciones condicionales en el cuerpo del bucle que impiden la aparición de un patrón de comportamiento regular.</a:t>
            </a:r>
          </a:p>
        </p:txBody>
      </p:sp>
    </p:spTree>
    <p:extLst>
      <p:ext uri="{BB962C8B-B14F-4D97-AF65-F5344CB8AC3E}">
        <p14:creationId xmlns:p14="http://schemas.microsoft.com/office/powerpoint/2010/main" val="1671730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1078222"/>
            <a:ext cx="8229600" cy="4521184"/>
          </a:xfrm>
        </p:spPr>
        <p:txBody>
          <a:bodyPr>
            <a:normAutofit fontScale="77500" lnSpcReduction="20000"/>
          </a:bodyPr>
          <a:lstStyle/>
          <a:p>
            <a:pPr>
              <a:lnSpc>
                <a:spcPct val="120000"/>
              </a:lnSpc>
            </a:pPr>
            <a:r>
              <a:rPr lang="es-ES" dirty="0"/>
              <a:t>El paralelismo funcional se obtiene mediante la replicación de las funciones de procesamiento que realiza el computador.</a:t>
            </a:r>
          </a:p>
          <a:p>
            <a:pPr lvl="1">
              <a:lnSpc>
                <a:spcPct val="120000"/>
              </a:lnSpc>
            </a:pPr>
            <a:r>
              <a:rPr lang="es-ES" dirty="0" smtClean="0"/>
              <a:t>Granularidad </a:t>
            </a:r>
            <a:r>
              <a:rPr lang="es-ES" dirty="0"/>
              <a:t>fina → a nivel de instrucciones</a:t>
            </a:r>
          </a:p>
          <a:p>
            <a:pPr lvl="1">
              <a:lnSpc>
                <a:spcPct val="120000"/>
              </a:lnSpc>
            </a:pPr>
            <a:r>
              <a:rPr lang="es-ES" dirty="0" smtClean="0"/>
              <a:t>Granularidad </a:t>
            </a:r>
            <a:r>
              <a:rPr lang="es-ES" dirty="0"/>
              <a:t>gruesa → a nivel de programas</a:t>
            </a:r>
          </a:p>
          <a:p>
            <a:pPr>
              <a:lnSpc>
                <a:spcPct val="120000"/>
              </a:lnSpc>
            </a:pPr>
            <a:r>
              <a:rPr lang="es-ES" dirty="0" smtClean="0"/>
              <a:t>VLIW (</a:t>
            </a:r>
            <a:r>
              <a:rPr lang="es-ES" dirty="0" err="1" smtClean="0"/>
              <a:t>very</a:t>
            </a:r>
            <a:r>
              <a:rPr lang="es-ES" dirty="0" smtClean="0"/>
              <a:t> </a:t>
            </a:r>
            <a:r>
              <a:rPr lang="es-ES" dirty="0" err="1" smtClean="0"/>
              <a:t>long</a:t>
            </a:r>
            <a:r>
              <a:rPr lang="es-ES" dirty="0" smtClean="0"/>
              <a:t> </a:t>
            </a:r>
            <a:r>
              <a:rPr lang="es-ES" dirty="0" err="1" smtClean="0"/>
              <a:t>instructions</a:t>
            </a:r>
            <a:r>
              <a:rPr lang="es-ES" dirty="0" smtClean="0"/>
              <a:t> </a:t>
            </a:r>
            <a:r>
              <a:rPr lang="es-ES" dirty="0" err="1" smtClean="0"/>
              <a:t>word</a:t>
            </a:r>
            <a:r>
              <a:rPr lang="es-ES" dirty="0" smtClean="0"/>
              <a:t> – palabras de instrucción muy largas)</a:t>
            </a:r>
          </a:p>
          <a:p>
            <a:pPr lvl="1">
              <a:lnSpc>
                <a:spcPct val="120000"/>
              </a:lnSpc>
            </a:pPr>
            <a:r>
              <a:rPr lang="es-ES" dirty="0" smtClean="0"/>
              <a:t>Se caracteriza por emitir en cada ciclo de reloj una única instrucción pero que contiene varias operaciones</a:t>
            </a:r>
          </a:p>
          <a:p>
            <a:pPr lvl="1">
              <a:lnSpc>
                <a:spcPct val="120000"/>
              </a:lnSpc>
            </a:pPr>
            <a:r>
              <a:rPr lang="es-ES" dirty="0" smtClean="0"/>
              <a:t>La responsabilidad de planificar correctamente las instrucciones fuentes que se puedan codificar como VLIW son del compilador no el hardware</a:t>
            </a:r>
          </a:p>
          <a:p>
            <a:pPr lvl="2">
              <a:lnSpc>
                <a:spcPct val="120000"/>
              </a:lnSpc>
            </a:pPr>
            <a:r>
              <a:rPr lang="es-ES" dirty="0" smtClean="0"/>
              <a:t>En tiempo de compilación se tiene mas tiempo para analizar todos los problemas</a:t>
            </a:r>
          </a:p>
          <a:p>
            <a:pPr lvl="1"/>
            <a:endParaRPr lang="es-ES" dirty="0"/>
          </a:p>
        </p:txBody>
      </p:sp>
      <p:sp>
        <p:nvSpPr>
          <p:cNvPr id="3" name="2 Título"/>
          <p:cNvSpPr>
            <a:spLocks noGrp="1"/>
          </p:cNvSpPr>
          <p:nvPr>
            <p:ph type="title"/>
          </p:nvPr>
        </p:nvSpPr>
        <p:spPr/>
        <p:txBody>
          <a:bodyPr/>
          <a:lstStyle/>
          <a:p>
            <a:r>
              <a:rPr lang="es-ES" dirty="0" smtClean="0"/>
              <a:t>3.2 Introducción</a:t>
            </a:r>
            <a:endParaRPr lang="es-ES" dirty="0"/>
          </a:p>
        </p:txBody>
      </p:sp>
      <p:pic>
        <p:nvPicPr>
          <p:cNvPr id="1027" name="Picture 3"/>
          <p:cNvPicPr>
            <a:picLocks noChangeAspect="1" noChangeArrowheads="1"/>
          </p:cNvPicPr>
          <p:nvPr/>
        </p:nvPicPr>
        <p:blipFill>
          <a:blip r:embed="rId2" cstate="print"/>
          <a:srcRect/>
          <a:stretch>
            <a:fillRect/>
          </a:stretch>
        </p:blipFill>
        <p:spPr bwMode="auto">
          <a:xfrm>
            <a:off x="3599384" y="5599406"/>
            <a:ext cx="5544616" cy="1258594"/>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fontScale="90000"/>
          </a:bodyPr>
          <a:lstStyle/>
          <a:p>
            <a:r>
              <a:rPr lang="es-ES" sz="3200" dirty="0" smtClean="0"/>
              <a:t>3.8 Planificación de Trazas (Trace </a:t>
            </a:r>
            <a:r>
              <a:rPr lang="es-ES" sz="3200" dirty="0" err="1"/>
              <a:t>S</a:t>
            </a:r>
            <a:r>
              <a:rPr lang="es-ES" sz="3200" dirty="0" err="1" smtClean="0"/>
              <a:t>heduling</a:t>
            </a:r>
            <a:r>
              <a:rPr lang="es-ES" sz="3200" dirty="0" smtClean="0"/>
              <a:t>)</a:t>
            </a:r>
            <a:endParaRPr lang="es-ES" sz="3200" dirty="0"/>
          </a:p>
        </p:txBody>
      </p:sp>
      <p:sp>
        <p:nvSpPr>
          <p:cNvPr id="3" name="2 Marcador de contenido"/>
          <p:cNvSpPr>
            <a:spLocks noGrp="1"/>
          </p:cNvSpPr>
          <p:nvPr>
            <p:ph idx="1"/>
          </p:nvPr>
        </p:nvSpPr>
        <p:spPr>
          <a:xfrm>
            <a:off x="539552" y="1052736"/>
            <a:ext cx="8229600" cy="4525963"/>
          </a:xfrm>
        </p:spPr>
        <p:txBody>
          <a:bodyPr>
            <a:normAutofit fontScale="92500" lnSpcReduction="10000"/>
          </a:bodyPr>
          <a:lstStyle/>
          <a:p>
            <a:pPr>
              <a:lnSpc>
                <a:spcPct val="110000"/>
              </a:lnSpc>
            </a:pPr>
            <a:r>
              <a:rPr lang="es-ES" dirty="0"/>
              <a:t>Es una técnica de planificación global</a:t>
            </a:r>
          </a:p>
          <a:p>
            <a:pPr>
              <a:lnSpc>
                <a:spcPct val="110000"/>
              </a:lnSpc>
            </a:pPr>
            <a:r>
              <a:rPr lang="es-ES" dirty="0" smtClean="0"/>
              <a:t>Traza</a:t>
            </a:r>
          </a:p>
          <a:p>
            <a:pPr lvl="1">
              <a:lnSpc>
                <a:spcPct val="110000"/>
              </a:lnSpc>
            </a:pPr>
            <a:r>
              <a:rPr lang="es-ES" dirty="0" smtClean="0"/>
              <a:t>Camino de ejecución mas probable</a:t>
            </a:r>
          </a:p>
          <a:p>
            <a:pPr>
              <a:lnSpc>
                <a:spcPct val="110000"/>
              </a:lnSpc>
            </a:pPr>
            <a:r>
              <a:rPr lang="es-ES" dirty="0" smtClean="0"/>
              <a:t>Pasos</a:t>
            </a:r>
          </a:p>
          <a:p>
            <a:pPr lvl="1">
              <a:lnSpc>
                <a:spcPct val="110000"/>
              </a:lnSpc>
            </a:pPr>
            <a:r>
              <a:rPr lang="es-ES" dirty="0" smtClean="0"/>
              <a:t>1.- Selección de la traza</a:t>
            </a:r>
          </a:p>
          <a:p>
            <a:pPr lvl="2">
              <a:lnSpc>
                <a:spcPct val="110000"/>
              </a:lnSpc>
            </a:pPr>
            <a:r>
              <a:rPr lang="es-ES" dirty="0" smtClean="0"/>
              <a:t>Encontrar un conjunto de bloques básicos que conformen una secuencia de código sin bucle</a:t>
            </a:r>
          </a:p>
          <a:p>
            <a:pPr lvl="3">
              <a:lnSpc>
                <a:spcPct val="110000"/>
              </a:lnSpc>
            </a:pPr>
            <a:r>
              <a:rPr lang="es-ES" dirty="0" smtClean="0"/>
              <a:t>Seleccionamos al que especulemos que será mas probable que se ejecute</a:t>
            </a:r>
          </a:p>
          <a:p>
            <a:pPr lvl="4">
              <a:lnSpc>
                <a:spcPct val="110000"/>
              </a:lnSpc>
            </a:pPr>
            <a:r>
              <a:rPr lang="es-ES" dirty="0" smtClean="0"/>
              <a:t>Compilador utiliza un Grafos con pesos (ponderados)por distintos criterios perfiles de ejecución, estimaciones, planificación estática de saltos…</a:t>
            </a:r>
          </a:p>
          <a:p>
            <a:pPr lvl="1">
              <a:lnSpc>
                <a:spcPct val="110000"/>
              </a:lnSpc>
            </a:pPr>
            <a:r>
              <a:rPr lang="es-ES" dirty="0" smtClean="0"/>
              <a:t>2.- Compactación de la traza</a:t>
            </a:r>
            <a:endParaRPr lang="es-E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Código intermedio del bucle sin compactar</a:t>
            </a:r>
            <a:endParaRPr lang="es-E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56792"/>
            <a:ext cx="781050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76672"/>
            <a:ext cx="8665838"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9655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79512" y="0"/>
            <a:ext cx="4608512" cy="2132856"/>
          </a:xfrm>
        </p:spPr>
        <p:txBody>
          <a:bodyPr>
            <a:normAutofit/>
          </a:bodyPr>
          <a:lstStyle/>
          <a:p>
            <a:r>
              <a:rPr lang="es-ES" sz="2800" dirty="0" smtClean="0"/>
              <a:t>Posibles situaciones en las que plantea desplazamiento de operaciones</a:t>
            </a:r>
            <a:endParaRPr lang="es-ES" sz="28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0" y="1988840"/>
            <a:ext cx="9146223"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1412776"/>
            <a:ext cx="8229600" cy="2160240"/>
          </a:xfrm>
        </p:spPr>
        <p:txBody>
          <a:bodyPr>
            <a:normAutofit fontScale="62500" lnSpcReduction="20000"/>
          </a:bodyPr>
          <a:lstStyle/>
          <a:p>
            <a:pPr>
              <a:lnSpc>
                <a:spcPct val="120000"/>
              </a:lnSpc>
            </a:pPr>
            <a:r>
              <a:rPr lang="es-ES" dirty="0"/>
              <a:t>Conocer cuál es la secuencia de ejecución más probable.</a:t>
            </a:r>
          </a:p>
          <a:p>
            <a:pPr>
              <a:lnSpc>
                <a:spcPct val="120000"/>
              </a:lnSpc>
            </a:pPr>
            <a:r>
              <a:rPr lang="es-ES" dirty="0" smtClean="0"/>
              <a:t>Conocer </a:t>
            </a:r>
            <a:r>
              <a:rPr lang="es-ES" dirty="0"/>
              <a:t>las dependencias de datos existentes para garantizar su mantenimiento.</a:t>
            </a:r>
          </a:p>
          <a:p>
            <a:pPr>
              <a:lnSpc>
                <a:spcPct val="120000"/>
              </a:lnSpc>
            </a:pPr>
            <a:r>
              <a:rPr lang="es-ES" dirty="0" smtClean="0"/>
              <a:t>La </a:t>
            </a:r>
            <a:r>
              <a:rPr lang="es-ES" dirty="0"/>
              <a:t>cantidad de código de compensación que es necesario añadir.</a:t>
            </a:r>
          </a:p>
          <a:p>
            <a:pPr>
              <a:lnSpc>
                <a:spcPct val="120000"/>
              </a:lnSpc>
            </a:pPr>
            <a:r>
              <a:rPr lang="es-ES" dirty="0" smtClean="0"/>
              <a:t>Saber </a:t>
            </a:r>
            <a:r>
              <a:rPr lang="es-ES" dirty="0"/>
              <a:t>si compensa el desplazamiento de operaciones dentro de la traza, midiéndose el coste tanto en ciclos de ejecución como en espacio de almacenamiento.</a:t>
            </a:r>
          </a:p>
        </p:txBody>
      </p:sp>
      <p:sp>
        <p:nvSpPr>
          <p:cNvPr id="3" name="2 Título"/>
          <p:cNvSpPr>
            <a:spLocks noGrp="1"/>
          </p:cNvSpPr>
          <p:nvPr>
            <p:ph type="title"/>
          </p:nvPr>
        </p:nvSpPr>
        <p:spPr>
          <a:xfrm>
            <a:off x="323528" y="188640"/>
            <a:ext cx="8229600" cy="1143000"/>
          </a:xfrm>
        </p:spPr>
        <p:txBody>
          <a:bodyPr>
            <a:normAutofit/>
          </a:bodyPr>
          <a:lstStyle/>
          <a:p>
            <a:r>
              <a:rPr lang="es-ES" sz="2800" dirty="0" smtClean="0"/>
              <a:t>Consideraciones del compilador para desplazar operaciones dentro de una traza</a:t>
            </a:r>
            <a:endParaRPr lang="es-E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38100"/>
            <a:ext cx="775335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614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188640"/>
            <a:ext cx="8659812" cy="3024336"/>
          </a:xfrm>
        </p:spPr>
        <p:txBody>
          <a:bodyPr>
            <a:normAutofit fontScale="55000" lnSpcReduction="20000"/>
          </a:bodyPr>
          <a:lstStyle/>
          <a:p>
            <a:pPr>
              <a:lnSpc>
                <a:spcPct val="120000"/>
              </a:lnSpc>
            </a:pPr>
            <a:r>
              <a:rPr lang="es-ES" dirty="0"/>
              <a:t>Ruta de ejecución más </a:t>
            </a:r>
            <a:r>
              <a:rPr lang="es-ES" dirty="0" smtClean="0"/>
              <a:t>probable: 1</a:t>
            </a:r>
            <a:r>
              <a:rPr lang="es-ES" dirty="0"/>
              <a:t>, 2, 3, 4, 5, 6, 7, 8, 15, </a:t>
            </a:r>
            <a:r>
              <a:rPr lang="es-ES" dirty="0" smtClean="0"/>
              <a:t>16</a:t>
            </a:r>
          </a:p>
          <a:p>
            <a:pPr lvl="1">
              <a:lnSpc>
                <a:spcPct val="120000"/>
              </a:lnSpc>
            </a:pPr>
            <a:r>
              <a:rPr lang="es-ES" dirty="0" smtClean="0"/>
              <a:t>10 </a:t>
            </a:r>
            <a:r>
              <a:rPr lang="es-ES" dirty="0"/>
              <a:t>ciclos </a:t>
            </a:r>
            <a:r>
              <a:rPr lang="es-ES" dirty="0" smtClean="0"/>
              <a:t> decremento </a:t>
            </a:r>
            <a:r>
              <a:rPr lang="es-ES" dirty="0"/>
              <a:t>de 2 ciclos respecto a la no planificación</a:t>
            </a:r>
          </a:p>
          <a:p>
            <a:pPr>
              <a:lnSpc>
                <a:spcPct val="120000"/>
              </a:lnSpc>
            </a:pPr>
            <a:r>
              <a:rPr lang="es-ES" dirty="0"/>
              <a:t>Ruta menos </a:t>
            </a:r>
            <a:r>
              <a:rPr lang="es-ES" dirty="0" smtClean="0"/>
              <a:t>probable: 1</a:t>
            </a:r>
            <a:r>
              <a:rPr lang="es-ES" dirty="0"/>
              <a:t>, 2, 3, 4, 5, 6, 8, 9, 10, 11, 12, 13, 14, 15, </a:t>
            </a:r>
            <a:r>
              <a:rPr lang="es-ES" dirty="0" smtClean="0"/>
              <a:t>16</a:t>
            </a:r>
            <a:endParaRPr lang="es-ES" dirty="0"/>
          </a:p>
          <a:p>
            <a:pPr lvl="1">
              <a:lnSpc>
                <a:spcPct val="120000"/>
              </a:lnSpc>
            </a:pPr>
            <a:r>
              <a:rPr lang="es-ES" dirty="0"/>
              <a:t>15 ciclos </a:t>
            </a:r>
            <a:r>
              <a:rPr lang="es-ES" dirty="0" smtClean="0"/>
              <a:t>Incremento </a:t>
            </a:r>
            <a:r>
              <a:rPr lang="es-ES" dirty="0"/>
              <a:t>de 3 ciclos</a:t>
            </a:r>
          </a:p>
          <a:p>
            <a:pPr>
              <a:lnSpc>
                <a:spcPct val="120000"/>
              </a:lnSpc>
            </a:pPr>
            <a:r>
              <a:rPr lang="es-ES" dirty="0"/>
              <a:t>Aunque la reducción no es muy elevada, el tiempo medio de ejecución del código planificado será mejor que el código original siempre que se cumpla la siguiente expresión:</a:t>
            </a:r>
          </a:p>
          <a:p>
            <a:pPr lvl="1">
              <a:lnSpc>
                <a:spcPct val="120000"/>
              </a:lnSpc>
            </a:pPr>
            <a:r>
              <a:rPr lang="es-ES" dirty="0"/>
              <a:t>[10 ciclos * p + 15 ciclos * (1 - p) &lt; 12 ciclos * p + 12 ciclos * (1 - p)]</a:t>
            </a:r>
          </a:p>
          <a:p>
            <a:pPr lvl="2">
              <a:lnSpc>
                <a:spcPct val="120000"/>
              </a:lnSpc>
            </a:pPr>
            <a:r>
              <a:rPr lang="es-ES" dirty="0"/>
              <a:t>p es la probabilidad de que la rama (A[i] ==0) sea la ejecutada.</a:t>
            </a:r>
          </a:p>
          <a:p>
            <a:pPr>
              <a:lnSpc>
                <a:spcPct val="120000"/>
              </a:lnSpc>
            </a:pPr>
            <a:r>
              <a:rPr lang="es-ES" dirty="0"/>
              <a:t>Uno de los problemas que presenta la planificación de trazas: </a:t>
            </a:r>
            <a:endParaRPr lang="es-ES" dirty="0" smtClean="0"/>
          </a:p>
          <a:p>
            <a:pPr lvl="1">
              <a:lnSpc>
                <a:spcPct val="120000"/>
              </a:lnSpc>
            </a:pPr>
            <a:r>
              <a:rPr lang="es-ES" dirty="0" smtClean="0"/>
              <a:t>A </a:t>
            </a:r>
            <a:r>
              <a:rPr lang="es-ES" dirty="0"/>
              <a:t>mayor cantidad de operaciones desplazadas, mayor es la penalización en que se incurre cuando se realiza una predicción errónea.</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453" y="2954959"/>
            <a:ext cx="3923928" cy="382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4792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92696"/>
            <a:ext cx="7022081"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2754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980728"/>
            <a:ext cx="8640960" cy="2664296"/>
          </a:xfrm>
        </p:spPr>
        <p:txBody>
          <a:bodyPr>
            <a:normAutofit fontScale="40000" lnSpcReduction="20000"/>
          </a:bodyPr>
          <a:lstStyle/>
          <a:p>
            <a:pPr>
              <a:lnSpc>
                <a:spcPct val="120000"/>
              </a:lnSpc>
            </a:pPr>
            <a:r>
              <a:rPr lang="es-ES" sz="4000" dirty="0" smtClean="0"/>
              <a:t>Operación con predicado es una instrucción en la que su resultado se almacena o se descarta en función de un operando que tiene asociado</a:t>
            </a:r>
          </a:p>
          <a:p>
            <a:pPr lvl="1">
              <a:lnSpc>
                <a:spcPct val="120000"/>
              </a:lnSpc>
            </a:pPr>
            <a:r>
              <a:rPr lang="es-ES" sz="4000" dirty="0" smtClean="0"/>
              <a:t>Se implementa como un registro de un bit que se </a:t>
            </a:r>
            <a:r>
              <a:rPr lang="es-ES" sz="4000" dirty="0"/>
              <a:t>añade como un nuevo operando de lectura en cada una de las operaciones que conforman una instrucción </a:t>
            </a:r>
            <a:r>
              <a:rPr lang="es-ES" sz="4000" dirty="0" smtClean="0"/>
              <a:t>VLIW</a:t>
            </a:r>
          </a:p>
          <a:p>
            <a:pPr lvl="2">
              <a:lnSpc>
                <a:spcPct val="120000"/>
              </a:lnSpc>
            </a:pPr>
            <a:r>
              <a:rPr lang="es-ES" sz="3500" dirty="0"/>
              <a:t>p = 1 → resultado de la operación se almacena</a:t>
            </a:r>
          </a:p>
          <a:p>
            <a:pPr lvl="2">
              <a:lnSpc>
                <a:spcPct val="120000"/>
              </a:lnSpc>
            </a:pPr>
            <a:r>
              <a:rPr lang="es-ES" sz="3500" dirty="0" smtClean="0"/>
              <a:t>p </a:t>
            </a:r>
            <a:r>
              <a:rPr lang="es-ES" sz="3500" dirty="0"/>
              <a:t>= 0 → resultado de la operación se anula</a:t>
            </a:r>
            <a:endParaRPr lang="es-ES" sz="3500" dirty="0" smtClean="0"/>
          </a:p>
          <a:p>
            <a:pPr lvl="1">
              <a:lnSpc>
                <a:spcPct val="120000"/>
              </a:lnSpc>
            </a:pPr>
            <a:r>
              <a:rPr lang="es-ES" sz="4000" dirty="0" smtClean="0"/>
              <a:t>Es efectiva si todas las rutas de una región tiene el mismo tamaño y la misma frecuencia de ejecución</a:t>
            </a:r>
          </a:p>
        </p:txBody>
      </p:sp>
      <p:sp>
        <p:nvSpPr>
          <p:cNvPr id="3" name="2 Título"/>
          <p:cNvSpPr>
            <a:spLocks noGrp="1"/>
          </p:cNvSpPr>
          <p:nvPr>
            <p:ph type="title"/>
          </p:nvPr>
        </p:nvSpPr>
        <p:spPr>
          <a:xfrm>
            <a:off x="457200" y="274638"/>
            <a:ext cx="8229600" cy="706090"/>
          </a:xfrm>
        </p:spPr>
        <p:txBody>
          <a:bodyPr>
            <a:normAutofit fontScale="90000"/>
          </a:bodyPr>
          <a:lstStyle/>
          <a:p>
            <a:r>
              <a:rPr lang="es-ES" dirty="0" smtClean="0"/>
              <a:t>3.9 Operaciones con predicado</a:t>
            </a:r>
            <a:endParaRPr lang="es-ES"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438980"/>
            <a:ext cx="7658100" cy="3400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8832404"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199" y="908720"/>
            <a:ext cx="8515073" cy="4392487"/>
          </a:xfrm>
        </p:spPr>
        <p:txBody>
          <a:bodyPr>
            <a:normAutofit fontScale="70000" lnSpcReduction="20000"/>
          </a:bodyPr>
          <a:lstStyle/>
          <a:p>
            <a:pPr>
              <a:lnSpc>
                <a:spcPct val="120000"/>
              </a:lnSpc>
            </a:pPr>
            <a:r>
              <a:rPr lang="es-ES" dirty="0" smtClean="0"/>
              <a:t>En la planificación </a:t>
            </a:r>
            <a:r>
              <a:rPr lang="es-ES" dirty="0" err="1" smtClean="0"/>
              <a:t>superescalar</a:t>
            </a:r>
            <a:r>
              <a:rPr lang="es-ES" dirty="0" smtClean="0"/>
              <a:t> la planificación se realiza vía hardware (</a:t>
            </a:r>
            <a:r>
              <a:rPr lang="es-ES" dirty="0" err="1" smtClean="0"/>
              <a:t>dinamica</a:t>
            </a:r>
            <a:r>
              <a:rPr lang="es-ES" dirty="0" smtClean="0"/>
              <a:t>)</a:t>
            </a:r>
          </a:p>
          <a:p>
            <a:pPr>
              <a:lnSpc>
                <a:spcPct val="120000"/>
              </a:lnSpc>
            </a:pPr>
            <a:r>
              <a:rPr lang="es-ES" dirty="0" smtClean="0"/>
              <a:t>VLIW la planificación es vía software (estática)</a:t>
            </a:r>
          </a:p>
          <a:p>
            <a:pPr lvl="1">
              <a:lnSpc>
                <a:spcPct val="120000"/>
              </a:lnSpc>
            </a:pPr>
            <a:r>
              <a:rPr lang="es-ES" dirty="0" smtClean="0"/>
              <a:t>El compilador establece la secuencia paralela de instrucciones</a:t>
            </a:r>
          </a:p>
          <a:p>
            <a:pPr lvl="1">
              <a:lnSpc>
                <a:spcPct val="120000"/>
              </a:lnSpc>
            </a:pPr>
            <a:r>
              <a:rPr lang="es-ES" dirty="0" smtClean="0"/>
              <a:t>Simplifica el hardware de los procesadores</a:t>
            </a:r>
          </a:p>
          <a:p>
            <a:pPr lvl="1">
              <a:lnSpc>
                <a:spcPct val="120000"/>
              </a:lnSpc>
            </a:pPr>
            <a:r>
              <a:rPr lang="es-ES" dirty="0" smtClean="0"/>
              <a:t>Se emite una instrucción por ciclo</a:t>
            </a:r>
          </a:p>
          <a:p>
            <a:pPr lvl="1">
              <a:lnSpc>
                <a:spcPct val="120000"/>
              </a:lnSpc>
            </a:pPr>
            <a:r>
              <a:rPr lang="es-ES" dirty="0" smtClean="0"/>
              <a:t>Una detención de una unidad funcional, implica la detención de todas la unidades funcionales</a:t>
            </a:r>
          </a:p>
          <a:p>
            <a:pPr lvl="1">
              <a:lnSpc>
                <a:spcPct val="120000"/>
              </a:lnSpc>
            </a:pPr>
            <a:r>
              <a:rPr lang="es-ES" dirty="0" smtClean="0"/>
              <a:t>Causas del fracaso de VLIM</a:t>
            </a:r>
          </a:p>
          <a:p>
            <a:pPr lvl="2">
              <a:lnSpc>
                <a:spcPct val="120000"/>
              </a:lnSpc>
            </a:pPr>
            <a:r>
              <a:rPr lang="es-ES" dirty="0" smtClean="0"/>
              <a:t>Incapacidad de desarrollar compiladores que aprovechen las características VLIW </a:t>
            </a:r>
          </a:p>
          <a:p>
            <a:pPr lvl="3">
              <a:lnSpc>
                <a:spcPct val="120000"/>
              </a:lnSpc>
            </a:pPr>
            <a:r>
              <a:rPr lang="es-ES" dirty="0"/>
              <a:t>C</a:t>
            </a:r>
            <a:r>
              <a:rPr lang="es-ES" dirty="0" smtClean="0"/>
              <a:t>ódigos de baja densidad con numerosas instrucciones NOP</a:t>
            </a:r>
          </a:p>
          <a:p>
            <a:pPr lvl="2">
              <a:lnSpc>
                <a:spcPct val="120000"/>
              </a:lnSpc>
            </a:pPr>
            <a:r>
              <a:rPr lang="es-ES" dirty="0" smtClean="0"/>
              <a:t>Problemas de compatibilidad entre generaciones de procesadores VLIW</a:t>
            </a:r>
          </a:p>
          <a:p>
            <a:pPr>
              <a:lnSpc>
                <a:spcPct val="120000"/>
              </a:lnSpc>
            </a:pPr>
            <a:r>
              <a:rPr lang="es-ES" dirty="0" smtClean="0"/>
              <a:t>Evolución -&gt; EPIC </a:t>
            </a:r>
            <a:r>
              <a:rPr lang="es-ES" dirty="0" err="1" smtClean="0"/>
              <a:t>Explicit</a:t>
            </a:r>
            <a:r>
              <a:rPr lang="es-ES" dirty="0" smtClean="0"/>
              <a:t> </a:t>
            </a:r>
            <a:r>
              <a:rPr lang="es-ES" dirty="0" err="1" smtClean="0"/>
              <a:t>Parallel</a:t>
            </a:r>
            <a:r>
              <a:rPr lang="es-ES" dirty="0" smtClean="0"/>
              <a:t> </a:t>
            </a:r>
            <a:r>
              <a:rPr lang="es-ES" dirty="0" err="1" smtClean="0"/>
              <a:t>Instruction</a:t>
            </a:r>
            <a:r>
              <a:rPr lang="es-ES" dirty="0" smtClean="0"/>
              <a:t> Computing</a:t>
            </a:r>
            <a:endParaRPr lang="es-ES" dirty="0"/>
          </a:p>
        </p:txBody>
      </p:sp>
      <p:sp>
        <p:nvSpPr>
          <p:cNvPr id="3" name="2 Título"/>
          <p:cNvSpPr>
            <a:spLocks noGrp="1"/>
          </p:cNvSpPr>
          <p:nvPr>
            <p:ph type="title"/>
          </p:nvPr>
        </p:nvSpPr>
        <p:spPr>
          <a:xfrm>
            <a:off x="457200" y="274638"/>
            <a:ext cx="8229600" cy="706090"/>
          </a:xfrm>
        </p:spPr>
        <p:txBody>
          <a:bodyPr>
            <a:normAutofit/>
          </a:bodyPr>
          <a:lstStyle/>
          <a:p>
            <a:r>
              <a:rPr lang="es-ES" sz="3200" dirty="0" smtClean="0"/>
              <a:t>3.3 El concepto arquitectónico VLIW</a:t>
            </a:r>
            <a:endParaRPr lang="es-ES" sz="3200" dirty="0"/>
          </a:p>
        </p:txBody>
      </p:sp>
      <p:pic>
        <p:nvPicPr>
          <p:cNvPr id="2050" name="Picture 2"/>
          <p:cNvPicPr>
            <a:picLocks noChangeAspect="1" noChangeArrowheads="1"/>
          </p:cNvPicPr>
          <p:nvPr/>
        </p:nvPicPr>
        <p:blipFill>
          <a:blip r:embed="rId2" cstate="print"/>
          <a:srcRect/>
          <a:stretch>
            <a:fillRect/>
          </a:stretch>
        </p:blipFill>
        <p:spPr bwMode="auto">
          <a:xfrm>
            <a:off x="2627784" y="5229200"/>
            <a:ext cx="6344489" cy="144016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446576"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dirty="0" smtClean="0"/>
              <a:t>3.10 Tratamiento de Excepciones</a:t>
            </a:r>
            <a:endParaRPr lang="es-ES" dirty="0"/>
          </a:p>
        </p:txBody>
      </p:sp>
      <p:sp>
        <p:nvSpPr>
          <p:cNvPr id="3" name="2 Marcador de contenido"/>
          <p:cNvSpPr>
            <a:spLocks noGrp="1"/>
          </p:cNvSpPr>
          <p:nvPr>
            <p:ph idx="1"/>
          </p:nvPr>
        </p:nvSpPr>
        <p:spPr>
          <a:xfrm>
            <a:off x="457200" y="980728"/>
            <a:ext cx="8229600" cy="5400600"/>
          </a:xfrm>
        </p:spPr>
        <p:txBody>
          <a:bodyPr>
            <a:normAutofit fontScale="92500"/>
          </a:bodyPr>
          <a:lstStyle/>
          <a:p>
            <a:pPr>
              <a:lnSpc>
                <a:spcPct val="120000"/>
              </a:lnSpc>
            </a:pPr>
            <a:r>
              <a:rPr lang="es-ES" sz="2000" dirty="0"/>
              <a:t>Las técnicas vistas hasta ahora se basan en la predicción de los resultados de los saltos condicionales. </a:t>
            </a:r>
            <a:endParaRPr lang="es-ES" sz="2000" dirty="0" smtClean="0"/>
          </a:p>
          <a:p>
            <a:pPr lvl="1">
              <a:lnSpc>
                <a:spcPct val="120000"/>
              </a:lnSpc>
            </a:pPr>
            <a:r>
              <a:rPr lang="es-ES" sz="1600" dirty="0" smtClean="0"/>
              <a:t>Habrá </a:t>
            </a:r>
            <a:r>
              <a:rPr lang="es-ES" sz="1600" dirty="0"/>
              <a:t>que establecer mecanismos para el tratamiento de las excepciones (interrupciones).</a:t>
            </a:r>
          </a:p>
          <a:p>
            <a:pPr>
              <a:lnSpc>
                <a:spcPct val="120000"/>
              </a:lnSpc>
            </a:pPr>
            <a:r>
              <a:rPr lang="es-ES" sz="2000" dirty="0"/>
              <a:t>Centinelas </a:t>
            </a:r>
          </a:p>
          <a:p>
            <a:pPr lvl="1">
              <a:lnSpc>
                <a:spcPct val="120000"/>
              </a:lnSpc>
            </a:pPr>
            <a:r>
              <a:rPr lang="es-ES" sz="1800" dirty="0" smtClean="0"/>
              <a:t>Es en </a:t>
            </a:r>
            <a:r>
              <a:rPr lang="es-ES" sz="1800" dirty="0"/>
              <a:t>fragmento de código que indica que la operación ejecutada de forma especulativa con la que está relacionado ha dejado de serlo.</a:t>
            </a:r>
          </a:p>
          <a:p>
            <a:pPr lvl="1">
              <a:lnSpc>
                <a:spcPct val="120000"/>
              </a:lnSpc>
            </a:pPr>
            <a:r>
              <a:rPr lang="es-ES" sz="1800" dirty="0" smtClean="0"/>
              <a:t>El compilador marca las operaciones especulativas con un a etiqueta y en lugar del programa en el que estaba el código especulado que ha sido desplazado, sitúa un centinela vinculado a esa etiqueta</a:t>
            </a:r>
          </a:p>
          <a:p>
            <a:pPr lvl="1">
              <a:lnSpc>
                <a:spcPct val="120000"/>
              </a:lnSpc>
            </a:pPr>
            <a:r>
              <a:rPr lang="es-ES" sz="1800" dirty="0"/>
              <a:t>Esta estrategia se implementa mediante una especie de buffer de terminación en el que las instrucciones se retiran cuando les corresponde salvo las marcadas como especulativas, que se retirarán cuando lo señale la ejecución del centinela que tienen asociado</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908720"/>
            <a:ext cx="8229600" cy="3960441"/>
          </a:xfrm>
        </p:spPr>
        <p:txBody>
          <a:bodyPr>
            <a:normAutofit fontScale="62500" lnSpcReduction="20000"/>
          </a:bodyPr>
          <a:lstStyle/>
          <a:p>
            <a:pPr>
              <a:lnSpc>
                <a:spcPct val="120000"/>
              </a:lnSpc>
            </a:pPr>
            <a:r>
              <a:rPr lang="es-ES" dirty="0" smtClean="0"/>
              <a:t>Problemas del VLIW</a:t>
            </a:r>
          </a:p>
          <a:p>
            <a:pPr lvl="1">
              <a:lnSpc>
                <a:spcPct val="120000"/>
              </a:lnSpc>
            </a:pPr>
            <a:r>
              <a:rPr lang="es-ES" dirty="0" smtClean="0"/>
              <a:t>Los </a:t>
            </a:r>
            <a:r>
              <a:rPr lang="es-ES" dirty="0"/>
              <a:t>repertorios de instrucciones VLIW no son compatibles entre diferentes implementaciones.</a:t>
            </a:r>
          </a:p>
          <a:p>
            <a:pPr lvl="1">
              <a:lnSpc>
                <a:spcPct val="120000"/>
              </a:lnSpc>
            </a:pPr>
            <a:r>
              <a:rPr lang="es-ES" dirty="0"/>
              <a:t>La planificación estática de las instrucciones de carga por parte del compilador resulte muy complicada.</a:t>
            </a:r>
          </a:p>
          <a:p>
            <a:pPr lvl="1">
              <a:lnSpc>
                <a:spcPct val="120000"/>
              </a:lnSpc>
            </a:pPr>
            <a:r>
              <a:rPr lang="es-ES" dirty="0"/>
              <a:t>La importancia de disponer de un compilador que garantice una planificación óptima del código de forma que se maximice el rendimiento del computador y se minimice el tamaño del código.</a:t>
            </a:r>
          </a:p>
          <a:p>
            <a:pPr>
              <a:lnSpc>
                <a:spcPct val="120000"/>
              </a:lnSpc>
            </a:pPr>
            <a:r>
              <a:rPr lang="es-ES" dirty="0"/>
              <a:t>EPIC (</a:t>
            </a:r>
            <a:r>
              <a:rPr lang="es-ES" i="1" dirty="0" err="1"/>
              <a:t>Explicitly</a:t>
            </a:r>
            <a:r>
              <a:rPr lang="es-ES" i="1" dirty="0"/>
              <a:t> </a:t>
            </a:r>
            <a:r>
              <a:rPr lang="es-ES" i="1" dirty="0" err="1"/>
              <a:t>Parallel</a:t>
            </a:r>
            <a:r>
              <a:rPr lang="es-ES" i="1" dirty="0"/>
              <a:t> </a:t>
            </a:r>
            <a:r>
              <a:rPr lang="es-ES" i="1" dirty="0" err="1"/>
              <a:t>Instruction</a:t>
            </a:r>
            <a:r>
              <a:rPr lang="es-ES" i="1" dirty="0"/>
              <a:t> Computing</a:t>
            </a:r>
            <a:r>
              <a:rPr lang="es-ES" dirty="0"/>
              <a:t>)</a:t>
            </a:r>
          </a:p>
          <a:p>
            <a:pPr lvl="1">
              <a:lnSpc>
                <a:spcPct val="120000"/>
              </a:lnSpc>
            </a:pPr>
            <a:r>
              <a:rPr lang="es-ES" dirty="0"/>
              <a:t>El objetivo de EPIC es retener la planificación estática del código pero mejorarla con características arquitectónicas que permitan hacer frente dinámicamente a diferentes situaciones, tales como retardos en las cargas o unidades funcionales nuevas o con diferentes latencias.</a:t>
            </a:r>
          </a:p>
          <a:p>
            <a:pPr lvl="2">
              <a:lnSpc>
                <a:spcPct val="120000"/>
              </a:lnSpc>
            </a:pPr>
            <a:r>
              <a:rPr lang="es-ES" dirty="0"/>
              <a:t>Es el compilador el que determina al agrupamiento de instrucciones pero, a la vez, comunica de forma explícita en el propio código cómo se ha realizado el agrupamiento.</a:t>
            </a:r>
          </a:p>
        </p:txBody>
      </p:sp>
      <p:sp>
        <p:nvSpPr>
          <p:cNvPr id="3" name="2 Título"/>
          <p:cNvSpPr>
            <a:spLocks noGrp="1"/>
          </p:cNvSpPr>
          <p:nvPr>
            <p:ph type="title"/>
          </p:nvPr>
        </p:nvSpPr>
        <p:spPr>
          <a:xfrm>
            <a:off x="457200" y="274638"/>
            <a:ext cx="8229600" cy="778098"/>
          </a:xfrm>
        </p:spPr>
        <p:txBody>
          <a:bodyPr>
            <a:normAutofit/>
          </a:bodyPr>
          <a:lstStyle/>
          <a:p>
            <a:r>
              <a:rPr lang="es-ES" sz="3600" dirty="0" smtClean="0"/>
              <a:t>3.11 El enfoque EPIC</a:t>
            </a:r>
            <a:endParaRPr lang="es-ES" sz="36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653136"/>
            <a:ext cx="404743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78" y="332656"/>
            <a:ext cx="8791432"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Marcador de contenido"/>
          <p:cNvSpPr>
            <a:spLocks noGrp="1"/>
          </p:cNvSpPr>
          <p:nvPr>
            <p:ph idx="1"/>
          </p:nvPr>
        </p:nvSpPr>
        <p:spPr>
          <a:xfrm>
            <a:off x="1403648" y="4869160"/>
            <a:ext cx="7273146" cy="1656184"/>
          </a:xfrm>
        </p:spPr>
        <p:txBody>
          <a:bodyPr>
            <a:normAutofit fontScale="47500" lnSpcReduction="20000"/>
          </a:bodyPr>
          <a:lstStyle/>
          <a:p>
            <a:pPr>
              <a:lnSpc>
                <a:spcPct val="120000"/>
              </a:lnSpc>
            </a:pPr>
            <a:r>
              <a:rPr lang="es-ES" dirty="0"/>
              <a:t>Características arquitectónicas más destacadas del estilo EPIC</a:t>
            </a:r>
          </a:p>
          <a:p>
            <a:pPr lvl="1">
              <a:lnSpc>
                <a:spcPct val="120000"/>
              </a:lnSpc>
            </a:pPr>
            <a:r>
              <a:rPr lang="es-ES" dirty="0" smtClean="0"/>
              <a:t>Planificación </a:t>
            </a:r>
            <a:r>
              <a:rPr lang="es-ES" dirty="0"/>
              <a:t>estática con paralelismo explícito.</a:t>
            </a:r>
          </a:p>
          <a:p>
            <a:pPr lvl="1">
              <a:lnSpc>
                <a:spcPct val="120000"/>
              </a:lnSpc>
            </a:pPr>
            <a:r>
              <a:rPr lang="es-ES" dirty="0" smtClean="0"/>
              <a:t>Operaciones </a:t>
            </a:r>
            <a:r>
              <a:rPr lang="es-ES" dirty="0"/>
              <a:t>con predicado.</a:t>
            </a:r>
          </a:p>
          <a:p>
            <a:pPr lvl="1">
              <a:lnSpc>
                <a:spcPct val="120000"/>
              </a:lnSpc>
            </a:pPr>
            <a:r>
              <a:rPr lang="es-ES" dirty="0" smtClean="0"/>
              <a:t>Descomposición </a:t>
            </a:r>
            <a:r>
              <a:rPr lang="es-ES" dirty="0"/>
              <a:t>o factorización de las instrucciones de salto condicional.</a:t>
            </a:r>
          </a:p>
          <a:p>
            <a:pPr lvl="1">
              <a:lnSpc>
                <a:spcPct val="120000"/>
              </a:lnSpc>
            </a:pPr>
            <a:r>
              <a:rPr lang="es-ES" dirty="0" smtClean="0"/>
              <a:t>Especulación </a:t>
            </a:r>
            <a:r>
              <a:rPr lang="es-ES" dirty="0"/>
              <a:t>de control.</a:t>
            </a:r>
          </a:p>
          <a:p>
            <a:pPr lvl="1">
              <a:lnSpc>
                <a:spcPct val="120000"/>
              </a:lnSpc>
            </a:pPr>
            <a:r>
              <a:rPr lang="es-ES" dirty="0" smtClean="0"/>
              <a:t>Especulación </a:t>
            </a:r>
            <a:r>
              <a:rPr lang="es-ES" dirty="0"/>
              <a:t>de datos.</a:t>
            </a:r>
          </a:p>
          <a:p>
            <a:pPr lvl="1">
              <a:lnSpc>
                <a:spcPct val="120000"/>
              </a:lnSpc>
            </a:pPr>
            <a:r>
              <a:rPr lang="es-ES" dirty="0" smtClean="0"/>
              <a:t>Control </a:t>
            </a:r>
            <a:r>
              <a:rPr lang="es-ES" dirty="0"/>
              <a:t>de la jerarquía de memoria.</a:t>
            </a:r>
          </a:p>
        </p:txBody>
      </p:sp>
    </p:spTree>
    <p:extLst>
      <p:ext uri="{BB962C8B-B14F-4D97-AF65-F5344CB8AC3E}">
        <p14:creationId xmlns:p14="http://schemas.microsoft.com/office/powerpoint/2010/main" val="2400531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980728"/>
            <a:ext cx="8229600" cy="3456384"/>
          </a:xfrm>
        </p:spPr>
        <p:txBody>
          <a:bodyPr>
            <a:normAutofit fontScale="77500" lnSpcReduction="20000"/>
          </a:bodyPr>
          <a:lstStyle/>
          <a:p>
            <a:pPr>
              <a:lnSpc>
                <a:spcPct val="120000"/>
              </a:lnSpc>
            </a:pPr>
            <a:r>
              <a:rPr lang="es-ES" dirty="0" smtClean="0"/>
              <a:t>Arquitectura que permite la manipulación de vectores</a:t>
            </a:r>
          </a:p>
          <a:p>
            <a:pPr lvl="1">
              <a:lnSpc>
                <a:spcPct val="120000"/>
              </a:lnSpc>
            </a:pPr>
            <a:r>
              <a:rPr lang="es-ES" dirty="0"/>
              <a:t>Operadores fuente y destino son vectores</a:t>
            </a:r>
            <a:endParaRPr lang="es-ES" dirty="0" smtClean="0"/>
          </a:p>
          <a:p>
            <a:pPr lvl="1">
              <a:lnSpc>
                <a:spcPct val="120000"/>
              </a:lnSpc>
            </a:pPr>
            <a:r>
              <a:rPr lang="es-ES" dirty="0" smtClean="0"/>
              <a:t>Operaciones para manejar vectores</a:t>
            </a:r>
          </a:p>
          <a:p>
            <a:pPr lvl="1">
              <a:lnSpc>
                <a:spcPct val="120000"/>
              </a:lnSpc>
            </a:pPr>
            <a:r>
              <a:rPr lang="es-ES" dirty="0" smtClean="0"/>
              <a:t>Unidades funcionales para operar con vectores</a:t>
            </a:r>
          </a:p>
          <a:p>
            <a:pPr lvl="1">
              <a:lnSpc>
                <a:spcPct val="120000"/>
              </a:lnSpc>
            </a:pPr>
            <a:r>
              <a:rPr lang="es-ES" dirty="0" smtClean="0"/>
              <a:t>Cálculo científico</a:t>
            </a:r>
          </a:p>
          <a:p>
            <a:pPr lvl="1">
              <a:lnSpc>
                <a:spcPct val="120000"/>
              </a:lnSpc>
            </a:pPr>
            <a:r>
              <a:rPr lang="es-ES" dirty="0" smtClean="0"/>
              <a:t>Gran volumen de datos</a:t>
            </a:r>
          </a:p>
          <a:p>
            <a:pPr lvl="1">
              <a:lnSpc>
                <a:spcPct val="120000"/>
              </a:lnSpc>
            </a:pPr>
            <a:r>
              <a:rPr lang="es-ES" dirty="0" smtClean="0"/>
              <a:t>Compilador encargado de detectar y extraer el paralelismo </a:t>
            </a:r>
          </a:p>
          <a:p>
            <a:pPr>
              <a:lnSpc>
                <a:spcPct val="120000"/>
              </a:lnSpc>
            </a:pPr>
            <a:r>
              <a:rPr lang="es-ES" dirty="0" smtClean="0"/>
              <a:t>Una operación  con vectores</a:t>
            </a:r>
          </a:p>
          <a:p>
            <a:pPr lvl="1">
              <a:lnSpc>
                <a:spcPct val="120000"/>
              </a:lnSpc>
            </a:pPr>
            <a:r>
              <a:rPr lang="es-ES" dirty="0" smtClean="0"/>
              <a:t>En un ordenador escalar sería un bucle, en un ordenador vectorial una única instrucción</a:t>
            </a:r>
            <a:endParaRPr lang="es-ES" dirty="0"/>
          </a:p>
        </p:txBody>
      </p:sp>
      <p:sp>
        <p:nvSpPr>
          <p:cNvPr id="3" name="2 Título"/>
          <p:cNvSpPr>
            <a:spLocks noGrp="1"/>
          </p:cNvSpPr>
          <p:nvPr>
            <p:ph type="title"/>
          </p:nvPr>
        </p:nvSpPr>
        <p:spPr>
          <a:xfrm>
            <a:off x="457200" y="274638"/>
            <a:ext cx="8229600" cy="706090"/>
          </a:xfrm>
        </p:spPr>
        <p:txBody>
          <a:bodyPr>
            <a:normAutofit/>
          </a:bodyPr>
          <a:lstStyle/>
          <a:p>
            <a:r>
              <a:rPr lang="es-ES" sz="3600" dirty="0" smtClean="0"/>
              <a:t>3.12 Procesadores vectoriales</a:t>
            </a:r>
            <a:endParaRPr lang="es-ES"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509120"/>
            <a:ext cx="7056784" cy="148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39552" y="1124744"/>
            <a:ext cx="8229600" cy="4525963"/>
          </a:xfrm>
        </p:spPr>
        <p:txBody>
          <a:bodyPr>
            <a:normAutofit fontScale="70000" lnSpcReduction="20000"/>
          </a:bodyPr>
          <a:lstStyle/>
          <a:p>
            <a:pPr>
              <a:lnSpc>
                <a:spcPct val="120000"/>
              </a:lnSpc>
            </a:pPr>
            <a:r>
              <a:rPr lang="es-ES" dirty="0" smtClean="0"/>
              <a:t>Basados en arquitectura carga-almacenamiento</a:t>
            </a:r>
          </a:p>
          <a:p>
            <a:pPr lvl="1">
              <a:lnSpc>
                <a:spcPct val="120000"/>
              </a:lnSpc>
            </a:pPr>
            <a:r>
              <a:rPr lang="es-ES" dirty="0" smtClean="0"/>
              <a:t>Todos </a:t>
            </a:r>
            <a:r>
              <a:rPr lang="es-ES" dirty="0"/>
              <a:t>los </a:t>
            </a:r>
            <a:r>
              <a:rPr lang="es-ES" dirty="0" err="1"/>
              <a:t>operandos</a:t>
            </a:r>
            <a:r>
              <a:rPr lang="es-ES" dirty="0"/>
              <a:t> ubicados en los registros vectoriales</a:t>
            </a:r>
            <a:endParaRPr lang="es-ES" dirty="0" smtClean="0"/>
          </a:p>
          <a:p>
            <a:pPr>
              <a:lnSpc>
                <a:spcPct val="120000"/>
              </a:lnSpc>
            </a:pPr>
            <a:r>
              <a:rPr lang="es-ES" dirty="0" smtClean="0"/>
              <a:t>Unidad de procesamiento escalar y unidad de procesamiento vectorial</a:t>
            </a:r>
          </a:p>
          <a:p>
            <a:pPr lvl="1">
              <a:lnSpc>
                <a:spcPct val="120000"/>
              </a:lnSpc>
            </a:pPr>
            <a:r>
              <a:rPr lang="es-ES" dirty="0" smtClean="0"/>
              <a:t>El </a:t>
            </a:r>
            <a:r>
              <a:rPr lang="es-ES" dirty="0"/>
              <a:t>código objeto de un programa </a:t>
            </a:r>
            <a:r>
              <a:rPr lang="es-ES" dirty="0" err="1" smtClean="0"/>
              <a:t>vectorizado</a:t>
            </a:r>
            <a:r>
              <a:rPr lang="es-ES" dirty="0" smtClean="0"/>
              <a:t> se </a:t>
            </a:r>
            <a:r>
              <a:rPr lang="es-ES" dirty="0"/>
              <a:t>compone de una combinación de instrucciones escalares e instrucciones </a:t>
            </a:r>
            <a:r>
              <a:rPr lang="es-ES" dirty="0" smtClean="0"/>
              <a:t>vectoriales</a:t>
            </a:r>
          </a:p>
          <a:p>
            <a:pPr>
              <a:lnSpc>
                <a:spcPct val="120000"/>
              </a:lnSpc>
            </a:pPr>
            <a:r>
              <a:rPr lang="es-ES" dirty="0" smtClean="0"/>
              <a:t>MVL </a:t>
            </a:r>
            <a:r>
              <a:rPr lang="es-ES" i="1" dirty="0" err="1" smtClean="0"/>
              <a:t>Maximum</a:t>
            </a:r>
            <a:r>
              <a:rPr lang="es-ES" i="1" dirty="0" smtClean="0"/>
              <a:t> Vector </a:t>
            </a:r>
            <a:r>
              <a:rPr lang="es-ES" i="1" dirty="0" err="1" smtClean="0"/>
              <a:t>Length</a:t>
            </a:r>
            <a:r>
              <a:rPr lang="es-ES" i="1" dirty="0" smtClean="0"/>
              <a:t> </a:t>
            </a:r>
            <a:r>
              <a:rPr lang="es-ES" dirty="0" smtClean="0"/>
              <a:t>-  Máxima longitud del vector</a:t>
            </a:r>
          </a:p>
          <a:p>
            <a:pPr lvl="1">
              <a:lnSpc>
                <a:spcPct val="120000"/>
              </a:lnSpc>
            </a:pPr>
            <a:r>
              <a:rPr lang="es-ES" dirty="0" smtClean="0"/>
              <a:t>Número de elementos por registro</a:t>
            </a:r>
          </a:p>
          <a:p>
            <a:pPr>
              <a:lnSpc>
                <a:spcPct val="120000"/>
              </a:lnSpc>
            </a:pPr>
            <a:r>
              <a:rPr lang="es-ES" dirty="0"/>
              <a:t>Las unidades funcionales vectoriales están segmentadas y pueden iniciar una operación en cada ciclo de reloj.</a:t>
            </a:r>
          </a:p>
          <a:p>
            <a:pPr>
              <a:lnSpc>
                <a:spcPct val="120000"/>
              </a:lnSpc>
            </a:pPr>
            <a:r>
              <a:rPr lang="es-ES" dirty="0" smtClean="0"/>
              <a:t>Son </a:t>
            </a:r>
            <a:r>
              <a:rPr lang="es-ES" dirty="0"/>
              <a:t>necesarios mecanismos hardware que detecten los riesgos estructurales y los riesgos de datos que pueden aparecer entre las instrucciones vectoriales y escalares</a:t>
            </a:r>
          </a:p>
        </p:txBody>
      </p:sp>
      <p:sp>
        <p:nvSpPr>
          <p:cNvPr id="3" name="2 Título"/>
          <p:cNvSpPr>
            <a:spLocks noGrp="1"/>
          </p:cNvSpPr>
          <p:nvPr>
            <p:ph type="title"/>
          </p:nvPr>
        </p:nvSpPr>
        <p:spPr>
          <a:xfrm>
            <a:off x="457200" y="274638"/>
            <a:ext cx="8229600" cy="706090"/>
          </a:xfrm>
        </p:spPr>
        <p:txBody>
          <a:bodyPr>
            <a:normAutofit fontScale="90000"/>
          </a:bodyPr>
          <a:lstStyle/>
          <a:p>
            <a:r>
              <a:rPr lang="es-ES" dirty="0" smtClean="0"/>
              <a:t>3.13 Arquitectura vectorial básica</a:t>
            </a:r>
            <a:endParaRPr lang="es-E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922114"/>
          </a:xfrm>
        </p:spPr>
        <p:txBody>
          <a:bodyPr>
            <a:noAutofit/>
          </a:bodyPr>
          <a:lstStyle/>
          <a:p>
            <a:r>
              <a:rPr lang="es-ES" sz="3600" dirty="0" smtClean="0"/>
              <a:t>Esquema de un procesador vectorial básico</a:t>
            </a:r>
            <a:endParaRPr lang="es-ES" sz="3600" dirty="0"/>
          </a:p>
        </p:txBody>
      </p:sp>
      <p:sp>
        <p:nvSpPr>
          <p:cNvPr id="2" name="1 Marcador de contenido"/>
          <p:cNvSpPr>
            <a:spLocks noGrp="1"/>
          </p:cNvSpPr>
          <p:nvPr>
            <p:ph idx="1"/>
          </p:nvPr>
        </p:nvSpPr>
        <p:spPr>
          <a:xfrm>
            <a:off x="323528" y="1484784"/>
            <a:ext cx="3672408" cy="4968552"/>
          </a:xfrm>
        </p:spPr>
        <p:txBody>
          <a:bodyPr>
            <a:normAutofit fontScale="77500" lnSpcReduction="20000"/>
          </a:bodyPr>
          <a:lstStyle/>
          <a:p>
            <a:pPr>
              <a:lnSpc>
                <a:spcPct val="120000"/>
              </a:lnSpc>
            </a:pPr>
            <a:r>
              <a:rPr lang="es-ES" dirty="0"/>
              <a:t>Características del fichero de registros vectoriales</a:t>
            </a:r>
          </a:p>
          <a:p>
            <a:pPr lvl="1">
              <a:lnSpc>
                <a:spcPct val="120000"/>
              </a:lnSpc>
            </a:pPr>
            <a:r>
              <a:rPr lang="es-ES" dirty="0"/>
              <a:t>El número de registros vectoriales.</a:t>
            </a:r>
          </a:p>
          <a:p>
            <a:pPr lvl="2">
              <a:lnSpc>
                <a:spcPct val="120000"/>
              </a:lnSpc>
            </a:pPr>
            <a:r>
              <a:rPr lang="es-ES" dirty="0"/>
              <a:t>64 ÷ 256</a:t>
            </a:r>
          </a:p>
          <a:p>
            <a:pPr lvl="1">
              <a:lnSpc>
                <a:spcPct val="120000"/>
              </a:lnSpc>
            </a:pPr>
            <a:r>
              <a:rPr lang="es-ES" dirty="0"/>
              <a:t>El número de elementos por registro.</a:t>
            </a:r>
          </a:p>
          <a:p>
            <a:pPr lvl="2">
              <a:lnSpc>
                <a:spcPct val="120000"/>
              </a:lnSpc>
            </a:pPr>
            <a:r>
              <a:rPr lang="es-ES" dirty="0"/>
              <a:t>MVL (</a:t>
            </a:r>
            <a:r>
              <a:rPr lang="es-ES" dirty="0" err="1"/>
              <a:t>Maximum</a:t>
            </a:r>
            <a:r>
              <a:rPr lang="es-ES" dirty="0"/>
              <a:t> Vector </a:t>
            </a:r>
            <a:r>
              <a:rPr lang="es-ES" dirty="0" err="1"/>
              <a:t>Length</a:t>
            </a:r>
            <a:r>
              <a:rPr lang="es-ES" dirty="0"/>
              <a:t>- Máxima Longitud del Vector).</a:t>
            </a:r>
          </a:p>
          <a:p>
            <a:pPr lvl="3">
              <a:lnSpc>
                <a:spcPct val="120000"/>
              </a:lnSpc>
            </a:pPr>
            <a:r>
              <a:rPr lang="es-ES" dirty="0"/>
              <a:t>8 ÷ 256</a:t>
            </a:r>
          </a:p>
          <a:p>
            <a:pPr lvl="1">
              <a:lnSpc>
                <a:spcPct val="120000"/>
              </a:lnSpc>
            </a:pPr>
            <a:r>
              <a:rPr lang="es-ES" dirty="0"/>
              <a:t>El tamaño en bytes de cada elemento.</a:t>
            </a:r>
          </a:p>
          <a:p>
            <a:pPr lvl="2">
              <a:lnSpc>
                <a:spcPct val="120000"/>
              </a:lnSpc>
            </a:pPr>
            <a:r>
              <a:rPr lang="es-ES" dirty="0"/>
              <a:t>8 bytes</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8708" y="1556792"/>
            <a:ext cx="5054998" cy="4835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179512" y="764704"/>
            <a:ext cx="8712968" cy="2376264"/>
          </a:xfrm>
        </p:spPr>
        <p:txBody>
          <a:bodyPr>
            <a:normAutofit fontScale="55000" lnSpcReduction="20000"/>
          </a:bodyPr>
          <a:lstStyle/>
          <a:p>
            <a:pPr>
              <a:lnSpc>
                <a:spcPct val="120000"/>
              </a:lnSpc>
            </a:pPr>
            <a:r>
              <a:rPr lang="es-ES" dirty="0"/>
              <a:t>Las unidades funcionales vectoriales de algunos procesadores </a:t>
            </a:r>
            <a:r>
              <a:rPr lang="es-ES" dirty="0" smtClean="0"/>
              <a:t>pueden </a:t>
            </a:r>
            <a:r>
              <a:rPr lang="es-ES" dirty="0"/>
              <a:t>estar internamente organizadas en varios </a:t>
            </a:r>
            <a:r>
              <a:rPr lang="es-ES" b="1" i="1" dirty="0" err="1"/>
              <a:t>lanes</a:t>
            </a:r>
            <a:r>
              <a:rPr lang="es-ES" dirty="0"/>
              <a:t> o carriles con el objeto de aumentar el número de operaciones que pueden procesar en paralelo por ciclo de reloj.</a:t>
            </a:r>
          </a:p>
          <a:p>
            <a:pPr lvl="1">
              <a:lnSpc>
                <a:spcPct val="120000"/>
              </a:lnSpc>
            </a:pPr>
            <a:r>
              <a:rPr lang="es-ES" dirty="0" smtClean="0"/>
              <a:t>Una </a:t>
            </a:r>
            <a:r>
              <a:rPr lang="es-ES" dirty="0"/>
              <a:t>unidad funcional con n carriles implica </a:t>
            </a:r>
            <a:r>
              <a:rPr lang="es-ES" dirty="0" smtClean="0"/>
              <a:t>que</a:t>
            </a:r>
          </a:p>
          <a:p>
            <a:pPr lvl="2">
              <a:lnSpc>
                <a:spcPct val="120000"/>
              </a:lnSpc>
            </a:pPr>
            <a:r>
              <a:rPr lang="es-ES" dirty="0" smtClean="0"/>
              <a:t>Internamente</a:t>
            </a:r>
            <a:r>
              <a:rPr lang="es-ES" dirty="0"/>
              <a:t>, el hardware necesario para realizar la operación se ha replicado </a:t>
            </a:r>
            <a:r>
              <a:rPr lang="es-ES" b="1" dirty="0"/>
              <a:t>n</a:t>
            </a:r>
            <a:r>
              <a:rPr lang="es-ES" dirty="0"/>
              <a:t> veces de forma que el número de ciclos que se emplea en procesar un vector se reduce por un factor de n</a:t>
            </a:r>
            <a:r>
              <a:rPr lang="es-ES" dirty="0" smtClean="0"/>
              <a:t>.</a:t>
            </a:r>
          </a:p>
          <a:p>
            <a:pPr lvl="2">
              <a:lnSpc>
                <a:spcPct val="120000"/>
              </a:lnSpc>
            </a:pPr>
            <a:r>
              <a:rPr lang="es-ES" dirty="0" smtClean="0"/>
              <a:t>Hay </a:t>
            </a:r>
            <a:r>
              <a:rPr lang="es-ES" dirty="0"/>
              <a:t>que </a:t>
            </a:r>
            <a:r>
              <a:rPr lang="es-ES" dirty="0" smtClean="0"/>
              <a:t>incrementar </a:t>
            </a:r>
            <a:r>
              <a:rPr lang="es-ES" dirty="0"/>
              <a:t>el número de puertos de lectura y </a:t>
            </a:r>
            <a:r>
              <a:rPr lang="es-ES" dirty="0" smtClean="0"/>
              <a:t>escritura </a:t>
            </a:r>
            <a:r>
              <a:rPr lang="es-ES" dirty="0"/>
              <a:t>de todos los </a:t>
            </a:r>
            <a:r>
              <a:rPr lang="es-ES" dirty="0" smtClean="0"/>
              <a:t>registros vectoriales </a:t>
            </a:r>
            <a:r>
              <a:rPr lang="es-ES" dirty="0"/>
              <a:t>para poder suministrar en cada ciclo de reloj </a:t>
            </a:r>
            <a:r>
              <a:rPr lang="es-ES" dirty="0" smtClean="0"/>
              <a:t>elementos a </a:t>
            </a:r>
            <a:r>
              <a:rPr lang="es-ES" dirty="0"/>
              <a:t>los </a:t>
            </a:r>
            <a:r>
              <a:rPr lang="es-ES" dirty="0" smtClean="0"/>
              <a:t>carriles</a:t>
            </a:r>
            <a:endParaRPr lang="es-ES" dirty="0"/>
          </a:p>
        </p:txBody>
      </p:sp>
      <p:sp>
        <p:nvSpPr>
          <p:cNvPr id="5" name="4 Título"/>
          <p:cNvSpPr>
            <a:spLocks noGrp="1"/>
          </p:cNvSpPr>
          <p:nvPr>
            <p:ph type="title"/>
          </p:nvPr>
        </p:nvSpPr>
        <p:spPr>
          <a:xfrm>
            <a:off x="457200" y="274638"/>
            <a:ext cx="8229600" cy="490066"/>
          </a:xfrm>
        </p:spPr>
        <p:txBody>
          <a:bodyPr>
            <a:noAutofit/>
          </a:bodyPr>
          <a:lstStyle/>
          <a:p>
            <a:r>
              <a:rPr lang="es-ES" sz="2700" dirty="0" smtClean="0"/>
              <a:t>Unidades funcionales con varios carriles (</a:t>
            </a:r>
            <a:r>
              <a:rPr lang="es-ES" sz="2700" dirty="0" err="1" smtClean="0"/>
              <a:t>lanes</a:t>
            </a:r>
            <a:r>
              <a:rPr lang="es-ES" sz="2700" dirty="0" smtClean="0"/>
              <a:t>)</a:t>
            </a:r>
            <a:endParaRPr lang="es-ES" sz="27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2885571"/>
            <a:ext cx="6377746" cy="3967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ES" sz="3600" dirty="0" smtClean="0"/>
              <a:t>Unidades  de cuatro carriles o </a:t>
            </a:r>
            <a:r>
              <a:rPr lang="es-ES" sz="3600" dirty="0" err="1" smtClean="0"/>
              <a:t>lanes</a:t>
            </a:r>
            <a:endParaRPr lang="es-ES" sz="36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340768"/>
            <a:ext cx="7140769"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Características procesadores vectoriales</a:t>
            </a:r>
            <a:endParaRPr lang="es-E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0365" y="1481138"/>
            <a:ext cx="7543270"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924944"/>
            <a:ext cx="5581650"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contenido"/>
          <p:cNvSpPr>
            <a:spLocks noGrp="1"/>
          </p:cNvSpPr>
          <p:nvPr>
            <p:ph idx="1"/>
          </p:nvPr>
        </p:nvSpPr>
        <p:spPr>
          <a:xfrm>
            <a:off x="457200" y="980728"/>
            <a:ext cx="8229600" cy="2016223"/>
          </a:xfrm>
        </p:spPr>
        <p:txBody>
          <a:bodyPr>
            <a:normAutofit fontScale="55000" lnSpcReduction="20000"/>
          </a:bodyPr>
          <a:lstStyle/>
          <a:p>
            <a:r>
              <a:rPr lang="es-ES" dirty="0" smtClean="0"/>
              <a:t>Ausencia de los elementos necesarios para la distribución, emisión y reordenamiento de instrucciones</a:t>
            </a:r>
          </a:p>
          <a:p>
            <a:r>
              <a:rPr lang="es-ES" dirty="0"/>
              <a:t>Los repertorios de instrucciones de las arquitecturas VLIW siguen una filosofía RISC con la excepción de que el tamaño de instrucción es mucho mayor ya que contienen múltiples operaciones o </a:t>
            </a:r>
            <a:r>
              <a:rPr lang="es-ES" dirty="0" smtClean="0"/>
              <a:t>mini-instrucciones</a:t>
            </a:r>
          </a:p>
          <a:p>
            <a:r>
              <a:rPr lang="es-ES" dirty="0"/>
              <a:t>Una instrucción </a:t>
            </a:r>
            <a:r>
              <a:rPr lang="es-ES" dirty="0" smtClean="0"/>
              <a:t>VLIW</a:t>
            </a:r>
          </a:p>
          <a:p>
            <a:pPr lvl="1"/>
            <a:r>
              <a:rPr lang="es-ES" dirty="0" smtClean="0"/>
              <a:t>Concatenación </a:t>
            </a:r>
            <a:r>
              <a:rPr lang="es-ES" dirty="0"/>
              <a:t>de varias instrucciones RISC que se pueden ejecutar en paralelo.</a:t>
            </a:r>
          </a:p>
          <a:p>
            <a:r>
              <a:rPr lang="es-ES" dirty="0"/>
              <a:t>Las operaciones recogidas dentro de una instrucción VLIW no presentan dependencias de datos, de </a:t>
            </a:r>
            <a:r>
              <a:rPr lang="es-ES" dirty="0" smtClean="0"/>
              <a:t>memoria y/o </a:t>
            </a:r>
            <a:r>
              <a:rPr lang="es-ES" dirty="0"/>
              <a:t>de control entre ellas</a:t>
            </a:r>
            <a:endParaRPr lang="es-ES" dirty="0" smtClean="0"/>
          </a:p>
          <a:p>
            <a:endParaRPr lang="es-ES" dirty="0" smtClean="0"/>
          </a:p>
          <a:p>
            <a:endParaRPr lang="es-ES" dirty="0"/>
          </a:p>
        </p:txBody>
      </p:sp>
      <p:sp>
        <p:nvSpPr>
          <p:cNvPr id="3" name="2 Título"/>
          <p:cNvSpPr>
            <a:spLocks noGrp="1"/>
          </p:cNvSpPr>
          <p:nvPr>
            <p:ph type="title"/>
          </p:nvPr>
        </p:nvSpPr>
        <p:spPr>
          <a:xfrm>
            <a:off x="457200" y="274638"/>
            <a:ext cx="8229600" cy="778098"/>
          </a:xfrm>
        </p:spPr>
        <p:txBody>
          <a:bodyPr>
            <a:normAutofit fontScale="90000"/>
          </a:bodyPr>
          <a:lstStyle/>
          <a:p>
            <a:r>
              <a:rPr lang="es-ES" sz="2800" dirty="0" smtClean="0"/>
              <a:t>3.4 Arquitectura de un procesador VLIW genérico</a:t>
            </a:r>
            <a:endParaRPr lang="es-ES" sz="2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19" y="764704"/>
            <a:ext cx="8603729" cy="2880320"/>
          </a:xfrm>
        </p:spPr>
        <p:txBody>
          <a:bodyPr>
            <a:normAutofit fontScale="55000" lnSpcReduction="20000"/>
          </a:bodyPr>
          <a:lstStyle/>
          <a:p>
            <a:pPr>
              <a:lnSpc>
                <a:spcPct val="120000"/>
              </a:lnSpc>
            </a:pPr>
            <a:r>
              <a:rPr lang="es-ES" dirty="0" smtClean="0"/>
              <a:t>Se </a:t>
            </a:r>
            <a:r>
              <a:rPr lang="es-ES" dirty="0"/>
              <a:t>engloban dentro de la categoría SIMD (</a:t>
            </a:r>
            <a:r>
              <a:rPr lang="es-ES" i="1" dirty="0"/>
              <a:t>Single </a:t>
            </a:r>
            <a:r>
              <a:rPr lang="es-ES" i="1" dirty="0" err="1"/>
              <a:t>Instruction</a:t>
            </a:r>
            <a:r>
              <a:rPr lang="es-ES" i="1" dirty="0"/>
              <a:t> -</a:t>
            </a:r>
            <a:r>
              <a:rPr lang="es-ES" i="1" dirty="0" err="1"/>
              <a:t>Multiple</a:t>
            </a:r>
            <a:r>
              <a:rPr lang="es-ES" i="1" dirty="0"/>
              <a:t> Data</a:t>
            </a:r>
            <a:r>
              <a:rPr lang="es-ES" dirty="0"/>
              <a:t>).</a:t>
            </a:r>
          </a:p>
          <a:p>
            <a:pPr>
              <a:lnSpc>
                <a:spcPct val="120000"/>
              </a:lnSpc>
            </a:pPr>
            <a:r>
              <a:rPr lang="es-ES" dirty="0" smtClean="0"/>
              <a:t>Cuenta </a:t>
            </a:r>
            <a:r>
              <a:rPr lang="es-ES" dirty="0"/>
              <a:t>con una unidad de procesamiento vectorial, una unidad escalar y una unidad de control que discrimina según el tipo de instrucción.</a:t>
            </a:r>
          </a:p>
          <a:p>
            <a:pPr>
              <a:lnSpc>
                <a:spcPct val="120000"/>
              </a:lnSpc>
            </a:pPr>
            <a:r>
              <a:rPr lang="es-ES" dirty="0" smtClean="0"/>
              <a:t>La </a:t>
            </a:r>
            <a:r>
              <a:rPr lang="es-ES" dirty="0"/>
              <a:t>principal </a:t>
            </a:r>
            <a:r>
              <a:rPr lang="es-ES" dirty="0" smtClean="0"/>
              <a:t>diferencia con el vectorial</a:t>
            </a:r>
          </a:p>
          <a:p>
            <a:pPr lvl="1">
              <a:lnSpc>
                <a:spcPct val="120000"/>
              </a:lnSpc>
            </a:pPr>
            <a:r>
              <a:rPr lang="es-ES" dirty="0" smtClean="0"/>
              <a:t>La </a:t>
            </a:r>
            <a:r>
              <a:rPr lang="es-ES" dirty="0"/>
              <a:t>unidad vectorial se compone </a:t>
            </a:r>
            <a:r>
              <a:rPr lang="es-ES" dirty="0" smtClean="0"/>
              <a:t>de:</a:t>
            </a:r>
          </a:p>
          <a:p>
            <a:pPr lvl="2">
              <a:lnSpc>
                <a:spcPct val="120000"/>
              </a:lnSpc>
            </a:pPr>
            <a:r>
              <a:rPr lang="es-ES" dirty="0" smtClean="0"/>
              <a:t>n </a:t>
            </a:r>
            <a:r>
              <a:rPr lang="es-ES" dirty="0"/>
              <a:t>elementos de procesamiento EP, constituidos por unidades aritmético-lógicas de propósito general</a:t>
            </a:r>
            <a:r>
              <a:rPr lang="es-ES" dirty="0" smtClean="0"/>
              <a:t>,</a:t>
            </a:r>
          </a:p>
          <a:p>
            <a:pPr lvl="2">
              <a:lnSpc>
                <a:spcPct val="120000"/>
              </a:lnSpc>
            </a:pPr>
            <a:r>
              <a:rPr lang="es-ES" dirty="0" smtClean="0"/>
              <a:t>Un </a:t>
            </a:r>
            <a:r>
              <a:rPr lang="es-ES" dirty="0"/>
              <a:t>conjunto de registros REP, </a:t>
            </a:r>
            <a:r>
              <a:rPr lang="es-ES" dirty="0" smtClean="0"/>
              <a:t>y</a:t>
            </a:r>
          </a:p>
          <a:p>
            <a:pPr lvl="2">
              <a:lnSpc>
                <a:spcPct val="120000"/>
              </a:lnSpc>
            </a:pPr>
            <a:r>
              <a:rPr lang="es-ES" dirty="0" smtClean="0"/>
              <a:t>Una </a:t>
            </a:r>
            <a:r>
              <a:rPr lang="es-ES" dirty="0"/>
              <a:t>memoria local </a:t>
            </a:r>
            <a:r>
              <a:rPr lang="es-ES" dirty="0" smtClean="0"/>
              <a:t>MEP</a:t>
            </a:r>
          </a:p>
          <a:p>
            <a:pPr lvl="1">
              <a:lnSpc>
                <a:spcPct val="120000"/>
              </a:lnSpc>
            </a:pPr>
            <a:r>
              <a:rPr lang="es-ES" dirty="0" smtClean="0"/>
              <a:t>El </a:t>
            </a:r>
            <a:r>
              <a:rPr lang="es-ES" dirty="0"/>
              <a:t>procesador matricial con n elementos de procesamiento puede procesar de forma simultánea en el mismo ciclo de reloj un vector de n </a:t>
            </a:r>
            <a:r>
              <a:rPr lang="es-ES" dirty="0" smtClean="0"/>
              <a:t>elementos</a:t>
            </a:r>
            <a:endParaRPr lang="es-ES" dirty="0"/>
          </a:p>
          <a:p>
            <a:pPr>
              <a:lnSpc>
                <a:spcPct val="120000"/>
              </a:lnSpc>
            </a:pPr>
            <a:r>
              <a:rPr lang="es-ES" dirty="0" smtClean="0"/>
              <a:t>Hoy no se fabrican</a:t>
            </a:r>
          </a:p>
          <a:p>
            <a:endParaRPr lang="es-ES" dirty="0"/>
          </a:p>
        </p:txBody>
      </p:sp>
      <p:sp>
        <p:nvSpPr>
          <p:cNvPr id="3" name="2 Título"/>
          <p:cNvSpPr>
            <a:spLocks noGrp="1"/>
          </p:cNvSpPr>
          <p:nvPr>
            <p:ph type="title"/>
          </p:nvPr>
        </p:nvSpPr>
        <p:spPr>
          <a:xfrm>
            <a:off x="457200" y="274638"/>
            <a:ext cx="8229600" cy="490066"/>
          </a:xfrm>
        </p:spPr>
        <p:txBody>
          <a:bodyPr>
            <a:normAutofit fontScale="90000"/>
          </a:bodyPr>
          <a:lstStyle/>
          <a:p>
            <a:r>
              <a:rPr lang="es-ES" dirty="0" smtClean="0"/>
              <a:t>Procesadores Matriciales</a:t>
            </a:r>
            <a:endParaRPr lang="es-E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429000"/>
            <a:ext cx="7307585" cy="3295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ES" dirty="0" smtClean="0"/>
              <a:t>3.14 Repertorio de instrucciones vectoriales</a:t>
            </a:r>
            <a:endParaRPr lang="es-ES" dirty="0"/>
          </a:p>
        </p:txBody>
      </p:sp>
      <p:sp>
        <p:nvSpPr>
          <p:cNvPr id="2" name="1 Marcador de contenido"/>
          <p:cNvSpPr>
            <a:spLocks noGrp="1"/>
          </p:cNvSpPr>
          <p:nvPr>
            <p:ph idx="1"/>
          </p:nvPr>
        </p:nvSpPr>
        <p:spPr>
          <a:xfrm>
            <a:off x="457200" y="1481328"/>
            <a:ext cx="8229600" cy="867551"/>
          </a:xfrm>
        </p:spPr>
        <p:txBody>
          <a:bodyPr>
            <a:normAutofit fontScale="70000" lnSpcReduction="20000"/>
          </a:bodyPr>
          <a:lstStyle/>
          <a:p>
            <a:r>
              <a:rPr lang="es-ES" dirty="0"/>
              <a:t>Similar al de las operaciones </a:t>
            </a:r>
            <a:r>
              <a:rPr lang="es-ES" dirty="0" smtClean="0"/>
              <a:t>escalares</a:t>
            </a:r>
          </a:p>
          <a:p>
            <a:r>
              <a:rPr lang="es-ES" dirty="0" smtClean="0"/>
              <a:t>Existen instrucciones para realizar operaciones escalares y vectoriales</a:t>
            </a:r>
            <a:endParaRPr lang="es-E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23" y="2564904"/>
            <a:ext cx="788670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980728"/>
            <a:ext cx="8229600" cy="1152128"/>
          </a:xfrm>
        </p:spPr>
        <p:txBody>
          <a:bodyPr>
            <a:normAutofit fontScale="70000" lnSpcReduction="20000"/>
          </a:bodyPr>
          <a:lstStyle/>
          <a:p>
            <a:r>
              <a:rPr lang="es-ES" b="1" i="1" dirty="0" smtClean="0"/>
              <a:t>Y(i</a:t>
            </a:r>
            <a:r>
              <a:rPr lang="es-ES" b="1" i="1" dirty="0"/>
              <a:t>) = a*X(i) + Y(i) </a:t>
            </a:r>
            <a:r>
              <a:rPr lang="es-ES" dirty="0"/>
              <a:t>con vectores de 64 elementos de 8 bytes </a:t>
            </a:r>
            <a:endParaRPr lang="es-ES" dirty="0" smtClean="0"/>
          </a:p>
          <a:p>
            <a:pPr lvl="1"/>
            <a:r>
              <a:rPr lang="es-ES" dirty="0" smtClean="0"/>
              <a:t>Aproximación </a:t>
            </a:r>
            <a:r>
              <a:rPr lang="es-ES" dirty="0"/>
              <a:t>escalar</a:t>
            </a:r>
            <a:endParaRPr lang="es-ES" dirty="0" smtClean="0"/>
          </a:p>
          <a:p>
            <a:pPr lvl="2"/>
            <a:r>
              <a:rPr lang="es-ES" dirty="0" smtClean="0"/>
              <a:t>Se </a:t>
            </a:r>
            <a:r>
              <a:rPr lang="es-ES" dirty="0"/>
              <a:t>considera que la longitud de los vectores es de 64 </a:t>
            </a:r>
            <a:r>
              <a:rPr lang="es-ES" dirty="0" smtClean="0"/>
              <a:t>elementos, se </a:t>
            </a:r>
            <a:r>
              <a:rPr lang="es-ES" dirty="0"/>
              <a:t>ejecutan 578 instrucciones (2 + 9 * 64).</a:t>
            </a:r>
          </a:p>
        </p:txBody>
      </p:sp>
      <p:sp>
        <p:nvSpPr>
          <p:cNvPr id="3" name="2 Título"/>
          <p:cNvSpPr>
            <a:spLocks noGrp="1"/>
          </p:cNvSpPr>
          <p:nvPr>
            <p:ph type="title"/>
          </p:nvPr>
        </p:nvSpPr>
        <p:spPr>
          <a:xfrm>
            <a:off x="457200" y="274638"/>
            <a:ext cx="8229600" cy="706090"/>
          </a:xfrm>
        </p:spPr>
        <p:txBody>
          <a:bodyPr>
            <a:normAutofit fontScale="90000"/>
          </a:bodyPr>
          <a:lstStyle/>
          <a:p>
            <a:r>
              <a:rPr lang="es-ES" sz="2800" dirty="0"/>
              <a:t>Ejemplo del bucle DAXPY (</a:t>
            </a:r>
            <a:r>
              <a:rPr lang="es-ES" sz="2800" dirty="0" err="1"/>
              <a:t>Double</a:t>
            </a:r>
            <a:r>
              <a:rPr lang="es-ES" sz="2800" dirty="0"/>
              <a:t> </a:t>
            </a:r>
            <a:r>
              <a:rPr lang="es-ES" sz="2800" dirty="0" err="1"/>
              <a:t>Precision</a:t>
            </a:r>
            <a:r>
              <a:rPr lang="es-ES" sz="2800" dirty="0"/>
              <a:t> A Times X Plus Y</a:t>
            </a:r>
            <a:r>
              <a:rPr lang="es-ES" sz="2800" dirty="0" smtClean="0"/>
              <a:t>)</a:t>
            </a:r>
            <a:endParaRPr lang="es-ES" sz="2800"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346" y="2037266"/>
            <a:ext cx="7753350"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835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620688"/>
            <a:ext cx="8712968" cy="4032448"/>
          </a:xfrm>
        </p:spPr>
        <p:txBody>
          <a:bodyPr>
            <a:noAutofit/>
          </a:bodyPr>
          <a:lstStyle/>
          <a:p>
            <a:pPr>
              <a:lnSpc>
                <a:spcPct val="120000"/>
              </a:lnSpc>
            </a:pPr>
            <a:r>
              <a:rPr lang="es-ES" sz="1600" dirty="0"/>
              <a:t>CUESTIONES</a:t>
            </a:r>
          </a:p>
          <a:p>
            <a:pPr lvl="1">
              <a:lnSpc>
                <a:spcPct val="120000"/>
              </a:lnSpc>
            </a:pPr>
            <a:r>
              <a:rPr lang="es-ES" sz="1400" dirty="0" smtClean="0"/>
              <a:t>1 ¿Cómo </a:t>
            </a:r>
            <a:r>
              <a:rPr lang="es-ES" sz="1400" dirty="0"/>
              <a:t>proceder cuando la longitud del vector es diferente al número de elementos de un registro vectorial?</a:t>
            </a:r>
          </a:p>
          <a:p>
            <a:pPr lvl="1">
              <a:lnSpc>
                <a:spcPct val="120000"/>
              </a:lnSpc>
            </a:pPr>
            <a:r>
              <a:rPr lang="es-ES" sz="1400" dirty="0" smtClean="0"/>
              <a:t>2 ¿Qué </a:t>
            </a:r>
            <a:r>
              <a:rPr lang="es-ES" sz="1400" dirty="0"/>
              <a:t>sucede cuando los elementos del vector se almacenan de forma uniforme pero no consecutiva en memoria?</a:t>
            </a:r>
          </a:p>
          <a:p>
            <a:pPr lvl="1">
              <a:lnSpc>
                <a:spcPct val="120000"/>
              </a:lnSpc>
            </a:pPr>
            <a:r>
              <a:rPr lang="es-ES" sz="1400" dirty="0" smtClean="0"/>
              <a:t>3 ¿Cómo </a:t>
            </a:r>
            <a:r>
              <a:rPr lang="es-ES" sz="1400" dirty="0"/>
              <a:t>se </a:t>
            </a:r>
            <a:r>
              <a:rPr lang="es-ES" sz="1400" dirty="0" err="1"/>
              <a:t>vectoriza</a:t>
            </a:r>
            <a:r>
              <a:rPr lang="es-ES" sz="1400" dirty="0"/>
              <a:t> el cuerpo de un bucle que contiene instrucciones ejecutadas condicionalmente?</a:t>
            </a:r>
          </a:p>
          <a:p>
            <a:pPr>
              <a:lnSpc>
                <a:spcPct val="120000"/>
              </a:lnSpc>
            </a:pPr>
            <a:r>
              <a:rPr lang="es-ES" sz="1600" dirty="0" smtClean="0"/>
              <a:t>1 </a:t>
            </a:r>
            <a:r>
              <a:rPr lang="es-ES" sz="1400" b="1" dirty="0" smtClean="0"/>
              <a:t>Cuando el tamaño del vector es distinto al numero de registros vectoriales (MVL), se almacena en el registro VRL la longitud del vector.</a:t>
            </a:r>
          </a:p>
          <a:p>
            <a:pPr lvl="1">
              <a:lnSpc>
                <a:spcPct val="120000"/>
              </a:lnSpc>
            </a:pPr>
            <a:r>
              <a:rPr lang="es-ES" sz="900" dirty="0" smtClean="0"/>
              <a:t>Con </a:t>
            </a:r>
            <a:r>
              <a:rPr lang="es-ES" sz="900" dirty="0"/>
              <a:t>el VRL que controla la longitud de cualquier operación vectorial</a:t>
            </a:r>
            <a:endParaRPr lang="es-ES" sz="900" dirty="0" smtClean="0"/>
          </a:p>
          <a:p>
            <a:pPr lvl="1">
              <a:lnSpc>
                <a:spcPct val="120000"/>
              </a:lnSpc>
            </a:pPr>
            <a:r>
              <a:rPr lang="es-ES" sz="1050" dirty="0" smtClean="0"/>
              <a:t>Empleamos la Técnica de </a:t>
            </a:r>
            <a:r>
              <a:rPr lang="es-ES" sz="1050" b="1" i="1" dirty="0" err="1" smtClean="0"/>
              <a:t>Strip</a:t>
            </a:r>
            <a:r>
              <a:rPr lang="es-ES" sz="1050" b="1" i="1" dirty="0" smtClean="0"/>
              <a:t> </a:t>
            </a:r>
            <a:r>
              <a:rPr lang="es-ES" sz="1050" b="1" i="1" dirty="0" err="1" smtClean="0"/>
              <a:t>mining</a:t>
            </a:r>
            <a:endParaRPr lang="es-ES" sz="1050" b="1" i="1" dirty="0" smtClean="0"/>
          </a:p>
          <a:p>
            <a:pPr lvl="2">
              <a:lnSpc>
                <a:spcPct val="120000"/>
              </a:lnSpc>
            </a:pPr>
            <a:r>
              <a:rPr lang="es-ES" sz="1050" dirty="0" smtClean="0"/>
              <a:t>Troceado del vector, cuando el tamaño del vector (VRL) es mayor que el valor del MVL (máxima longitud del vector)</a:t>
            </a:r>
          </a:p>
          <a:p>
            <a:pPr lvl="2">
              <a:lnSpc>
                <a:spcPct val="120000"/>
              </a:lnSpc>
            </a:pPr>
            <a:r>
              <a:rPr lang="es-ES" sz="1050" dirty="0"/>
              <a:t>Si el tamaño del vector es de 11 elementos, en la primera iteración se </a:t>
            </a:r>
            <a:r>
              <a:rPr lang="es-ES" sz="1050" dirty="0" smtClean="0"/>
              <a:t>procesan (n  </a:t>
            </a:r>
            <a:r>
              <a:rPr lang="es-ES" sz="1050" dirty="0" err="1"/>
              <a:t>mod</a:t>
            </a:r>
            <a:r>
              <a:rPr lang="es-ES" sz="1050" dirty="0"/>
              <a:t> MVL) elementos y en las siguientes ya se procesan secciones de longitud MVL</a:t>
            </a:r>
          </a:p>
        </p:txBody>
      </p:sp>
      <p:sp>
        <p:nvSpPr>
          <p:cNvPr id="3" name="2 Título"/>
          <p:cNvSpPr>
            <a:spLocks noGrp="1"/>
          </p:cNvSpPr>
          <p:nvPr>
            <p:ph type="title"/>
          </p:nvPr>
        </p:nvSpPr>
        <p:spPr>
          <a:xfrm>
            <a:off x="395536" y="188640"/>
            <a:ext cx="8229600" cy="562074"/>
          </a:xfrm>
        </p:spPr>
        <p:txBody>
          <a:bodyPr>
            <a:noAutofit/>
          </a:bodyPr>
          <a:lstStyle/>
          <a:p>
            <a:r>
              <a:rPr lang="es-ES" sz="2000" dirty="0" smtClean="0"/>
              <a:t>VRL (Vector </a:t>
            </a:r>
            <a:r>
              <a:rPr lang="es-ES" sz="2000" dirty="0" err="1" smtClean="0"/>
              <a:t>Length</a:t>
            </a:r>
            <a:r>
              <a:rPr lang="es-ES" sz="2000" dirty="0" smtClean="0"/>
              <a:t> </a:t>
            </a:r>
            <a:r>
              <a:rPr lang="es-ES" sz="2000" dirty="0" err="1" smtClean="0"/>
              <a:t>register</a:t>
            </a:r>
            <a:r>
              <a:rPr lang="es-ES" sz="2000" dirty="0" smtClean="0"/>
              <a:t> ) Registro de longitud vectorial</a:t>
            </a:r>
            <a:endParaRPr lang="es-ES" sz="20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5782" y="4385647"/>
            <a:ext cx="5538218" cy="2459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260648"/>
            <a:ext cx="8911952" cy="2448272"/>
          </a:xfrm>
        </p:spPr>
        <p:txBody>
          <a:bodyPr>
            <a:normAutofit fontScale="62500" lnSpcReduction="20000"/>
          </a:bodyPr>
          <a:lstStyle/>
          <a:p>
            <a:pPr>
              <a:lnSpc>
                <a:spcPct val="120000"/>
              </a:lnSpc>
            </a:pPr>
            <a:r>
              <a:rPr lang="es-ES" dirty="0" smtClean="0"/>
              <a:t>2.- El </a:t>
            </a:r>
            <a:r>
              <a:rPr lang="es-ES" dirty="0"/>
              <a:t>problema </a:t>
            </a:r>
            <a:r>
              <a:rPr lang="es-ES" b="1" dirty="0"/>
              <a:t>de ubicar en memoria los elementos de un vector de forma no </a:t>
            </a:r>
            <a:r>
              <a:rPr lang="es-ES" b="1" dirty="0" smtClean="0"/>
              <a:t>consecutiva</a:t>
            </a:r>
          </a:p>
          <a:p>
            <a:pPr lvl="1">
              <a:lnSpc>
                <a:spcPct val="120000"/>
              </a:lnSpc>
            </a:pPr>
            <a:r>
              <a:rPr lang="es-ES" dirty="0" smtClean="0"/>
              <a:t>Surge </a:t>
            </a:r>
            <a:r>
              <a:rPr lang="es-ES" dirty="0"/>
              <a:t>cuando hay que almacenar estructuras de datos que presentan dimensiones superiores a la unidad, tal y como sucede, por ejemplo, con los </a:t>
            </a:r>
            <a:r>
              <a:rPr lang="es-ES" dirty="0" err="1"/>
              <a:t>arrays</a:t>
            </a:r>
            <a:r>
              <a:rPr lang="es-ES" dirty="0"/>
              <a:t> bidimensionales. </a:t>
            </a:r>
            <a:endParaRPr lang="es-ES" dirty="0" smtClean="0"/>
          </a:p>
          <a:p>
            <a:pPr lvl="1">
              <a:lnSpc>
                <a:spcPct val="120000"/>
              </a:lnSpc>
            </a:pPr>
            <a:r>
              <a:rPr lang="es-ES" dirty="0" smtClean="0"/>
              <a:t>Un </a:t>
            </a:r>
            <a:r>
              <a:rPr lang="es-ES" dirty="0"/>
              <a:t>ejemplo de esta problemática aparece al multiplicar dos matrices de 100x100 almacenadas en los </a:t>
            </a:r>
            <a:r>
              <a:rPr lang="es-ES" dirty="0" err="1"/>
              <a:t>arrays</a:t>
            </a:r>
            <a:r>
              <a:rPr lang="es-ES" dirty="0"/>
              <a:t> A y B</a:t>
            </a:r>
            <a:r>
              <a:rPr lang="es-ES" dirty="0" smtClean="0"/>
              <a:t>:</a:t>
            </a:r>
          </a:p>
          <a:p>
            <a:pPr lvl="1">
              <a:lnSpc>
                <a:spcPct val="120000"/>
              </a:lnSpc>
            </a:pPr>
            <a:r>
              <a:rPr lang="es-ES" b="1" dirty="0"/>
              <a:t>SOLUCIÓN</a:t>
            </a:r>
            <a:r>
              <a:rPr lang="es-ES" dirty="0"/>
              <a:t>: </a:t>
            </a:r>
          </a:p>
          <a:p>
            <a:pPr lvl="2">
              <a:lnSpc>
                <a:spcPct val="120000"/>
              </a:lnSpc>
            </a:pPr>
            <a:r>
              <a:rPr lang="es-ES" dirty="0"/>
              <a:t>Instrucciones especiales </a:t>
            </a:r>
            <a:r>
              <a:rPr lang="es-ES" i="1" dirty="0" err="1" smtClean="0"/>
              <a:t>with</a:t>
            </a:r>
            <a:r>
              <a:rPr lang="es-ES" i="1" dirty="0" smtClean="0"/>
              <a:t> </a:t>
            </a:r>
            <a:r>
              <a:rPr lang="es-ES" i="1" dirty="0" err="1"/>
              <a:t>stride</a:t>
            </a:r>
            <a:r>
              <a:rPr lang="es-ES" i="1" dirty="0"/>
              <a:t> </a:t>
            </a:r>
            <a:r>
              <a:rPr lang="es-ES" dirty="0" smtClean="0"/>
              <a:t>(con </a:t>
            </a:r>
            <a:r>
              <a:rPr lang="es-ES" dirty="0"/>
              <a:t>distancia de </a:t>
            </a:r>
            <a:r>
              <a:rPr lang="es-ES" dirty="0" smtClean="0"/>
              <a:t>separación)</a:t>
            </a:r>
            <a:r>
              <a:rPr lang="es-ES" dirty="0"/>
              <a:t>	</a:t>
            </a:r>
          </a:p>
          <a:p>
            <a:endParaRPr lang="es-E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212976"/>
            <a:ext cx="3390040"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4653136"/>
            <a:ext cx="75438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5919" y="2492896"/>
            <a:ext cx="70961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634082"/>
          </a:xfrm>
        </p:spPr>
        <p:txBody>
          <a:bodyPr>
            <a:normAutofit fontScale="90000"/>
          </a:bodyPr>
          <a:lstStyle/>
          <a:p>
            <a:r>
              <a:rPr lang="es-ES" sz="2400" dirty="0"/>
              <a:t>3. </a:t>
            </a:r>
            <a:r>
              <a:rPr lang="es-ES" sz="2400" dirty="0" err="1"/>
              <a:t>Vectorizar</a:t>
            </a:r>
            <a:r>
              <a:rPr lang="es-ES" sz="2400" dirty="0"/>
              <a:t> bucles en cuyo cuerpo hay instrucciones ejecutadas condicionalmente</a:t>
            </a:r>
            <a:r>
              <a:rPr lang="es-ES" sz="2400" dirty="0" smtClean="0"/>
              <a:t>.</a:t>
            </a:r>
            <a:endParaRPr lang="es-ES" sz="2400" dirty="0"/>
          </a:p>
        </p:txBody>
      </p:sp>
      <p:sp>
        <p:nvSpPr>
          <p:cNvPr id="2" name="1 Marcador de contenido"/>
          <p:cNvSpPr>
            <a:spLocks noGrp="1"/>
          </p:cNvSpPr>
          <p:nvPr>
            <p:ph idx="1"/>
          </p:nvPr>
        </p:nvSpPr>
        <p:spPr>
          <a:xfrm>
            <a:off x="467544" y="980728"/>
            <a:ext cx="8229600" cy="2376264"/>
          </a:xfrm>
        </p:spPr>
        <p:txBody>
          <a:bodyPr>
            <a:normAutofit fontScale="62500" lnSpcReduction="20000"/>
          </a:bodyPr>
          <a:lstStyle/>
          <a:p>
            <a:pPr>
              <a:lnSpc>
                <a:spcPct val="120000"/>
              </a:lnSpc>
            </a:pPr>
            <a:r>
              <a:rPr lang="es-ES" dirty="0" smtClean="0"/>
              <a:t>Dependiendo </a:t>
            </a:r>
            <a:r>
              <a:rPr lang="es-ES" dirty="0"/>
              <a:t>de la condición, ciertos elementos de un vector no tengan que ser manipulados</a:t>
            </a:r>
            <a:r>
              <a:rPr lang="es-ES" dirty="0" smtClean="0"/>
              <a:t>.</a:t>
            </a:r>
          </a:p>
          <a:p>
            <a:pPr>
              <a:lnSpc>
                <a:spcPct val="120000"/>
              </a:lnSpc>
            </a:pPr>
            <a:r>
              <a:rPr lang="es-ES" dirty="0" smtClean="0"/>
              <a:t>Solución</a:t>
            </a:r>
          </a:p>
          <a:p>
            <a:pPr lvl="1">
              <a:lnSpc>
                <a:spcPct val="120000"/>
              </a:lnSpc>
            </a:pPr>
            <a:r>
              <a:rPr lang="es-ES" dirty="0" smtClean="0"/>
              <a:t>Una </a:t>
            </a:r>
            <a:r>
              <a:rPr lang="es-ES" dirty="0"/>
              <a:t>máscara de MVL bits de longitud almacenada en el registro especial VM. </a:t>
            </a:r>
            <a:endParaRPr lang="es-ES" dirty="0" smtClean="0"/>
          </a:p>
          <a:p>
            <a:pPr lvl="2">
              <a:lnSpc>
                <a:spcPct val="120000"/>
              </a:lnSpc>
            </a:pPr>
            <a:r>
              <a:rPr lang="es-ES" dirty="0"/>
              <a:t>VM </a:t>
            </a:r>
            <a:r>
              <a:rPr lang="es-ES" dirty="0" smtClean="0"/>
              <a:t>(Vector </a:t>
            </a:r>
            <a:r>
              <a:rPr lang="es-ES" dirty="0" err="1" smtClean="0"/>
              <a:t>Mask</a:t>
            </a:r>
            <a:r>
              <a:rPr lang="es-ES" dirty="0" smtClean="0"/>
              <a:t>)</a:t>
            </a:r>
          </a:p>
          <a:p>
            <a:pPr lvl="3">
              <a:lnSpc>
                <a:spcPct val="120000"/>
              </a:lnSpc>
            </a:pPr>
            <a:r>
              <a:rPr lang="es-ES" dirty="0" smtClean="0"/>
              <a:t>El </a:t>
            </a:r>
            <a:r>
              <a:rPr lang="es-ES" dirty="0"/>
              <a:t>valor del bit que ocupa la posición </a:t>
            </a:r>
            <a:r>
              <a:rPr lang="es-ES" i="1" dirty="0"/>
              <a:t>i </a:t>
            </a:r>
            <a:r>
              <a:rPr lang="es-ES" dirty="0"/>
              <a:t>en la máscara determina si se realizarán (bit a 1) o no (bit a 0). </a:t>
            </a:r>
            <a:r>
              <a:rPr lang="es-ES" dirty="0" smtClean="0"/>
              <a:t></a:t>
            </a:r>
          </a:p>
          <a:p>
            <a:pPr>
              <a:lnSpc>
                <a:spcPct val="120000"/>
              </a:lnSpc>
            </a:pPr>
            <a:r>
              <a:rPr lang="es-ES" dirty="0" smtClean="0"/>
              <a:t> </a:t>
            </a:r>
            <a:r>
              <a:rPr lang="es-ES" dirty="0"/>
              <a:t>Instrucciones especiales 	</a:t>
            </a:r>
          </a:p>
          <a:p>
            <a:endParaRPr lang="es-E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129" y="3356992"/>
            <a:ext cx="776287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129" y="5219017"/>
            <a:ext cx="754380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363272" cy="346050"/>
          </a:xfrm>
        </p:spPr>
        <p:txBody>
          <a:bodyPr>
            <a:normAutofit fontScale="90000"/>
          </a:bodyPr>
          <a:lstStyle/>
          <a:p>
            <a:r>
              <a:rPr lang="es-ES" sz="1800" dirty="0" smtClean="0"/>
              <a:t>3.15 Medidas del rendimiento de un fragmento de código vectorial</a:t>
            </a:r>
            <a:endParaRPr lang="es-ES" sz="1800" dirty="0"/>
          </a:p>
        </p:txBody>
      </p:sp>
      <p:sp>
        <p:nvSpPr>
          <p:cNvPr id="3" name="2 Marcador de contenido"/>
          <p:cNvSpPr>
            <a:spLocks noGrp="1"/>
          </p:cNvSpPr>
          <p:nvPr>
            <p:ph idx="1"/>
          </p:nvPr>
        </p:nvSpPr>
        <p:spPr>
          <a:xfrm>
            <a:off x="457200" y="692696"/>
            <a:ext cx="8229600" cy="3018560"/>
          </a:xfrm>
        </p:spPr>
        <p:txBody>
          <a:bodyPr>
            <a:normAutofit fontScale="55000" lnSpcReduction="20000"/>
          </a:bodyPr>
          <a:lstStyle/>
          <a:p>
            <a:pPr>
              <a:lnSpc>
                <a:spcPct val="120000"/>
              </a:lnSpc>
            </a:pPr>
            <a:r>
              <a:rPr lang="es-ES" dirty="0"/>
              <a:t>Factores que afectan al tiempo de </a:t>
            </a:r>
            <a:r>
              <a:rPr lang="es-ES" dirty="0" smtClean="0"/>
              <a:t>ejecución </a:t>
            </a:r>
            <a:r>
              <a:rPr lang="es-ES" dirty="0" err="1" smtClean="0"/>
              <a:t>Tn</a:t>
            </a:r>
            <a:endParaRPr lang="es-ES" dirty="0" smtClean="0"/>
          </a:p>
          <a:p>
            <a:pPr lvl="1">
              <a:lnSpc>
                <a:spcPct val="120000"/>
              </a:lnSpc>
            </a:pPr>
            <a:r>
              <a:rPr lang="es-ES" dirty="0" smtClean="0"/>
              <a:t>Latencia en producir el primer resultado o tiempo de arranque</a:t>
            </a:r>
          </a:p>
          <a:p>
            <a:pPr lvl="1">
              <a:lnSpc>
                <a:spcPct val="120000"/>
              </a:lnSpc>
            </a:pPr>
            <a:r>
              <a:rPr lang="es-ES" dirty="0" smtClean="0"/>
              <a:t>Número de elementos a procesar por unidad funcional</a:t>
            </a:r>
          </a:p>
          <a:p>
            <a:pPr lvl="1">
              <a:lnSpc>
                <a:spcPct val="120000"/>
              </a:lnSpc>
            </a:pPr>
            <a:r>
              <a:rPr lang="es-ES" dirty="0" smtClean="0"/>
              <a:t>Tiempo que se tarda en procesar cada datos</a:t>
            </a:r>
          </a:p>
          <a:p>
            <a:pPr>
              <a:lnSpc>
                <a:spcPct val="120000"/>
              </a:lnSpc>
            </a:pPr>
            <a:r>
              <a:rPr lang="es-ES" dirty="0" smtClean="0"/>
              <a:t>Tiempo de arranque</a:t>
            </a:r>
          </a:p>
          <a:p>
            <a:pPr lvl="1">
              <a:lnSpc>
                <a:spcPct val="120000"/>
              </a:lnSpc>
            </a:pPr>
            <a:r>
              <a:rPr lang="es-ES" dirty="0" smtClean="0"/>
              <a:t>Es </a:t>
            </a:r>
            <a:r>
              <a:rPr lang="es-ES" dirty="0"/>
              <a:t>el tiempo que transcurre desde que se solicita el primer bloque de datos del vector hasta que se dispone del mismo para ser tratado por la unidad funcional.</a:t>
            </a:r>
          </a:p>
          <a:p>
            <a:pPr lvl="2">
              <a:lnSpc>
                <a:spcPct val="120000"/>
              </a:lnSpc>
            </a:pPr>
            <a:r>
              <a:rPr lang="es-ES" dirty="0" smtClean="0"/>
              <a:t>Tiempo en disponer el primer resultado</a:t>
            </a:r>
          </a:p>
          <a:p>
            <a:pPr lvl="2">
              <a:lnSpc>
                <a:spcPct val="120000"/>
              </a:lnSpc>
            </a:pPr>
            <a:r>
              <a:rPr lang="es-ES" dirty="0" smtClean="0"/>
              <a:t>Será igual al número de etapas</a:t>
            </a:r>
          </a:p>
          <a:p>
            <a:pPr>
              <a:lnSpc>
                <a:spcPct val="120000"/>
              </a:lnSpc>
            </a:pPr>
            <a:r>
              <a:rPr lang="es-ES" dirty="0" smtClean="0"/>
              <a:t>Tiempo elemento </a:t>
            </a:r>
          </a:p>
          <a:p>
            <a:pPr lvl="1">
              <a:lnSpc>
                <a:spcPct val="120000"/>
              </a:lnSpc>
            </a:pPr>
            <a:r>
              <a:rPr lang="es-ES" dirty="0" smtClean="0"/>
              <a:t>El </a:t>
            </a:r>
            <a:r>
              <a:rPr lang="es-ES" dirty="0"/>
              <a:t>tiempo que se tarda en completar cada uno de los restantes n elementos (Unidad segmentada→1 ciclo).</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7" y="3711256"/>
            <a:ext cx="2703625" cy="324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95047"/>
            <a:ext cx="8399325" cy="2743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265" y="4305489"/>
            <a:ext cx="971550" cy="69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6315" y="2952388"/>
            <a:ext cx="4964203"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Marcador de contenido"/>
          <p:cNvSpPr>
            <a:spLocks noGrp="1"/>
          </p:cNvSpPr>
          <p:nvPr>
            <p:ph idx="1"/>
          </p:nvPr>
        </p:nvSpPr>
        <p:spPr>
          <a:xfrm>
            <a:off x="179512" y="188640"/>
            <a:ext cx="8781006" cy="1656184"/>
          </a:xfrm>
        </p:spPr>
        <p:txBody>
          <a:bodyPr>
            <a:normAutofit fontScale="47500" lnSpcReduction="20000"/>
          </a:bodyPr>
          <a:lstStyle/>
          <a:p>
            <a:r>
              <a:rPr lang="es-ES" dirty="0"/>
              <a:t>Situaciones</a:t>
            </a:r>
          </a:p>
          <a:p>
            <a:pPr lvl="1"/>
            <a:r>
              <a:rPr lang="es-ES" dirty="0"/>
              <a:t>Si no hay riesgos estructurales ni dependencias verdaderas</a:t>
            </a:r>
          </a:p>
          <a:p>
            <a:pPr lvl="2"/>
            <a:r>
              <a:rPr lang="es-ES" dirty="0" smtClean="0"/>
              <a:t>Planificación </a:t>
            </a:r>
            <a:r>
              <a:rPr lang="es-ES" dirty="0"/>
              <a:t>por convoy o </a:t>
            </a:r>
            <a:r>
              <a:rPr lang="es-ES" dirty="0" smtClean="0"/>
              <a:t>paquetes</a:t>
            </a:r>
          </a:p>
          <a:p>
            <a:pPr lvl="2"/>
            <a:r>
              <a:rPr lang="es-ES" dirty="0"/>
              <a:t>Convoy o paquete</a:t>
            </a:r>
          </a:p>
          <a:p>
            <a:pPr lvl="3"/>
            <a:r>
              <a:rPr lang="es-ES" dirty="0"/>
              <a:t>Conjunto de instrucciones sin dependencias reales ni riesgos estructurales que pueden planificarse juntas</a:t>
            </a:r>
          </a:p>
          <a:p>
            <a:pPr lvl="1"/>
            <a:r>
              <a:rPr lang="es-ES" dirty="0"/>
              <a:t>Si hay riesgos o interdependencias</a:t>
            </a:r>
          </a:p>
          <a:p>
            <a:pPr lvl="2"/>
            <a:r>
              <a:rPr lang="es-ES" dirty="0" smtClean="0"/>
              <a:t>Esperar </a:t>
            </a:r>
            <a:r>
              <a:rPr lang="es-ES" dirty="0"/>
              <a:t>a que los </a:t>
            </a:r>
            <a:r>
              <a:rPr lang="es-ES" dirty="0" err="1"/>
              <a:t>operandos</a:t>
            </a:r>
            <a:r>
              <a:rPr lang="es-ES" dirty="0"/>
              <a:t> estén disponibles</a:t>
            </a:r>
            <a:r>
              <a:rPr lang="es-ES" dirty="0" smtClean="0"/>
              <a:t>.</a:t>
            </a:r>
          </a:p>
          <a:p>
            <a:r>
              <a:rPr lang="es-ES" dirty="0" smtClean="0"/>
              <a:t>Otra medida de rendimiento Rn= número de operaciones de coma flotante (FLOP) por ciclo de reloj</a:t>
            </a:r>
            <a:endParaRPr lang="es-ES" dirty="0"/>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634" y="1772816"/>
            <a:ext cx="686752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348880"/>
            <a:ext cx="3985830"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4 Conector recto de flecha"/>
          <p:cNvCxnSpPr/>
          <p:nvPr/>
        </p:nvCxnSpPr>
        <p:spPr>
          <a:xfrm>
            <a:off x="6605328" y="3140968"/>
            <a:ext cx="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467544" y="2348880"/>
            <a:ext cx="1008112" cy="415498"/>
          </a:xfrm>
          <a:prstGeom prst="rect">
            <a:avLst/>
          </a:prstGeom>
          <a:noFill/>
        </p:spPr>
        <p:txBody>
          <a:bodyPr wrap="square" rtlCol="0">
            <a:spAutoFit/>
          </a:bodyPr>
          <a:lstStyle/>
          <a:p>
            <a:r>
              <a:rPr lang="es-ES" sz="1050" dirty="0" smtClean="0"/>
              <a:t>Sin dependencia</a:t>
            </a:r>
            <a:endParaRPr lang="es-ES" sz="1050" dirty="0"/>
          </a:p>
        </p:txBody>
      </p:sp>
      <p:sp>
        <p:nvSpPr>
          <p:cNvPr id="9" name="8 CuadroTexto"/>
          <p:cNvSpPr txBox="1"/>
          <p:nvPr/>
        </p:nvSpPr>
        <p:spPr>
          <a:xfrm>
            <a:off x="4355396" y="2679303"/>
            <a:ext cx="1368732" cy="461665"/>
          </a:xfrm>
          <a:prstGeom prst="rect">
            <a:avLst/>
          </a:prstGeom>
          <a:noFill/>
        </p:spPr>
        <p:txBody>
          <a:bodyPr wrap="square" rtlCol="0">
            <a:spAutoFit/>
          </a:bodyPr>
          <a:lstStyle/>
          <a:p>
            <a:r>
              <a:rPr lang="es-ES" sz="1200" dirty="0" smtClean="0"/>
              <a:t>Con dependencia</a:t>
            </a:r>
            <a:endParaRPr lang="es-ES" sz="1200" dirty="0"/>
          </a:p>
        </p:txBody>
      </p:sp>
    </p:spTree>
    <p:extLst>
      <p:ext uri="{BB962C8B-B14F-4D97-AF65-F5344CB8AC3E}">
        <p14:creationId xmlns:p14="http://schemas.microsoft.com/office/powerpoint/2010/main" val="15406734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S" sz="2800" dirty="0" smtClean="0"/>
              <a:t>Encadenamiento de resultados entre unidades funcionales (</a:t>
            </a:r>
            <a:r>
              <a:rPr lang="es-ES" sz="2800" dirty="0" err="1" smtClean="0"/>
              <a:t>chaining</a:t>
            </a:r>
            <a:r>
              <a:rPr lang="es-ES" sz="2800" dirty="0" smtClean="0"/>
              <a:t>)</a:t>
            </a:r>
            <a:endParaRPr lang="es-ES" sz="2800" dirty="0"/>
          </a:p>
        </p:txBody>
      </p:sp>
      <p:sp>
        <p:nvSpPr>
          <p:cNvPr id="3" name="2 Marcador de contenido"/>
          <p:cNvSpPr>
            <a:spLocks noGrp="1"/>
          </p:cNvSpPr>
          <p:nvPr>
            <p:ph idx="1"/>
          </p:nvPr>
        </p:nvSpPr>
        <p:spPr>
          <a:xfrm>
            <a:off x="539552" y="980729"/>
            <a:ext cx="8147248" cy="1512168"/>
          </a:xfrm>
        </p:spPr>
        <p:txBody>
          <a:bodyPr>
            <a:normAutofit fontScale="55000" lnSpcReduction="20000"/>
          </a:bodyPr>
          <a:lstStyle/>
          <a:p>
            <a:pPr>
              <a:lnSpc>
                <a:spcPct val="120000"/>
              </a:lnSpc>
            </a:pPr>
            <a:r>
              <a:rPr lang="es-ES" dirty="0" smtClean="0"/>
              <a:t>Permite a una unidad funcional empezar a operar tan pronto como los resultados de la unidad funcional de que depende estén disponible (pasado el tiempo de arranque)</a:t>
            </a:r>
          </a:p>
          <a:p>
            <a:pPr lvl="1">
              <a:lnSpc>
                <a:spcPct val="120000"/>
              </a:lnSpc>
            </a:pPr>
            <a:r>
              <a:rPr lang="es-ES" dirty="0" smtClean="0"/>
              <a:t>Aunque </a:t>
            </a:r>
            <a:r>
              <a:rPr lang="es-ES" dirty="0"/>
              <a:t>dos operaciones </a:t>
            </a:r>
            <a:r>
              <a:rPr lang="es-ES" dirty="0" smtClean="0"/>
              <a:t>sean dependientes</a:t>
            </a:r>
            <a:r>
              <a:rPr lang="es-ES" dirty="0"/>
              <a:t>, el encadenamiento </a:t>
            </a:r>
            <a:r>
              <a:rPr lang="es-ES" dirty="0" smtClean="0"/>
              <a:t>permite </a:t>
            </a:r>
            <a:r>
              <a:rPr lang="es-ES" dirty="0"/>
              <a:t>que se realicen en paralelo sobre elementos diferentes de </a:t>
            </a:r>
            <a:r>
              <a:rPr lang="es-ES" dirty="0" smtClean="0"/>
              <a:t>un vector (los que ya han sido procesados) </a:t>
            </a:r>
            <a:r>
              <a:rPr lang="es-ES" dirty="0"/>
              <a:t>y formen parte del mismo convoy</a:t>
            </a:r>
          </a:p>
        </p:txBody>
      </p:sp>
      <p:sp>
        <p:nvSpPr>
          <p:cNvPr id="5" name="4 CuadroTexto"/>
          <p:cNvSpPr txBox="1"/>
          <p:nvPr/>
        </p:nvSpPr>
        <p:spPr>
          <a:xfrm>
            <a:off x="467544" y="3181888"/>
            <a:ext cx="2592288" cy="646331"/>
          </a:xfrm>
          <a:prstGeom prst="rect">
            <a:avLst/>
          </a:prstGeom>
          <a:noFill/>
        </p:spPr>
        <p:txBody>
          <a:bodyPr wrap="square" rtlCol="0">
            <a:spAutoFit/>
          </a:bodyPr>
          <a:lstStyle/>
          <a:p>
            <a:r>
              <a:rPr lang="es-ES" dirty="0" smtClean="0"/>
              <a:t>Con encadenamiento</a:t>
            </a:r>
          </a:p>
          <a:p>
            <a:r>
              <a:rPr lang="es-ES" dirty="0" smtClean="0"/>
              <a:t>Con </a:t>
            </a:r>
            <a:r>
              <a:rPr lang="es-ES" dirty="0" err="1" smtClean="0"/>
              <a:t>dependendencia</a:t>
            </a:r>
            <a:endParaRPr lang="es-E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8005" y="2348880"/>
            <a:ext cx="5910565"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23528" y="332656"/>
            <a:ext cx="2376264" cy="504056"/>
          </a:xfrm>
        </p:spPr>
        <p:txBody>
          <a:bodyPr>
            <a:normAutofit/>
          </a:bodyPr>
          <a:lstStyle/>
          <a:p>
            <a:r>
              <a:rPr lang="es-ES" sz="2400" dirty="0" smtClean="0"/>
              <a:t>Solapamiento</a:t>
            </a:r>
            <a:endParaRPr lang="es-ES" sz="2400" dirty="0"/>
          </a:p>
        </p:txBody>
      </p:sp>
      <p:sp>
        <p:nvSpPr>
          <p:cNvPr id="7" name="6 CuadroTexto"/>
          <p:cNvSpPr txBox="1"/>
          <p:nvPr/>
        </p:nvSpPr>
        <p:spPr>
          <a:xfrm>
            <a:off x="467544" y="1340768"/>
            <a:ext cx="2160240" cy="4247317"/>
          </a:xfrm>
          <a:prstGeom prst="rect">
            <a:avLst/>
          </a:prstGeom>
          <a:noFill/>
        </p:spPr>
        <p:txBody>
          <a:bodyPr wrap="square" rtlCol="0">
            <a:spAutoFit/>
          </a:bodyPr>
          <a:lstStyle/>
          <a:p>
            <a:r>
              <a:rPr lang="es-ES" dirty="0" smtClean="0"/>
              <a:t>Sin solapamiento: hasta que no termina un convoy no puede empezar otro</a:t>
            </a:r>
          </a:p>
          <a:p>
            <a:endParaRPr lang="es-ES" dirty="0" smtClean="0"/>
          </a:p>
          <a:p>
            <a:endParaRPr lang="es-ES" dirty="0" smtClean="0"/>
          </a:p>
          <a:p>
            <a:endParaRPr lang="es-ES" dirty="0" smtClean="0"/>
          </a:p>
          <a:p>
            <a:endParaRPr lang="es-ES" dirty="0" smtClean="0"/>
          </a:p>
          <a:p>
            <a:endParaRPr lang="es-ES" dirty="0" smtClean="0"/>
          </a:p>
          <a:p>
            <a:endParaRPr lang="es-ES" dirty="0" smtClean="0"/>
          </a:p>
          <a:p>
            <a:endParaRPr lang="es-ES" dirty="0" smtClean="0"/>
          </a:p>
          <a:p>
            <a:r>
              <a:rPr lang="es-ES" dirty="0" smtClean="0"/>
              <a:t>Ejecución solapada de varios convoy</a:t>
            </a:r>
            <a:endParaRPr lang="es-E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1058" y="1"/>
            <a:ext cx="581539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51520" y="260648"/>
            <a:ext cx="8784976" cy="3476765"/>
          </a:xfrm>
        </p:spPr>
        <p:txBody>
          <a:bodyPr>
            <a:normAutofit fontScale="47500" lnSpcReduction="20000"/>
          </a:bodyPr>
          <a:lstStyle/>
          <a:p>
            <a:r>
              <a:rPr lang="es-ES" dirty="0" smtClean="0"/>
              <a:t>El fichero de registro debe disponer de suficientes puertos de lectura para suministrar los </a:t>
            </a:r>
            <a:r>
              <a:rPr lang="es-ES" dirty="0" err="1" smtClean="0"/>
              <a:t>operandos</a:t>
            </a:r>
            <a:r>
              <a:rPr lang="es-ES" dirty="0" smtClean="0"/>
              <a:t> a todas las unidades funcionales en un único ciclo de reloj</a:t>
            </a:r>
          </a:p>
          <a:p>
            <a:r>
              <a:rPr lang="es-ES" dirty="0" smtClean="0"/>
              <a:t>Una instrucción VLIW equivale a una concatenación de varias instrucciones RISC que se pueden ejecutar en paralelo</a:t>
            </a:r>
          </a:p>
          <a:p>
            <a:r>
              <a:rPr lang="es-ES" dirty="0" smtClean="0"/>
              <a:t>El número y tipos de instrucciones corresponde con el número y tipos de unidades funcionales del procesador</a:t>
            </a:r>
          </a:p>
          <a:p>
            <a:r>
              <a:rPr lang="es-ES" dirty="0"/>
              <a:t>Debido a la ausencia de hardware para la planificación, los procesadores VLIW no detienen las unidades funcionales en espera de resultados.</a:t>
            </a:r>
          </a:p>
          <a:p>
            <a:r>
              <a:rPr lang="es-ES" dirty="0" smtClean="0"/>
              <a:t>No </a:t>
            </a:r>
            <a:r>
              <a:rPr lang="es-ES" dirty="0"/>
              <a:t>existen interbloqueos por dependencias de datos ni hardware para detectarlas ya que el compilador se encarga de generar el código objeto para evitar estas situaciones. </a:t>
            </a:r>
            <a:endParaRPr lang="es-ES" dirty="0" smtClean="0"/>
          </a:p>
          <a:p>
            <a:pPr lvl="1"/>
            <a:r>
              <a:rPr lang="es-ES" dirty="0" smtClean="0"/>
              <a:t>Para </a:t>
            </a:r>
            <a:r>
              <a:rPr lang="es-ES" dirty="0"/>
              <a:t>ello recurre a la inserción de operaciones NOP.</a:t>
            </a:r>
            <a:endParaRPr lang="es-ES" dirty="0" smtClean="0"/>
          </a:p>
          <a:p>
            <a:r>
              <a:rPr lang="es-ES" dirty="0" smtClean="0"/>
              <a:t>Problema para encontrar instrucciones independientes para rellenar todos los slots</a:t>
            </a:r>
          </a:p>
          <a:p>
            <a:pPr lvl="1"/>
            <a:r>
              <a:rPr lang="es-ES" dirty="0" smtClean="0"/>
              <a:t>El código de un procesador VLIW es mayor que uno </a:t>
            </a:r>
            <a:r>
              <a:rPr lang="es-ES" dirty="0" err="1" smtClean="0"/>
              <a:t>superescalar</a:t>
            </a:r>
            <a:endParaRPr lang="es-ES" dirty="0" smtClean="0"/>
          </a:p>
          <a:p>
            <a:pPr lvl="1"/>
            <a:r>
              <a:rPr lang="es-ES" dirty="0" smtClean="0"/>
              <a:t>No aprovecha al máximo los recursos del procesador ya que tiene unidades funcionales ociosas</a:t>
            </a:r>
          </a:p>
          <a:p>
            <a:r>
              <a:rPr lang="es-ES" dirty="0"/>
              <a:t>Predecir qué accesos a memoria producirán fallos de caché es muy complicado. </a:t>
            </a:r>
            <a:endParaRPr lang="es-ES" dirty="0" smtClean="0"/>
          </a:p>
          <a:p>
            <a:pPr lvl="1"/>
            <a:r>
              <a:rPr lang="es-ES" dirty="0" smtClean="0"/>
              <a:t>Esto </a:t>
            </a:r>
            <a:r>
              <a:rPr lang="es-ES" dirty="0"/>
              <a:t>condiciona a que las memorias caché sean </a:t>
            </a:r>
            <a:r>
              <a:rPr lang="es-ES" dirty="0" smtClean="0"/>
              <a:t>bloqueantes (tienen la </a:t>
            </a:r>
            <a:r>
              <a:rPr lang="es-ES" dirty="0"/>
              <a:t>capacidad de poder detener todas las unidades </a:t>
            </a:r>
            <a:r>
              <a:rPr lang="es-ES" dirty="0" smtClean="0"/>
              <a:t>funcionales).</a:t>
            </a:r>
          </a:p>
          <a:p>
            <a:endParaRPr lang="es-ES" dirty="0" smtClean="0"/>
          </a:p>
        </p:txBody>
      </p:sp>
      <p:sp>
        <p:nvSpPr>
          <p:cNvPr id="9" name="8 Flecha derecha"/>
          <p:cNvSpPr/>
          <p:nvPr/>
        </p:nvSpPr>
        <p:spPr>
          <a:xfrm>
            <a:off x="5197203" y="4137523"/>
            <a:ext cx="504056"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46" y="4883177"/>
            <a:ext cx="63722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914" y="3737413"/>
            <a:ext cx="1933575"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3638601"/>
            <a:ext cx="2114550"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6089" y="3455919"/>
            <a:ext cx="2697041" cy="1877437"/>
          </a:xfrm>
          <a:prstGeom prst="rect">
            <a:avLst/>
          </a:prstGeom>
          <a:noFill/>
        </p:spPr>
        <p:txBody>
          <a:bodyPr wrap="square" rtlCol="0">
            <a:spAutoFit/>
          </a:bodyPr>
          <a:lstStyle/>
          <a:p>
            <a:r>
              <a:rPr lang="es-ES" sz="1400" dirty="0" smtClean="0"/>
              <a:t>Inst. enteras             1 ciclo</a:t>
            </a:r>
          </a:p>
          <a:p>
            <a:r>
              <a:rPr lang="es-ES" sz="1400" dirty="0" err="1" smtClean="0"/>
              <a:t>Instr</a:t>
            </a:r>
            <a:r>
              <a:rPr lang="es-ES" sz="1400" dirty="0" smtClean="0"/>
              <a:t>. Coma flotante 2 ciclos</a:t>
            </a:r>
          </a:p>
          <a:p>
            <a:endParaRPr lang="es-ES" sz="1400" dirty="0" smtClean="0"/>
          </a:p>
          <a:p>
            <a:r>
              <a:rPr lang="es-ES" sz="1400" dirty="0" smtClean="0"/>
              <a:t>Teniendo en cuenta las dependencias RAW, el código que generaría el compilador es el siguiente:</a:t>
            </a:r>
          </a:p>
          <a:p>
            <a:endParaRPr lang="es-ES" dirty="0"/>
          </a:p>
        </p:txBody>
      </p:sp>
      <p:cxnSp>
        <p:nvCxnSpPr>
          <p:cNvPr id="5" name="4 Conector recto de flecha"/>
          <p:cNvCxnSpPr/>
          <p:nvPr/>
        </p:nvCxnSpPr>
        <p:spPr>
          <a:xfrm>
            <a:off x="4427984" y="4137523"/>
            <a:ext cx="216024" cy="25711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4535996" y="4394638"/>
            <a:ext cx="324036" cy="186490"/>
          </a:xfrm>
          <a:prstGeom prst="straightConnector1">
            <a:avLst/>
          </a:prstGeom>
          <a:ln>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692696"/>
            <a:ext cx="8640960" cy="5760640"/>
          </a:xfrm>
        </p:spPr>
        <p:txBody>
          <a:bodyPr>
            <a:normAutofit fontScale="62500" lnSpcReduction="20000"/>
          </a:bodyPr>
          <a:lstStyle/>
          <a:p>
            <a:r>
              <a:rPr lang="es-ES" dirty="0"/>
              <a:t>El elemento hardware más crítico en un procesador vectorial para poder alcanzar un rendimiento óptimo es la </a:t>
            </a:r>
            <a:r>
              <a:rPr lang="es-ES" b="1" dirty="0"/>
              <a:t>unidad de carga/almacenamiento</a:t>
            </a:r>
            <a:r>
              <a:rPr lang="es-ES" dirty="0"/>
              <a:t>. </a:t>
            </a:r>
            <a:endParaRPr lang="es-ES" dirty="0" smtClean="0"/>
          </a:p>
          <a:p>
            <a:pPr lvl="1"/>
            <a:r>
              <a:rPr lang="es-ES" dirty="0" smtClean="0"/>
              <a:t>Debe </a:t>
            </a:r>
            <a:r>
              <a:rPr lang="es-ES" dirty="0"/>
              <a:t>ser capaz de poder intercambiar datos con los registros vectoriales de forma sostenida y a una velocidad igual o superior a la que las unidades funcionales aritméticas consumen o producen nuevos </a:t>
            </a:r>
            <a:r>
              <a:rPr lang="es-ES" dirty="0" smtClean="0"/>
              <a:t>elementos</a:t>
            </a:r>
            <a:r>
              <a:rPr lang="es-ES" dirty="0"/>
              <a:t> </a:t>
            </a:r>
            <a:r>
              <a:rPr lang="es-ES" dirty="0" smtClean="0"/>
              <a:t>(</a:t>
            </a:r>
            <a:r>
              <a:rPr lang="es-ES" dirty="0" err="1" smtClean="0"/>
              <a:t>T</a:t>
            </a:r>
            <a:r>
              <a:rPr lang="es-ES" sz="1800" dirty="0" err="1" smtClean="0"/>
              <a:t>elemento</a:t>
            </a:r>
            <a:r>
              <a:rPr lang="es-ES" dirty="0"/>
              <a:t>)</a:t>
            </a:r>
          </a:p>
          <a:p>
            <a:r>
              <a:rPr lang="es-ES" dirty="0" smtClean="0"/>
              <a:t>Solución</a:t>
            </a:r>
          </a:p>
          <a:p>
            <a:pPr lvl="1"/>
            <a:r>
              <a:rPr lang="es-ES" dirty="0" smtClean="0"/>
              <a:t>Organizando </a:t>
            </a:r>
            <a:r>
              <a:rPr lang="es-ES" dirty="0"/>
              <a:t>físicamente la memoria en varios bancos o módulos y distribuyendo el espacio de direccionamiento de forma uniforme entre todos ellos.</a:t>
            </a:r>
          </a:p>
          <a:p>
            <a:r>
              <a:rPr lang="es-ES" dirty="0" smtClean="0"/>
              <a:t>Ta= Tiempo de arranque</a:t>
            </a:r>
          </a:p>
          <a:p>
            <a:pPr lvl="1"/>
            <a:r>
              <a:rPr lang="es-ES" dirty="0" smtClean="0"/>
              <a:t>Tiempo que transcurre desde que se solicita el primer elemento del vector al sistema de memoria hasta que está disponible en el puerto de lectura del banco, para su posterior transferencia</a:t>
            </a:r>
          </a:p>
          <a:p>
            <a:r>
              <a:rPr lang="es-ES" dirty="0"/>
              <a:t>Operación de </a:t>
            </a:r>
            <a:r>
              <a:rPr lang="es-ES" b="1" dirty="0"/>
              <a:t>carga </a:t>
            </a:r>
            <a:r>
              <a:rPr lang="es-ES" dirty="0"/>
              <a:t>de un registro vectorial 	</a:t>
            </a:r>
            <a:r>
              <a:rPr lang="es-ES" dirty="0" smtClean="0"/>
              <a:t> </a:t>
            </a:r>
          </a:p>
          <a:p>
            <a:pPr lvl="1"/>
            <a:r>
              <a:rPr lang="es-ES" dirty="0"/>
              <a:t>P</a:t>
            </a:r>
            <a:r>
              <a:rPr lang="es-ES" dirty="0" smtClean="0"/>
              <a:t>rimero se solicita (Ta = tiempo de arranque) y después se almacenan los datos</a:t>
            </a:r>
          </a:p>
          <a:p>
            <a:pPr lvl="1"/>
            <a:r>
              <a:rPr lang="es-ES" dirty="0"/>
              <a:t>El tiempo por elemento se considera como el número de ciclos que se consumen en transferir el dato ya disponible en el banco de memoria al registro vectorial (por lo general, inferior a un ciclo pero se iguala a uno para equipararlo al T elemento de las unidades funcionales).</a:t>
            </a:r>
            <a:endParaRPr lang="es-ES" dirty="0" smtClean="0"/>
          </a:p>
          <a:p>
            <a:r>
              <a:rPr lang="es-ES" dirty="0"/>
              <a:t>Operación de </a:t>
            </a:r>
            <a:r>
              <a:rPr lang="es-ES" b="1" dirty="0"/>
              <a:t>escritura </a:t>
            </a:r>
            <a:r>
              <a:rPr lang="es-ES" dirty="0"/>
              <a:t>en memoria </a:t>
            </a:r>
            <a:r>
              <a:rPr lang="es-ES" dirty="0" smtClean="0"/>
              <a:t>(Almacenamiento):</a:t>
            </a:r>
          </a:p>
          <a:p>
            <a:pPr lvl="1"/>
            <a:r>
              <a:rPr lang="es-ES" dirty="0" smtClean="0"/>
              <a:t>1 Transfiere los elementos del vector a los puertos de escritura de los bancos de memoria</a:t>
            </a:r>
          </a:p>
          <a:p>
            <a:pPr lvl="1"/>
            <a:r>
              <a:rPr lang="es-ES" dirty="0" smtClean="0"/>
              <a:t>2 Tiempo que tarda en escribir el último elemento del vector en el banco de memoria </a:t>
            </a:r>
          </a:p>
          <a:p>
            <a:pPr lvl="2"/>
            <a:r>
              <a:rPr lang="es-ES" sz="2200" dirty="0" smtClean="0"/>
              <a:t>El </a:t>
            </a:r>
            <a:r>
              <a:rPr lang="es-ES" sz="2200" dirty="0"/>
              <a:t>tiempo por elemento se considera como el tiempo que se emplea en transferir un elemento desde un registro vectorial al puerto de escritura del banco de memoria. </a:t>
            </a:r>
          </a:p>
          <a:p>
            <a:pPr lvl="2"/>
            <a:r>
              <a:rPr lang="es-ES" sz="2200" dirty="0" smtClean="0"/>
              <a:t>El </a:t>
            </a:r>
            <a:r>
              <a:rPr lang="es-ES" sz="2200" dirty="0"/>
              <a:t>tiempo de arranque se puede ver como el tiempo que emplea el banco en escribir el último elemento del vector en una posición del banco de memoria. </a:t>
            </a:r>
            <a:endParaRPr lang="es-ES" sz="2200" dirty="0" smtClean="0"/>
          </a:p>
        </p:txBody>
      </p:sp>
      <p:sp>
        <p:nvSpPr>
          <p:cNvPr id="3" name="2 Título"/>
          <p:cNvSpPr>
            <a:spLocks noGrp="1"/>
          </p:cNvSpPr>
          <p:nvPr>
            <p:ph type="title"/>
          </p:nvPr>
        </p:nvSpPr>
        <p:spPr>
          <a:xfrm>
            <a:off x="457200" y="274638"/>
            <a:ext cx="8229600" cy="418058"/>
          </a:xfrm>
        </p:spPr>
        <p:txBody>
          <a:bodyPr>
            <a:noAutofit/>
          </a:bodyPr>
          <a:lstStyle/>
          <a:p>
            <a:r>
              <a:rPr lang="es-ES" sz="2000" dirty="0" smtClean="0"/>
              <a:t>3.16 La unidad funcional de carga/almacenamiento vectorial</a:t>
            </a:r>
            <a:endParaRPr lang="es-ES" sz="20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260648"/>
            <a:ext cx="8229600" cy="4525963"/>
          </a:xfrm>
        </p:spPr>
        <p:txBody>
          <a:bodyPr>
            <a:normAutofit fontScale="92500" lnSpcReduction="10000"/>
          </a:bodyPr>
          <a:lstStyle/>
          <a:p>
            <a:pPr>
              <a:lnSpc>
                <a:spcPct val="110000"/>
              </a:lnSpc>
            </a:pPr>
            <a:r>
              <a:rPr lang="es-ES" sz="2000" dirty="0"/>
              <a:t>La lectura de los </a:t>
            </a:r>
            <a:r>
              <a:rPr lang="es-ES" sz="2000" i="1" dirty="0"/>
              <a:t>n </a:t>
            </a:r>
            <a:r>
              <a:rPr lang="es-ES" sz="2000" dirty="0"/>
              <a:t>elementos de que consta un vector supondría un coste de </a:t>
            </a:r>
            <a:r>
              <a:rPr lang="es-ES" sz="2000" i="1" dirty="0"/>
              <a:t>n * T</a:t>
            </a:r>
            <a:r>
              <a:rPr lang="es-ES" sz="2000" i="1" baseline="-25000" dirty="0"/>
              <a:t>a</a:t>
            </a:r>
            <a:r>
              <a:rPr lang="es-ES" sz="2000" i="1" dirty="0"/>
              <a:t> </a:t>
            </a:r>
            <a:r>
              <a:rPr lang="es-ES" sz="2000" dirty="0"/>
              <a:t>ciclos, lo que es totalmente </a:t>
            </a:r>
            <a:r>
              <a:rPr lang="es-ES" sz="2000" b="1" dirty="0"/>
              <a:t>inadmisible</a:t>
            </a:r>
            <a:r>
              <a:rPr lang="es-ES" sz="2000" dirty="0"/>
              <a:t>. </a:t>
            </a:r>
          </a:p>
          <a:p>
            <a:pPr>
              <a:lnSpc>
                <a:spcPct val="110000"/>
              </a:lnSpc>
            </a:pPr>
            <a:r>
              <a:rPr lang="es-ES" sz="2000" dirty="0"/>
              <a:t>Para poder </a:t>
            </a:r>
            <a:r>
              <a:rPr lang="es-ES" sz="2000" b="1" dirty="0"/>
              <a:t>ocultar </a:t>
            </a:r>
            <a:r>
              <a:rPr lang="es-ES" sz="2000" dirty="0"/>
              <a:t>toda esta </a:t>
            </a:r>
            <a:r>
              <a:rPr lang="es-ES" sz="2000" b="1" dirty="0"/>
              <a:t>latencia </a:t>
            </a:r>
            <a:r>
              <a:rPr lang="es-ES" sz="2000" dirty="0"/>
              <a:t>es fundamental </a:t>
            </a:r>
            <a:r>
              <a:rPr lang="es-ES" sz="2000" b="1" dirty="0"/>
              <a:t>dimensionar </a:t>
            </a:r>
            <a:r>
              <a:rPr lang="es-ES" sz="2000" dirty="0"/>
              <a:t>correctamente el </a:t>
            </a:r>
            <a:r>
              <a:rPr lang="es-ES" sz="2000" b="1" dirty="0"/>
              <a:t>número </a:t>
            </a:r>
            <a:r>
              <a:rPr lang="es-ES" sz="2000" dirty="0"/>
              <a:t>de </a:t>
            </a:r>
            <a:r>
              <a:rPr lang="es-ES" sz="2000" b="1" dirty="0"/>
              <a:t>bancos </a:t>
            </a:r>
            <a:r>
              <a:rPr lang="es-ES" sz="2000" dirty="0"/>
              <a:t>de </a:t>
            </a:r>
            <a:r>
              <a:rPr lang="es-ES" sz="2000" b="1" dirty="0"/>
              <a:t>memoria </a:t>
            </a:r>
            <a:r>
              <a:rPr lang="es-ES" sz="2000" dirty="0"/>
              <a:t>de forma que solo se vea el tiempo de acceso correspondiente al primer elemento del vector y que los tiempos de acceso de los demás elementos queden ocultos.</a:t>
            </a:r>
          </a:p>
          <a:p>
            <a:pPr>
              <a:lnSpc>
                <a:spcPct val="110000"/>
              </a:lnSpc>
            </a:pPr>
            <a:r>
              <a:rPr lang="es-ES" sz="2000" dirty="0"/>
              <a:t>Esto se consigue </a:t>
            </a:r>
            <a:r>
              <a:rPr lang="es-ES" sz="2000" b="1" dirty="0"/>
              <a:t>distribuyendo los </a:t>
            </a:r>
            <a:r>
              <a:rPr lang="es-ES" sz="2000" i="1" dirty="0"/>
              <a:t>n </a:t>
            </a:r>
            <a:r>
              <a:rPr lang="es-ES" sz="2000" b="1" dirty="0"/>
              <a:t>elementos </a:t>
            </a:r>
            <a:r>
              <a:rPr lang="es-ES" sz="2000" dirty="0"/>
              <a:t>de </a:t>
            </a:r>
            <a:r>
              <a:rPr lang="es-ES" sz="2000" b="1" dirty="0"/>
              <a:t>un vector entre </a:t>
            </a:r>
            <a:r>
              <a:rPr lang="es-ES" sz="2000" i="1" dirty="0"/>
              <a:t>m </a:t>
            </a:r>
            <a:r>
              <a:rPr lang="es-ES" sz="2000" b="1" dirty="0"/>
              <a:t>bancos </a:t>
            </a:r>
            <a:r>
              <a:rPr lang="es-ES" sz="2000" dirty="0"/>
              <a:t>de memoria para que se solapen. </a:t>
            </a:r>
          </a:p>
          <a:p>
            <a:pPr lvl="1">
              <a:lnSpc>
                <a:spcPct val="110000"/>
              </a:lnSpc>
            </a:pPr>
            <a:r>
              <a:rPr lang="es-ES" sz="1600" dirty="0"/>
              <a:t>Un dimensionamiento correcto  m ≥ </a:t>
            </a:r>
            <a:r>
              <a:rPr lang="es-ES" sz="1600" i="1" dirty="0"/>
              <a:t>Ta </a:t>
            </a:r>
            <a:r>
              <a:rPr lang="es-ES" sz="1600" dirty="0"/>
              <a:t>(</a:t>
            </a:r>
            <a:r>
              <a:rPr lang="es-ES" sz="1600" i="1" dirty="0"/>
              <a:t>Ta </a:t>
            </a:r>
            <a:r>
              <a:rPr lang="es-ES" sz="1600" dirty="0"/>
              <a:t>en ciclos de reloj</a:t>
            </a:r>
            <a:r>
              <a:rPr lang="es-ES" sz="1600" dirty="0" smtClean="0"/>
              <a:t>)</a:t>
            </a:r>
          </a:p>
          <a:p>
            <a:pPr>
              <a:lnSpc>
                <a:spcPct val="110000"/>
              </a:lnSpc>
            </a:pPr>
            <a:r>
              <a:rPr lang="es-ES" sz="2000" dirty="0"/>
              <a:t>E</a:t>
            </a:r>
            <a:r>
              <a:rPr lang="es-ES" sz="2000" dirty="0" smtClean="0"/>
              <a:t>xisten </a:t>
            </a:r>
            <a:r>
              <a:rPr lang="es-ES" sz="2000" dirty="0"/>
              <a:t>dos </a:t>
            </a:r>
            <a:r>
              <a:rPr lang="es-ES" sz="2000" dirty="0" smtClean="0"/>
              <a:t>formas </a:t>
            </a:r>
            <a:r>
              <a:rPr lang="es-ES" sz="2000" dirty="0"/>
              <a:t>de realizar el solapamiento de las latencias </a:t>
            </a:r>
            <a:r>
              <a:rPr lang="es-ES" sz="2000" dirty="0" smtClean="0"/>
              <a:t>de acceso </a:t>
            </a:r>
            <a:r>
              <a:rPr lang="es-ES" sz="2000" dirty="0"/>
              <a:t>a los n datos de un vector: </a:t>
            </a:r>
            <a:endParaRPr lang="es-ES" sz="2000" dirty="0" smtClean="0"/>
          </a:p>
          <a:p>
            <a:pPr lvl="1">
              <a:lnSpc>
                <a:spcPct val="110000"/>
              </a:lnSpc>
            </a:pPr>
            <a:r>
              <a:rPr lang="es-ES" sz="1600" dirty="0"/>
              <a:t>D</a:t>
            </a:r>
            <a:r>
              <a:rPr lang="es-ES" sz="1600" dirty="0" smtClean="0"/>
              <a:t>e forma síncrona </a:t>
            </a:r>
            <a:r>
              <a:rPr lang="es-ES" sz="1600" dirty="0"/>
              <a:t>y </a:t>
            </a:r>
            <a:endParaRPr lang="es-ES" sz="1600" dirty="0" smtClean="0"/>
          </a:p>
          <a:p>
            <a:pPr lvl="1">
              <a:lnSpc>
                <a:spcPct val="110000"/>
              </a:lnSpc>
            </a:pPr>
            <a:r>
              <a:rPr lang="es-ES" sz="1600" dirty="0"/>
              <a:t>D</a:t>
            </a:r>
            <a:r>
              <a:rPr lang="es-ES" sz="1600" dirty="0" smtClean="0"/>
              <a:t>e </a:t>
            </a:r>
            <a:r>
              <a:rPr lang="es-ES" sz="1600" dirty="0"/>
              <a:t>forma </a:t>
            </a:r>
            <a:r>
              <a:rPr lang="es-ES" sz="1600" dirty="0" smtClean="0"/>
              <a:t>asíncrona </a:t>
            </a:r>
            <a:endParaRPr lang="es-ES" sz="3000" dirty="0"/>
          </a:p>
          <a:p>
            <a:pPr marL="109728" indent="0">
              <a:buNone/>
            </a:pPr>
            <a:endParaRPr lang="es-E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5" y="4509120"/>
            <a:ext cx="6267450" cy="197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65906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764704"/>
            <a:ext cx="8229600" cy="1800200"/>
          </a:xfrm>
        </p:spPr>
        <p:txBody>
          <a:bodyPr>
            <a:normAutofit fontScale="70000" lnSpcReduction="20000"/>
          </a:bodyPr>
          <a:lstStyle/>
          <a:p>
            <a:pPr>
              <a:lnSpc>
                <a:spcPct val="120000"/>
              </a:lnSpc>
            </a:pPr>
            <a:r>
              <a:rPr lang="es-ES" dirty="0" smtClean="0"/>
              <a:t>Solicita simultáneamente un dato a los </a:t>
            </a:r>
            <a:r>
              <a:rPr lang="es-ES" i="1" dirty="0" smtClean="0"/>
              <a:t>m</a:t>
            </a:r>
            <a:r>
              <a:rPr lang="es-ES" dirty="0" smtClean="0"/>
              <a:t> bancos cada T</a:t>
            </a:r>
            <a:r>
              <a:rPr lang="es-ES" sz="1100" dirty="0" smtClean="0"/>
              <a:t>a</a:t>
            </a:r>
            <a:r>
              <a:rPr lang="es-ES" dirty="0" smtClean="0"/>
              <a:t> ciclos</a:t>
            </a:r>
          </a:p>
          <a:p>
            <a:pPr>
              <a:lnSpc>
                <a:spcPct val="120000"/>
              </a:lnSpc>
            </a:pPr>
            <a:r>
              <a:rPr lang="es-ES" dirty="0" smtClean="0"/>
              <a:t>Cada Ta ciclos se realizan dos acciones</a:t>
            </a:r>
          </a:p>
          <a:p>
            <a:pPr lvl="1">
              <a:lnSpc>
                <a:spcPct val="120000"/>
              </a:lnSpc>
            </a:pPr>
            <a:r>
              <a:rPr lang="es-ES" dirty="0" smtClean="0"/>
              <a:t>1 Efectuar una nueva petición  simultáneas a los todos los bancos para extraer los m elementos siguientes del vector</a:t>
            </a:r>
          </a:p>
          <a:p>
            <a:pPr lvl="1">
              <a:lnSpc>
                <a:spcPct val="120000"/>
              </a:lnSpc>
            </a:pPr>
            <a:r>
              <a:rPr lang="es-ES" dirty="0" smtClean="0"/>
              <a:t>2 Se comienza a transferir ciclo a ciclo los m elementos obtenidos en la fase anterior</a:t>
            </a:r>
            <a:endParaRPr lang="es-ES" dirty="0"/>
          </a:p>
        </p:txBody>
      </p:sp>
      <p:sp>
        <p:nvSpPr>
          <p:cNvPr id="3" name="2 Título"/>
          <p:cNvSpPr>
            <a:spLocks noGrp="1"/>
          </p:cNvSpPr>
          <p:nvPr>
            <p:ph type="title"/>
          </p:nvPr>
        </p:nvSpPr>
        <p:spPr>
          <a:xfrm>
            <a:off x="457200" y="274638"/>
            <a:ext cx="8229600" cy="274042"/>
          </a:xfrm>
        </p:spPr>
        <p:txBody>
          <a:bodyPr>
            <a:normAutofit fontScale="90000"/>
          </a:bodyPr>
          <a:lstStyle/>
          <a:p>
            <a:r>
              <a:rPr lang="es-ES" dirty="0" smtClean="0"/>
              <a:t>Acceso síncrono</a:t>
            </a:r>
            <a:endParaRPr lang="es-E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301" y="2420888"/>
            <a:ext cx="8108569"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95536" y="980728"/>
            <a:ext cx="8229600" cy="2016224"/>
          </a:xfrm>
        </p:spPr>
        <p:txBody>
          <a:bodyPr>
            <a:normAutofit fontScale="55000" lnSpcReduction="20000"/>
          </a:bodyPr>
          <a:lstStyle/>
          <a:p>
            <a:r>
              <a:rPr lang="es-ES" dirty="0" smtClean="0"/>
              <a:t>Solicitar los elementos de que costa el vector a cada uno de los m bancos de forma periódica con periodos de Ta con un desfase entre bancos consecutivos de </a:t>
            </a:r>
            <a:r>
              <a:rPr lang="es-ES" dirty="0" err="1" smtClean="0"/>
              <a:t>T</a:t>
            </a:r>
            <a:r>
              <a:rPr lang="es-ES" sz="1600" dirty="0" err="1" smtClean="0"/>
              <a:t>elemento</a:t>
            </a:r>
            <a:r>
              <a:rPr lang="es-ES" dirty="0" smtClean="0"/>
              <a:t> ciclo</a:t>
            </a:r>
          </a:p>
          <a:p>
            <a:r>
              <a:rPr lang="es-ES" dirty="0"/>
              <a:t>De esta forma; comenzando en el ciclo 0 y cada </a:t>
            </a:r>
            <a:r>
              <a:rPr lang="es-ES" i="1" dirty="0"/>
              <a:t>Ta </a:t>
            </a:r>
            <a:r>
              <a:rPr lang="es-ES" dirty="0"/>
              <a:t>ciclos el banco 0 solicita un dato, en el ciclo 1 y cada </a:t>
            </a:r>
            <a:r>
              <a:rPr lang="es-ES" i="1" dirty="0"/>
              <a:t>Ta </a:t>
            </a:r>
            <a:r>
              <a:rPr lang="es-ES" dirty="0"/>
              <a:t>ciclos el banco 1 solicita un nuevo dato, y así sucesivamente hasta el banco m-1. </a:t>
            </a:r>
          </a:p>
          <a:p>
            <a:r>
              <a:rPr lang="es-ES" dirty="0"/>
              <a:t>En el momento en que un banco tiene el dato disponible realiza dos acciones: </a:t>
            </a:r>
          </a:p>
          <a:p>
            <a:pPr lvl="1"/>
            <a:r>
              <a:rPr lang="es-ES" dirty="0"/>
              <a:t>1. Efectúa la nueva solicitud de dato. </a:t>
            </a:r>
          </a:p>
          <a:p>
            <a:pPr lvl="1"/>
            <a:r>
              <a:rPr lang="es-ES" dirty="0"/>
              <a:t>2. Transfiere el dato ya disponible al registro vectorial 	</a:t>
            </a:r>
          </a:p>
        </p:txBody>
      </p:sp>
      <p:sp>
        <p:nvSpPr>
          <p:cNvPr id="3" name="2 Título"/>
          <p:cNvSpPr>
            <a:spLocks noGrp="1"/>
          </p:cNvSpPr>
          <p:nvPr>
            <p:ph type="title"/>
          </p:nvPr>
        </p:nvSpPr>
        <p:spPr>
          <a:xfrm>
            <a:off x="457200" y="274638"/>
            <a:ext cx="8229600" cy="706090"/>
          </a:xfrm>
        </p:spPr>
        <p:txBody>
          <a:bodyPr>
            <a:normAutofit fontScale="90000"/>
          </a:bodyPr>
          <a:lstStyle/>
          <a:p>
            <a:r>
              <a:rPr lang="es-ES" dirty="0" smtClean="0"/>
              <a:t>Acceso asíncrono</a:t>
            </a:r>
            <a:endParaRPr lang="es-E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887595"/>
            <a:ext cx="7183165"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836712"/>
            <a:ext cx="8229600" cy="2449246"/>
          </a:xfrm>
        </p:spPr>
        <p:txBody>
          <a:bodyPr>
            <a:normAutofit fontScale="47500" lnSpcReduction="20000"/>
          </a:bodyPr>
          <a:lstStyle/>
          <a:p>
            <a:pPr>
              <a:lnSpc>
                <a:spcPct val="120000"/>
              </a:lnSpc>
            </a:pPr>
            <a:r>
              <a:rPr lang="es-ES" dirty="0"/>
              <a:t>P</a:t>
            </a:r>
            <a:r>
              <a:rPr lang="es-ES" dirty="0" smtClean="0"/>
              <a:t>ara </a:t>
            </a:r>
            <a:r>
              <a:rPr lang="es-ES" dirty="0"/>
              <a:t>que todo funcione correctamente las palabras que componen un vector </a:t>
            </a:r>
            <a:r>
              <a:rPr lang="es-ES" dirty="0" smtClean="0"/>
              <a:t>deben estar </a:t>
            </a:r>
            <a:r>
              <a:rPr lang="es-ES" dirty="0"/>
              <a:t>distribuidas correctamente entre los bancos de memoria</a:t>
            </a:r>
            <a:endParaRPr lang="es-ES" dirty="0" smtClean="0"/>
          </a:p>
          <a:p>
            <a:pPr>
              <a:lnSpc>
                <a:spcPct val="120000"/>
              </a:lnSpc>
            </a:pPr>
            <a:r>
              <a:rPr lang="es-ES" dirty="0" smtClean="0"/>
              <a:t>La distribución de los elementos de un vector en los bancos de memoria, se realiza de forma consecutiva y cíclica a partir de una posición de memoria inicial que es múltiplo del ancho de palabras en bytes</a:t>
            </a:r>
          </a:p>
          <a:p>
            <a:pPr>
              <a:lnSpc>
                <a:spcPct val="120000"/>
              </a:lnSpc>
            </a:pPr>
            <a:r>
              <a:rPr lang="es-ES" dirty="0"/>
              <a:t>Cuando se va a leer un vector de </a:t>
            </a:r>
            <a:r>
              <a:rPr lang="es-ES" dirty="0" smtClean="0"/>
              <a:t>memoria, se </a:t>
            </a:r>
            <a:r>
              <a:rPr lang="es-ES" dirty="0"/>
              <a:t>analiza la posición de memoria del primer </a:t>
            </a:r>
            <a:r>
              <a:rPr lang="es-ES" dirty="0" smtClean="0"/>
              <a:t> elemento </a:t>
            </a:r>
            <a:r>
              <a:rPr lang="es-ES" dirty="0"/>
              <a:t>para así conocer el número del banco en </a:t>
            </a:r>
            <a:r>
              <a:rPr lang="es-ES" dirty="0" smtClean="0"/>
              <a:t>que se </a:t>
            </a:r>
            <a:r>
              <a:rPr lang="es-ES" dirty="0"/>
              <a:t>encuentra, tras lo que se inicia la lectura de todo el vector</a:t>
            </a:r>
            <a:endParaRPr lang="es-ES" dirty="0" smtClean="0"/>
          </a:p>
          <a:p>
            <a:pPr>
              <a:lnSpc>
                <a:spcPct val="120000"/>
              </a:lnSpc>
            </a:pPr>
            <a:r>
              <a:rPr lang="es-ES" dirty="0" smtClean="0"/>
              <a:t>Dada una dirección de memoria, el banco de memoria en que se encuentra está determinado por los bits de orden inferior de la dirección de memoria</a:t>
            </a:r>
          </a:p>
          <a:p>
            <a:endParaRPr lang="es-ES" dirty="0"/>
          </a:p>
        </p:txBody>
      </p:sp>
      <p:sp>
        <p:nvSpPr>
          <p:cNvPr id="3" name="2 Título"/>
          <p:cNvSpPr>
            <a:spLocks noGrp="1"/>
          </p:cNvSpPr>
          <p:nvPr>
            <p:ph type="title"/>
          </p:nvPr>
        </p:nvSpPr>
        <p:spPr>
          <a:xfrm>
            <a:off x="457200" y="274638"/>
            <a:ext cx="8229600" cy="490066"/>
          </a:xfrm>
        </p:spPr>
        <p:txBody>
          <a:bodyPr>
            <a:normAutofit fontScale="90000"/>
          </a:bodyPr>
          <a:lstStyle/>
          <a:p>
            <a:r>
              <a:rPr lang="es-ES" dirty="0" smtClean="0"/>
              <a:t>Almacenamiento</a:t>
            </a:r>
            <a:endParaRPr lang="es-E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1107" y="3285958"/>
            <a:ext cx="6377905" cy="308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3 Grupo"/>
          <p:cNvGrpSpPr/>
          <p:nvPr/>
        </p:nvGrpSpPr>
        <p:grpSpPr>
          <a:xfrm>
            <a:off x="350116" y="3472147"/>
            <a:ext cx="1944216" cy="2466740"/>
            <a:chOff x="1043608" y="2814518"/>
            <a:chExt cx="1457325" cy="1617658"/>
          </a:xfrm>
        </p:grpSpPr>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212976"/>
              <a:ext cx="145732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814518"/>
              <a:ext cx="1371600" cy="39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23528" y="692696"/>
            <a:ext cx="8640960" cy="1368152"/>
          </a:xfrm>
        </p:spPr>
        <p:txBody>
          <a:bodyPr>
            <a:normAutofit fontScale="62500" lnSpcReduction="20000"/>
          </a:bodyPr>
          <a:lstStyle/>
          <a:p>
            <a:r>
              <a:rPr lang="es-ES" dirty="0"/>
              <a:t>E</a:t>
            </a:r>
            <a:r>
              <a:rPr lang="es-ES" dirty="0" smtClean="0"/>
              <a:t>n </a:t>
            </a:r>
            <a:r>
              <a:rPr lang="es-ES" dirty="0"/>
              <a:t>los ejemplos anteriores el primer elemento de un vector se ubicaba en </a:t>
            </a:r>
            <a:r>
              <a:rPr lang="es-ES" dirty="0" smtClean="0"/>
              <a:t>el banco </a:t>
            </a:r>
            <a:r>
              <a:rPr lang="es-ES" dirty="0"/>
              <a:t>O, el segundo elemento en el banco 1 y así sucesivamente, lo habitual es que el primer </a:t>
            </a:r>
            <a:r>
              <a:rPr lang="es-ES" dirty="0" smtClean="0"/>
              <a:t>elemento del </a:t>
            </a:r>
            <a:r>
              <a:rPr lang="es-ES" dirty="0"/>
              <a:t>vector se ubique en cualquier otro banco</a:t>
            </a:r>
            <a:endParaRPr lang="es-ES" dirty="0" smtClean="0"/>
          </a:p>
          <a:p>
            <a:pPr lvl="1"/>
            <a:r>
              <a:rPr lang="es-ES" dirty="0" smtClean="0"/>
              <a:t>Comenzando en la dirección 80 con Ta de 6 ciclos</a:t>
            </a:r>
          </a:p>
          <a:p>
            <a:pPr lvl="1"/>
            <a:r>
              <a:rPr lang="es-ES" dirty="0" smtClean="0"/>
              <a:t>80 =0x010</a:t>
            </a:r>
            <a:r>
              <a:rPr lang="es-ES" b="1" dirty="0" smtClean="0">
                <a:solidFill>
                  <a:schemeClr val="accent2"/>
                </a:solidFill>
              </a:rPr>
              <a:t>10</a:t>
            </a:r>
            <a:r>
              <a:rPr lang="es-ES" dirty="0" smtClean="0"/>
              <a:t>000, el banco 2</a:t>
            </a:r>
            <a:endParaRPr lang="es-ES" dirty="0"/>
          </a:p>
        </p:txBody>
      </p:sp>
      <p:sp>
        <p:nvSpPr>
          <p:cNvPr id="3" name="2 Título"/>
          <p:cNvSpPr>
            <a:spLocks noGrp="1"/>
          </p:cNvSpPr>
          <p:nvPr>
            <p:ph type="title"/>
          </p:nvPr>
        </p:nvSpPr>
        <p:spPr>
          <a:xfrm>
            <a:off x="395536" y="260648"/>
            <a:ext cx="8229600" cy="432048"/>
          </a:xfrm>
        </p:spPr>
        <p:txBody>
          <a:bodyPr>
            <a:noAutofit/>
          </a:bodyPr>
          <a:lstStyle/>
          <a:p>
            <a:r>
              <a:rPr lang="es-ES" sz="3200" dirty="0" smtClean="0"/>
              <a:t>Comienzo no en banco cero</a:t>
            </a:r>
            <a:endParaRPr lang="es-ES" sz="32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006682"/>
            <a:ext cx="5879334" cy="4734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196752"/>
            <a:ext cx="8229600" cy="1800200"/>
          </a:xfrm>
        </p:spPr>
        <p:txBody>
          <a:bodyPr>
            <a:normAutofit fontScale="62500" lnSpcReduction="20000"/>
          </a:bodyPr>
          <a:lstStyle/>
          <a:p>
            <a:pPr>
              <a:lnSpc>
                <a:spcPct val="120000"/>
              </a:lnSpc>
            </a:pPr>
            <a:r>
              <a:rPr lang="es-ES" dirty="0" err="1" smtClean="0"/>
              <a:t>Pseudo</a:t>
            </a:r>
            <a:r>
              <a:rPr lang="es-ES" dirty="0" smtClean="0"/>
              <a:t>-código </a:t>
            </a:r>
            <a:r>
              <a:rPr lang="es-ES" dirty="0"/>
              <a:t>muestra las operaciones que son </a:t>
            </a:r>
            <a:r>
              <a:rPr lang="es-ES" dirty="0" smtClean="0"/>
              <a:t>necesarias para </a:t>
            </a:r>
            <a:r>
              <a:rPr lang="es-ES" dirty="0" err="1"/>
              <a:t>vectorizar</a:t>
            </a:r>
            <a:r>
              <a:rPr lang="es-ES" dirty="0"/>
              <a:t> el bucle DAXPY de </a:t>
            </a:r>
            <a:r>
              <a:rPr lang="es-ES" i="1" dirty="0"/>
              <a:t>n </a:t>
            </a:r>
            <a:r>
              <a:rPr lang="es-ES" dirty="0"/>
              <a:t>elementos con la técnica </a:t>
            </a:r>
            <a:r>
              <a:rPr lang="es-ES" i="1" dirty="0" err="1"/>
              <a:t>strip</a:t>
            </a:r>
            <a:r>
              <a:rPr lang="es-ES" i="1" dirty="0"/>
              <a:t> </a:t>
            </a:r>
            <a:r>
              <a:rPr lang="es-ES" i="1" dirty="0" err="1"/>
              <a:t>mining</a:t>
            </a:r>
            <a:r>
              <a:rPr lang="es-ES" i="1" dirty="0" smtClean="0"/>
              <a:t>: </a:t>
            </a:r>
          </a:p>
          <a:p>
            <a:pPr lvl="1">
              <a:lnSpc>
                <a:spcPct val="120000"/>
              </a:lnSpc>
            </a:pPr>
            <a:r>
              <a:rPr lang="es-ES" dirty="0" err="1" smtClean="0"/>
              <a:t>Strip</a:t>
            </a:r>
            <a:r>
              <a:rPr lang="es-ES" dirty="0" smtClean="0"/>
              <a:t> </a:t>
            </a:r>
            <a:r>
              <a:rPr lang="es-ES" dirty="0" err="1"/>
              <a:t>mining</a:t>
            </a:r>
            <a:r>
              <a:rPr lang="es-ES" dirty="0"/>
              <a:t> = troceado del </a:t>
            </a:r>
            <a:r>
              <a:rPr lang="es-ES" dirty="0" smtClean="0"/>
              <a:t>vector</a:t>
            </a:r>
          </a:p>
          <a:p>
            <a:pPr lvl="2">
              <a:lnSpc>
                <a:spcPct val="120000"/>
              </a:lnSpc>
            </a:pPr>
            <a:r>
              <a:rPr lang="es-ES" dirty="0"/>
              <a:t>VLR (vector </a:t>
            </a:r>
            <a:r>
              <a:rPr lang="es-ES" dirty="0" err="1"/>
              <a:t>Length</a:t>
            </a:r>
            <a:r>
              <a:rPr lang="es-ES" dirty="0"/>
              <a:t> </a:t>
            </a:r>
            <a:r>
              <a:rPr lang="es-ES" dirty="0" err="1"/>
              <a:t>Register</a:t>
            </a:r>
            <a:r>
              <a:rPr lang="es-ES" dirty="0"/>
              <a:t>)</a:t>
            </a:r>
          </a:p>
          <a:p>
            <a:pPr lvl="2">
              <a:lnSpc>
                <a:spcPct val="120000"/>
              </a:lnSpc>
            </a:pPr>
            <a:r>
              <a:rPr lang="es-ES" dirty="0"/>
              <a:t>MVL (</a:t>
            </a:r>
            <a:r>
              <a:rPr lang="es-ES" dirty="0" err="1"/>
              <a:t>maximun</a:t>
            </a:r>
            <a:r>
              <a:rPr lang="es-ES" dirty="0"/>
              <a:t> Vector </a:t>
            </a:r>
            <a:r>
              <a:rPr lang="es-ES" dirty="0" err="1"/>
              <a:t>Length</a:t>
            </a:r>
            <a:r>
              <a:rPr lang="es-ES" dirty="0"/>
              <a:t>)</a:t>
            </a:r>
          </a:p>
          <a:p>
            <a:pPr lvl="1">
              <a:lnSpc>
                <a:spcPct val="120000"/>
              </a:lnSpc>
            </a:pPr>
            <a:endParaRPr lang="es-ES" dirty="0"/>
          </a:p>
          <a:p>
            <a:pPr marL="109728" indent="0">
              <a:buNone/>
            </a:pPr>
            <a:endParaRPr lang="es-ES" dirty="0"/>
          </a:p>
        </p:txBody>
      </p:sp>
      <p:sp>
        <p:nvSpPr>
          <p:cNvPr id="3" name="2 Título"/>
          <p:cNvSpPr>
            <a:spLocks noGrp="1"/>
          </p:cNvSpPr>
          <p:nvPr>
            <p:ph type="title"/>
          </p:nvPr>
        </p:nvSpPr>
        <p:spPr>
          <a:xfrm>
            <a:off x="457200" y="274638"/>
            <a:ext cx="8229600" cy="778098"/>
          </a:xfrm>
        </p:spPr>
        <p:txBody>
          <a:bodyPr>
            <a:normAutofit fontScale="90000"/>
          </a:bodyPr>
          <a:lstStyle/>
          <a:p>
            <a:r>
              <a:rPr lang="es-ES" sz="3200" dirty="0" smtClean="0"/>
              <a:t>3.17 Medidas del rendimiento de un bucle </a:t>
            </a:r>
            <a:r>
              <a:rPr lang="es-ES" sz="3200" dirty="0" err="1" smtClean="0"/>
              <a:t>vectorizado</a:t>
            </a:r>
            <a:endParaRPr lang="es-ES" sz="32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326" y="3284984"/>
            <a:ext cx="765810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490066"/>
          </a:xfrm>
        </p:spPr>
        <p:txBody>
          <a:bodyPr>
            <a:noAutofit/>
          </a:bodyPr>
          <a:lstStyle/>
          <a:p>
            <a:r>
              <a:rPr lang="es-ES" sz="2000" dirty="0" smtClean="0"/>
              <a:t>Componentes de los costes  de ejecución de instrucciones vectoriales y escalares</a:t>
            </a:r>
            <a:endParaRPr lang="es-ES" sz="2000"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3887" y="836712"/>
            <a:ext cx="7896225"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3 Grupo"/>
          <p:cNvGrpSpPr/>
          <p:nvPr/>
        </p:nvGrpSpPr>
        <p:grpSpPr>
          <a:xfrm>
            <a:off x="3131840" y="4437113"/>
            <a:ext cx="5749837" cy="2420888"/>
            <a:chOff x="395536" y="4365104"/>
            <a:chExt cx="4953000" cy="1565742"/>
          </a:xfrm>
        </p:grpSpPr>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365104"/>
              <a:ext cx="47910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683071"/>
              <a:ext cx="4953000" cy="124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2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269" y="3645025"/>
            <a:ext cx="3588643" cy="712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7700" y="2577306"/>
            <a:ext cx="784860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Título"/>
          <p:cNvSpPr>
            <a:spLocks noGrp="1"/>
          </p:cNvSpPr>
          <p:nvPr>
            <p:ph type="title"/>
          </p:nvPr>
        </p:nvSpPr>
        <p:spPr/>
        <p:txBody>
          <a:bodyPr/>
          <a:lstStyle/>
          <a:p>
            <a:r>
              <a:rPr lang="es-ES" dirty="0" smtClean="0"/>
              <a:t>Ejemplo</a:t>
            </a:r>
            <a:endParaRPr lang="es-ES" dirty="0"/>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869160"/>
            <a:ext cx="7781925"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472604" y="1268760"/>
            <a:ext cx="8275859" cy="923330"/>
          </a:xfrm>
          <a:prstGeom prst="rect">
            <a:avLst/>
          </a:prstGeom>
          <a:noFill/>
        </p:spPr>
        <p:txBody>
          <a:bodyPr wrap="square" rtlCol="0">
            <a:spAutoFit/>
          </a:bodyPr>
          <a:lstStyle/>
          <a:p>
            <a:r>
              <a:rPr lang="es-ES" dirty="0"/>
              <a:t>A</a:t>
            </a:r>
            <a:r>
              <a:rPr lang="es-ES" dirty="0" smtClean="0"/>
              <a:t>nálisis </a:t>
            </a:r>
            <a:r>
              <a:rPr lang="es-ES" dirty="0"/>
              <a:t>del rendimiento de un </a:t>
            </a:r>
            <a:r>
              <a:rPr lang="es-ES" dirty="0" smtClean="0"/>
              <a:t>procesador vectorial </a:t>
            </a:r>
            <a:r>
              <a:rPr lang="es-ES" dirty="0"/>
              <a:t>al ejecutar el </a:t>
            </a:r>
            <a:r>
              <a:rPr lang="es-ES" dirty="0" smtClean="0"/>
              <a:t> código </a:t>
            </a:r>
            <a:r>
              <a:rPr lang="es-ES" dirty="0"/>
              <a:t>obtenido de </a:t>
            </a:r>
            <a:r>
              <a:rPr lang="es-ES" dirty="0" err="1"/>
              <a:t>vectorizar</a:t>
            </a:r>
            <a:r>
              <a:rPr lang="es-ES" dirty="0"/>
              <a:t> el conocido bucle DAXPY para vectores de </a:t>
            </a:r>
            <a:r>
              <a:rPr lang="es-ES" dirty="0" smtClean="0"/>
              <a:t>11 elementos</a:t>
            </a:r>
            <a:r>
              <a:rPr lang="es-ES" dirty="0"/>
              <a:t>.</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74638"/>
            <a:ext cx="8229600" cy="634082"/>
          </a:xfrm>
        </p:spPr>
        <p:txBody>
          <a:bodyPr>
            <a:normAutofit fontScale="90000"/>
          </a:bodyPr>
          <a:lstStyle/>
          <a:p>
            <a:r>
              <a:rPr lang="es-ES" sz="2400" dirty="0" smtClean="0"/>
              <a:t>Caso 1: sin encadenamiento de resultados entre unidades</a:t>
            </a:r>
            <a:endParaRPr lang="es-ES" sz="2400"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508" y="908720"/>
            <a:ext cx="8076774"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4 Conector recto de flecha"/>
          <p:cNvCxnSpPr/>
          <p:nvPr/>
        </p:nvCxnSpPr>
        <p:spPr>
          <a:xfrm>
            <a:off x="2843808" y="1412776"/>
            <a:ext cx="144016" cy="720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08720"/>
            <a:ext cx="8229600" cy="5256584"/>
          </a:xfrm>
        </p:spPr>
        <p:txBody>
          <a:bodyPr>
            <a:normAutofit fontScale="62500" lnSpcReduction="20000"/>
          </a:bodyPr>
          <a:lstStyle/>
          <a:p>
            <a:r>
              <a:rPr lang="es-ES" dirty="0"/>
              <a:t>El compilador VLIW recibe como entrada el código fuente de una aplicación, realiza </a:t>
            </a:r>
            <a:r>
              <a:rPr lang="es-ES" dirty="0" smtClean="0"/>
              <a:t>unas tareas encaminadas </a:t>
            </a:r>
            <a:r>
              <a:rPr lang="es-ES" dirty="0"/>
              <a:t>a optimizar el código</a:t>
            </a:r>
          </a:p>
          <a:p>
            <a:r>
              <a:rPr lang="es-ES" dirty="0" smtClean="0"/>
              <a:t>Produce tres elementos:</a:t>
            </a:r>
          </a:p>
          <a:p>
            <a:pPr lvl="1"/>
            <a:r>
              <a:rPr lang="es-ES" dirty="0"/>
              <a:t>Un código intermedio</a:t>
            </a:r>
          </a:p>
          <a:p>
            <a:pPr lvl="1"/>
            <a:r>
              <a:rPr lang="es-ES" dirty="0" smtClean="0"/>
              <a:t>Un </a:t>
            </a:r>
            <a:r>
              <a:rPr lang="es-ES" dirty="0"/>
              <a:t>grafo del flujo de control</a:t>
            </a:r>
          </a:p>
          <a:p>
            <a:pPr lvl="1"/>
            <a:r>
              <a:rPr lang="es-ES" dirty="0" smtClean="0"/>
              <a:t>Un </a:t>
            </a:r>
            <a:r>
              <a:rPr lang="es-ES" dirty="0"/>
              <a:t>grafo del flujo de datos</a:t>
            </a:r>
            <a:endParaRPr lang="es-ES" dirty="0" smtClean="0"/>
          </a:p>
          <a:p>
            <a:pPr lvl="1"/>
            <a:r>
              <a:rPr lang="es-ES" b="1" dirty="0" smtClean="0"/>
              <a:t>Código intermedio</a:t>
            </a:r>
          </a:p>
          <a:p>
            <a:pPr lvl="2"/>
            <a:r>
              <a:rPr lang="es-ES" dirty="0" smtClean="0"/>
              <a:t>Formado por sencillas instrucciones RISC</a:t>
            </a:r>
          </a:p>
          <a:p>
            <a:pPr lvl="2"/>
            <a:r>
              <a:rPr lang="es-ES" dirty="0"/>
              <a:t>Las únicas dependencias de datos que permanecen en él son las verdaderas, las RAW.</a:t>
            </a:r>
          </a:p>
          <a:p>
            <a:pPr lvl="3"/>
            <a:r>
              <a:rPr lang="es-ES" dirty="0" smtClean="0"/>
              <a:t>Las </a:t>
            </a:r>
            <a:r>
              <a:rPr lang="es-ES" dirty="0"/>
              <a:t>WAW y las WAR se han </a:t>
            </a:r>
            <a:r>
              <a:rPr lang="es-ES" dirty="0" smtClean="0"/>
              <a:t>eliminado</a:t>
            </a:r>
          </a:p>
          <a:p>
            <a:pPr lvl="1"/>
            <a:r>
              <a:rPr lang="es-ES" dirty="0"/>
              <a:t>Para poder generar un grafo de flujo de control es necesario conocer los bloques básicos de que consta el código intermedio.</a:t>
            </a:r>
            <a:endParaRPr lang="es-ES" dirty="0" smtClean="0"/>
          </a:p>
          <a:p>
            <a:pPr lvl="1"/>
            <a:r>
              <a:rPr lang="es-ES" b="1" dirty="0" smtClean="0"/>
              <a:t>Bloque básico</a:t>
            </a:r>
          </a:p>
          <a:p>
            <a:pPr lvl="2"/>
            <a:r>
              <a:rPr lang="es-ES" dirty="0" smtClean="0"/>
              <a:t>Un conjunto de instrucciones que conforman una ejecución secuencial</a:t>
            </a:r>
          </a:p>
          <a:p>
            <a:pPr lvl="3"/>
            <a:r>
              <a:rPr lang="es-ES" dirty="0" smtClean="0"/>
              <a:t>No hay instrucciones de salto salvo la última</a:t>
            </a:r>
          </a:p>
          <a:p>
            <a:pPr lvl="3"/>
            <a:r>
              <a:rPr lang="es-ES" dirty="0" smtClean="0"/>
              <a:t>No hay puntos intermedios de entrada salida</a:t>
            </a:r>
          </a:p>
          <a:p>
            <a:pPr lvl="2"/>
            <a:r>
              <a:rPr lang="es-ES" dirty="0"/>
              <a:t>Para obtener los bloques básicos se analiza el código teniendo en </a:t>
            </a:r>
            <a:r>
              <a:rPr lang="es-ES" dirty="0" smtClean="0"/>
              <a:t>cuenta que</a:t>
            </a:r>
          </a:p>
          <a:p>
            <a:pPr lvl="4"/>
            <a:r>
              <a:rPr lang="es-ES" dirty="0" smtClean="0"/>
              <a:t>Comienzo de un bloque básico: </a:t>
            </a:r>
          </a:p>
          <a:p>
            <a:pPr lvl="5"/>
            <a:r>
              <a:rPr lang="es-ES" dirty="0" smtClean="0"/>
              <a:t>Una instrucción etiquetada o la siguiente a un salto</a:t>
            </a:r>
          </a:p>
          <a:p>
            <a:pPr lvl="4"/>
            <a:r>
              <a:rPr lang="es-ES" dirty="0" smtClean="0"/>
              <a:t>El bloque se compone desde la instrucción inicial hasta la siguiente de salto</a:t>
            </a:r>
          </a:p>
          <a:p>
            <a:pPr lvl="4"/>
            <a:r>
              <a:rPr lang="es-ES" dirty="0" smtClean="0"/>
              <a:t>Los bloque se numeran de forma secuencial</a:t>
            </a:r>
          </a:p>
          <a:p>
            <a:pPr lvl="1"/>
            <a:r>
              <a:rPr lang="es-ES" dirty="0"/>
              <a:t>Una vez que se conocen los bloques básicos que hay en el programa, las instrucciones de cada bloque se combinan para formar instrucciones VLIW. </a:t>
            </a:r>
            <a:endParaRPr lang="es-ES" dirty="0" smtClean="0"/>
          </a:p>
          <a:p>
            <a:pPr lvl="2"/>
            <a:r>
              <a:rPr lang="es-ES" dirty="0" smtClean="0"/>
              <a:t>Para </a:t>
            </a:r>
            <a:r>
              <a:rPr lang="es-ES" dirty="0"/>
              <a:t>ello se recurre al grafo de flujo de datos que tiene asociado cada bloque</a:t>
            </a:r>
            <a:r>
              <a:rPr lang="es-ES" dirty="0" smtClean="0"/>
              <a:t>.</a:t>
            </a:r>
          </a:p>
        </p:txBody>
      </p:sp>
      <p:sp>
        <p:nvSpPr>
          <p:cNvPr id="3" name="2 Título"/>
          <p:cNvSpPr>
            <a:spLocks noGrp="1"/>
          </p:cNvSpPr>
          <p:nvPr>
            <p:ph type="title"/>
          </p:nvPr>
        </p:nvSpPr>
        <p:spPr>
          <a:xfrm>
            <a:off x="457200" y="274638"/>
            <a:ext cx="8229600" cy="706090"/>
          </a:xfrm>
        </p:spPr>
        <p:txBody>
          <a:bodyPr>
            <a:normAutofit fontScale="90000"/>
          </a:bodyPr>
          <a:lstStyle/>
          <a:p>
            <a:r>
              <a:rPr lang="es-ES" sz="2800" dirty="0" smtClean="0"/>
              <a:t>3.5 Planificación estática o basada en el compilador</a:t>
            </a:r>
            <a:endParaRPr lang="es-ES" sz="28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4"/>
            <a:ext cx="8109557"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S" sz="2400" dirty="0"/>
              <a:t>Caso 2: Con encadenamiento de resultados entre unidades</a:t>
            </a:r>
          </a:p>
        </p:txBody>
      </p:sp>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908720"/>
            <a:ext cx="8180375"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6632"/>
            <a:ext cx="753888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955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S" sz="2800" dirty="0"/>
              <a:t>Caso 3: Con encadenamiento y dos unidades de carga/almacenamiento</a:t>
            </a:r>
          </a:p>
        </p:txBody>
      </p:sp>
      <p:pic>
        <p:nvPicPr>
          <p:cNvPr id="286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702681"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8123824"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67472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Autofit/>
          </a:bodyPr>
          <a:lstStyle/>
          <a:p>
            <a:r>
              <a:rPr lang="es-ES" sz="2000" dirty="0"/>
              <a:t>Caso 4: Con encadenamiento, dos unidades de carga/almacenamiento y solapamiento entre convoyes dentro de la misma iteración</a:t>
            </a:r>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3928" y="836712"/>
            <a:ext cx="4968552" cy="5913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476672"/>
            <a:ext cx="8087195"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0461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fontScale="90000"/>
          </a:bodyPr>
          <a:lstStyle/>
          <a:p>
            <a:r>
              <a:rPr lang="es-ES" dirty="0" smtClean="0"/>
              <a:t>Diagrama de flujo de control y bloques básicos</a:t>
            </a:r>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6" y="1340768"/>
            <a:ext cx="6924675" cy="498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79512" y="1916832"/>
            <a:ext cx="2808312" cy="2585323"/>
          </a:xfrm>
          <a:prstGeom prst="rect">
            <a:avLst/>
          </a:prstGeom>
          <a:noFill/>
        </p:spPr>
        <p:txBody>
          <a:bodyPr wrap="square" rtlCol="0">
            <a:spAutoFit/>
          </a:bodyPr>
          <a:lstStyle/>
          <a:p>
            <a:r>
              <a:rPr lang="es-ES" b="1" dirty="0"/>
              <a:t>Un grafo de flujo de control</a:t>
            </a:r>
          </a:p>
          <a:p>
            <a:r>
              <a:rPr lang="es-ES" dirty="0"/>
              <a:t>Las interconexiones de los bloque básicos, atendiendo las posibles direcciones que pueda seguir la ejecución del código</a:t>
            </a:r>
          </a:p>
          <a:p>
            <a:endParaRPr lang="es-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908720"/>
            <a:ext cx="8435280" cy="5472608"/>
          </a:xfrm>
        </p:spPr>
        <p:txBody>
          <a:bodyPr>
            <a:normAutofit fontScale="62500" lnSpcReduction="20000"/>
          </a:bodyPr>
          <a:lstStyle/>
          <a:p>
            <a:pPr>
              <a:lnSpc>
                <a:spcPct val="120000"/>
              </a:lnSpc>
            </a:pPr>
            <a:r>
              <a:rPr lang="es-ES" dirty="0" smtClean="0"/>
              <a:t>Es </a:t>
            </a:r>
            <a:r>
              <a:rPr lang="es-ES" dirty="0"/>
              <a:t>un grafo </a:t>
            </a:r>
            <a:r>
              <a:rPr lang="es-ES" dirty="0" smtClean="0"/>
              <a:t>dirigido</a:t>
            </a:r>
            <a:endParaRPr lang="es-ES" dirty="0"/>
          </a:p>
          <a:p>
            <a:pPr>
              <a:lnSpc>
                <a:spcPct val="120000"/>
              </a:lnSpc>
            </a:pPr>
            <a:r>
              <a:rPr lang="es-ES" dirty="0"/>
              <a:t>Los nodos son las instrucciones del bloque básico</a:t>
            </a:r>
          </a:p>
          <a:p>
            <a:pPr>
              <a:lnSpc>
                <a:spcPct val="120000"/>
              </a:lnSpc>
            </a:pPr>
            <a:r>
              <a:rPr lang="es-ES" dirty="0"/>
              <a:t>Los arcos se inician en la instrucción de escritura en un registro </a:t>
            </a:r>
            <a:r>
              <a:rPr lang="es-ES" dirty="0" smtClean="0"/>
              <a:t>(Instrucción </a:t>
            </a:r>
            <a:r>
              <a:rPr lang="es-ES" dirty="0"/>
              <a:t>productora) y tiene por destino la instrucción que lee ese registro (instrucción consumidora</a:t>
            </a:r>
            <a:r>
              <a:rPr lang="es-ES" dirty="0" smtClean="0"/>
              <a:t>)</a:t>
            </a:r>
          </a:p>
          <a:p>
            <a:pPr>
              <a:lnSpc>
                <a:spcPct val="120000"/>
              </a:lnSpc>
            </a:pPr>
            <a:r>
              <a:rPr lang="es-ES" dirty="0" smtClean="0"/>
              <a:t>El </a:t>
            </a:r>
            <a:r>
              <a:rPr lang="es-ES" dirty="0"/>
              <a:t>grafo de flujo de datos muestra las secuencias de instrucciones que no presentan dependencias entre ellas y, por lo tanto, son susceptibles de combinar para formar instrucciones VLIW</a:t>
            </a:r>
            <a:r>
              <a:rPr lang="es-ES" dirty="0" smtClean="0"/>
              <a:t>.</a:t>
            </a:r>
          </a:p>
          <a:p>
            <a:pPr lvl="1">
              <a:lnSpc>
                <a:spcPct val="120000"/>
              </a:lnSpc>
            </a:pPr>
            <a:r>
              <a:rPr lang="es-ES" dirty="0" smtClean="0"/>
              <a:t>A </a:t>
            </a:r>
            <a:r>
              <a:rPr lang="es-ES" dirty="0"/>
              <a:t>la combinación de instrucciones de un único bloque básico para producir instrucciones VLIW se le denomina planificación local.</a:t>
            </a:r>
          </a:p>
          <a:p>
            <a:pPr lvl="1">
              <a:lnSpc>
                <a:spcPct val="120000"/>
              </a:lnSpc>
            </a:pPr>
            <a:r>
              <a:rPr lang="es-ES" dirty="0"/>
              <a:t>Planificación </a:t>
            </a:r>
            <a:r>
              <a:rPr lang="es-ES" dirty="0" smtClean="0"/>
              <a:t>local</a:t>
            </a:r>
          </a:p>
          <a:p>
            <a:pPr lvl="2">
              <a:lnSpc>
                <a:spcPct val="120000"/>
              </a:lnSpc>
            </a:pPr>
            <a:r>
              <a:rPr lang="es-ES" dirty="0"/>
              <a:t>C</a:t>
            </a:r>
            <a:r>
              <a:rPr lang="es-ES" dirty="0" smtClean="0"/>
              <a:t>ombinación </a:t>
            </a:r>
            <a:r>
              <a:rPr lang="es-ES" dirty="0"/>
              <a:t>de instrucciones de un solo bloque </a:t>
            </a:r>
            <a:r>
              <a:rPr lang="es-ES" dirty="0" smtClean="0"/>
              <a:t>básico</a:t>
            </a:r>
          </a:p>
          <a:p>
            <a:pPr lvl="2">
              <a:lnSpc>
                <a:spcPct val="120000"/>
              </a:lnSpc>
            </a:pPr>
            <a:r>
              <a:rPr lang="es-ES" dirty="0" smtClean="0"/>
              <a:t>Está limitada, (tamaño bloque básico 5 0 6 instrucciones)</a:t>
            </a:r>
          </a:p>
          <a:p>
            <a:pPr lvl="2">
              <a:lnSpc>
                <a:spcPct val="120000"/>
              </a:lnSpc>
            </a:pPr>
            <a:r>
              <a:rPr lang="es-ES" dirty="0" smtClean="0"/>
              <a:t>Técnicas</a:t>
            </a:r>
          </a:p>
          <a:p>
            <a:pPr lvl="3">
              <a:lnSpc>
                <a:spcPct val="120000"/>
              </a:lnSpc>
            </a:pPr>
            <a:r>
              <a:rPr lang="es-ES" dirty="0" err="1"/>
              <a:t>Desenrollamiento</a:t>
            </a:r>
            <a:r>
              <a:rPr lang="es-ES" dirty="0"/>
              <a:t> de </a:t>
            </a:r>
            <a:r>
              <a:rPr lang="es-ES" dirty="0" smtClean="0"/>
              <a:t>bucles</a:t>
            </a:r>
          </a:p>
          <a:p>
            <a:pPr lvl="3">
              <a:lnSpc>
                <a:spcPct val="120000"/>
              </a:lnSpc>
            </a:pPr>
            <a:r>
              <a:rPr lang="es-ES" dirty="0"/>
              <a:t>La segmentación software</a:t>
            </a:r>
            <a:endParaRPr lang="es-ES" dirty="0" smtClean="0"/>
          </a:p>
          <a:p>
            <a:pPr lvl="1">
              <a:lnSpc>
                <a:spcPct val="120000"/>
              </a:lnSpc>
            </a:pPr>
            <a:r>
              <a:rPr lang="es-ES" dirty="0" smtClean="0"/>
              <a:t>Planificación global</a:t>
            </a:r>
          </a:p>
          <a:p>
            <a:pPr lvl="2">
              <a:lnSpc>
                <a:spcPct val="120000"/>
              </a:lnSpc>
            </a:pPr>
            <a:r>
              <a:rPr lang="es-ES" dirty="0" smtClean="0"/>
              <a:t>Combinar </a:t>
            </a:r>
            <a:r>
              <a:rPr lang="es-ES" dirty="0"/>
              <a:t>instrucciones de diferentes bloques básicos con el fin de producir una planificación con mayor grado de </a:t>
            </a:r>
            <a:r>
              <a:rPr lang="es-ES" dirty="0" smtClean="0"/>
              <a:t>paralelismo</a:t>
            </a:r>
          </a:p>
        </p:txBody>
      </p:sp>
      <p:sp>
        <p:nvSpPr>
          <p:cNvPr id="3" name="2 Título"/>
          <p:cNvSpPr>
            <a:spLocks noGrp="1"/>
          </p:cNvSpPr>
          <p:nvPr>
            <p:ph type="title"/>
          </p:nvPr>
        </p:nvSpPr>
        <p:spPr>
          <a:xfrm>
            <a:off x="457200" y="274638"/>
            <a:ext cx="8229600" cy="490066"/>
          </a:xfrm>
        </p:spPr>
        <p:txBody>
          <a:bodyPr>
            <a:normAutofit fontScale="90000"/>
          </a:bodyPr>
          <a:lstStyle/>
          <a:p>
            <a:r>
              <a:rPr lang="es-ES" dirty="0"/>
              <a:t>Grafo de flujo de </a:t>
            </a:r>
            <a:r>
              <a:rPr lang="es-ES" dirty="0" smtClean="0"/>
              <a:t>datos</a:t>
            </a:r>
            <a:endParaRPr lang="es-ES" dirty="0"/>
          </a:p>
        </p:txBody>
      </p:sp>
    </p:spTree>
    <p:extLst>
      <p:ext uri="{BB962C8B-B14F-4D97-AF65-F5344CB8AC3E}">
        <p14:creationId xmlns:p14="http://schemas.microsoft.com/office/powerpoint/2010/main" val="3563768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70" y="1052736"/>
            <a:ext cx="8096250"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Título"/>
          <p:cNvSpPr>
            <a:spLocks noGrp="1"/>
          </p:cNvSpPr>
          <p:nvPr>
            <p:ph type="title"/>
          </p:nvPr>
        </p:nvSpPr>
        <p:spPr>
          <a:xfrm>
            <a:off x="457200" y="274638"/>
            <a:ext cx="8229600" cy="778098"/>
          </a:xfrm>
        </p:spPr>
        <p:txBody>
          <a:bodyPr/>
          <a:lstStyle/>
          <a:p>
            <a:r>
              <a:rPr lang="es-ES" dirty="0" smtClean="0"/>
              <a:t>Diagrama de flujo de datos</a:t>
            </a:r>
            <a:endParaRPr lang="es-ES" dirty="0"/>
          </a:p>
        </p:txBody>
      </p:sp>
      <p:sp>
        <p:nvSpPr>
          <p:cNvPr id="6" name="5 CuadroTexto"/>
          <p:cNvSpPr txBox="1"/>
          <p:nvPr/>
        </p:nvSpPr>
        <p:spPr>
          <a:xfrm>
            <a:off x="6588224" y="2132856"/>
            <a:ext cx="1080120" cy="507831"/>
          </a:xfrm>
          <a:prstGeom prst="rect">
            <a:avLst/>
          </a:prstGeom>
          <a:noFill/>
        </p:spPr>
        <p:txBody>
          <a:bodyPr wrap="square" rtlCol="0">
            <a:spAutoFit/>
          </a:bodyPr>
          <a:lstStyle/>
          <a:p>
            <a:r>
              <a:rPr lang="es-ES" sz="900" dirty="0" smtClean="0"/>
              <a:t>Indica la latencia de la instrucción</a:t>
            </a:r>
            <a:endParaRPr lang="es-ES" sz="900" dirty="0"/>
          </a:p>
        </p:txBody>
      </p:sp>
      <p:cxnSp>
        <p:nvCxnSpPr>
          <p:cNvPr id="8" name="7 Conector recto de flecha"/>
          <p:cNvCxnSpPr>
            <a:stCxn id="6" idx="1"/>
          </p:cNvCxnSpPr>
          <p:nvPr/>
        </p:nvCxnSpPr>
        <p:spPr>
          <a:xfrm flipH="1">
            <a:off x="6444208" y="2386772"/>
            <a:ext cx="144016" cy="34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1356</TotalTime>
  <Words>4382</Words>
  <Application>Microsoft Office PowerPoint</Application>
  <PresentationFormat>Presentación en pantalla (4:3)</PresentationFormat>
  <Paragraphs>361</Paragraphs>
  <Slides>66</Slides>
  <Notes>1</Notes>
  <HiddenSlides>0</HiddenSlides>
  <MMClips>0</MMClips>
  <ScaleCrop>false</ScaleCrop>
  <HeadingPairs>
    <vt:vector size="4" baseType="variant">
      <vt:variant>
        <vt:lpstr>Tema</vt:lpstr>
      </vt:variant>
      <vt:variant>
        <vt:i4>1</vt:i4>
      </vt:variant>
      <vt:variant>
        <vt:lpstr>Títulos de diapositiva</vt:lpstr>
      </vt:variant>
      <vt:variant>
        <vt:i4>66</vt:i4>
      </vt:variant>
    </vt:vector>
  </HeadingPairs>
  <TitlesOfParts>
    <vt:vector size="67" baseType="lpstr">
      <vt:lpstr>Concurrencia</vt:lpstr>
      <vt:lpstr>Tema III</vt:lpstr>
      <vt:lpstr>3.2 Introducción</vt:lpstr>
      <vt:lpstr>3.3 El concepto arquitectónico VLIW</vt:lpstr>
      <vt:lpstr>3.4 Arquitectura de un procesador VLIW genérico</vt:lpstr>
      <vt:lpstr>Presentación de PowerPoint</vt:lpstr>
      <vt:lpstr>3.5 Planificación estática o basada en el compilador</vt:lpstr>
      <vt:lpstr>Diagrama de flujo de control y bloques básicos</vt:lpstr>
      <vt:lpstr>Grafo de flujo de datos</vt:lpstr>
      <vt:lpstr>Diagrama de flujo de datos</vt:lpstr>
      <vt:lpstr>Presentación de PowerPoint</vt:lpstr>
      <vt:lpstr>3.6 Desarrollamiento de bucles (loop unrolling )</vt:lpstr>
      <vt:lpstr>Reordenamiento de las instrucciones</vt:lpstr>
      <vt:lpstr>Consideraciones</vt:lpstr>
      <vt:lpstr>Rendimiento</vt:lpstr>
      <vt:lpstr>Comparación con la versión VLIW que se obtendría del bucle original sin recurrir a ninguna técnica de planificación local</vt:lpstr>
      <vt:lpstr>Reordenamiento de las instrucciones</vt:lpstr>
      <vt:lpstr>3.7 Segmentación software</vt:lpstr>
      <vt:lpstr>Ejemplo</vt:lpstr>
      <vt:lpstr>Presentación de PowerPoint</vt:lpstr>
      <vt:lpstr>3.8 Planificación de Trazas (Trace Sheduling)</vt:lpstr>
      <vt:lpstr>Código intermedio del bucle sin compactar</vt:lpstr>
      <vt:lpstr>Presentación de PowerPoint</vt:lpstr>
      <vt:lpstr>Posibles situaciones en las que plantea desplazamiento de operaciones</vt:lpstr>
      <vt:lpstr>Consideraciones del compilador para desplazar operaciones dentro de una traza</vt:lpstr>
      <vt:lpstr>Presentación de PowerPoint</vt:lpstr>
      <vt:lpstr>Presentación de PowerPoint</vt:lpstr>
      <vt:lpstr>Presentación de PowerPoint</vt:lpstr>
      <vt:lpstr>3.9 Operaciones con predicado</vt:lpstr>
      <vt:lpstr>Presentación de PowerPoint</vt:lpstr>
      <vt:lpstr>Presentación de PowerPoint</vt:lpstr>
      <vt:lpstr>3.10 Tratamiento de Excepciones</vt:lpstr>
      <vt:lpstr>3.11 El enfoque EPIC</vt:lpstr>
      <vt:lpstr>Presentación de PowerPoint</vt:lpstr>
      <vt:lpstr>3.12 Procesadores vectoriales</vt:lpstr>
      <vt:lpstr>3.13 Arquitectura vectorial básica</vt:lpstr>
      <vt:lpstr>Esquema de un procesador vectorial básico</vt:lpstr>
      <vt:lpstr>Unidades funcionales con varios carriles (lanes)</vt:lpstr>
      <vt:lpstr>Unidades  de cuatro carriles o lanes</vt:lpstr>
      <vt:lpstr>Características procesadores vectoriales</vt:lpstr>
      <vt:lpstr>Procesadores Matriciales</vt:lpstr>
      <vt:lpstr>3.14 Repertorio de instrucciones vectoriales</vt:lpstr>
      <vt:lpstr>Ejemplo del bucle DAXPY (Double Precision A Times X Plus Y)</vt:lpstr>
      <vt:lpstr>VRL (Vector Length register ) Registro de longitud vectorial</vt:lpstr>
      <vt:lpstr>Presentación de PowerPoint</vt:lpstr>
      <vt:lpstr>3. Vectorizar bucles en cuyo cuerpo hay instrucciones ejecutadas condicionalmente.</vt:lpstr>
      <vt:lpstr>3.15 Medidas del rendimiento de un fragmento de código vectorial</vt:lpstr>
      <vt:lpstr>Presentación de PowerPoint</vt:lpstr>
      <vt:lpstr>Encadenamiento de resultados entre unidades funcionales (chaining)</vt:lpstr>
      <vt:lpstr>Solapamiento</vt:lpstr>
      <vt:lpstr>3.16 La unidad funcional de carga/almacenamiento vectorial</vt:lpstr>
      <vt:lpstr>Presentación de PowerPoint</vt:lpstr>
      <vt:lpstr>Acceso síncrono</vt:lpstr>
      <vt:lpstr>Acceso asíncrono</vt:lpstr>
      <vt:lpstr>Almacenamiento</vt:lpstr>
      <vt:lpstr>Comienzo no en banco cero</vt:lpstr>
      <vt:lpstr>3.17 Medidas del rendimiento de un bucle vectorizado</vt:lpstr>
      <vt:lpstr>Componentes de los costes  de ejecución de instrucciones vectoriales y escalares</vt:lpstr>
      <vt:lpstr>Ejemplo</vt:lpstr>
      <vt:lpstr>Caso 1: sin encadenamiento de resultados entre unidades</vt:lpstr>
      <vt:lpstr>Presentación de PowerPoint</vt:lpstr>
      <vt:lpstr>Caso 2: Con encadenamiento de resultados entre unidades</vt:lpstr>
      <vt:lpstr>Presentación de PowerPoint</vt:lpstr>
      <vt:lpstr>Caso 3: Con encadenamiento y dos unidades de carga/almacenamiento</vt:lpstr>
      <vt:lpstr>Presentación de PowerPoint</vt:lpstr>
      <vt:lpstr>Caso 4: Con encadenamiento, dos unidades de carga/almacenamiento y solapamiento entre convoyes dentro de la misma iteración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III</dc:title>
  <dc:creator>barcell</dc:creator>
  <cp:lastModifiedBy>barcell</cp:lastModifiedBy>
  <cp:revision>187</cp:revision>
  <dcterms:created xsi:type="dcterms:W3CDTF">2011-12-24T11:14:20Z</dcterms:created>
  <dcterms:modified xsi:type="dcterms:W3CDTF">2014-11-27T13:01:47Z</dcterms:modified>
</cp:coreProperties>
</file>