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D0010-D381-4CB6-A861-1E74C540492F}" type="datetimeFigureOut">
              <a:rPr lang="es-ES" smtClean="0"/>
              <a:pPr/>
              <a:t>16/01/2012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19514-6950-4938-BB25-49F1A9FD51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Tema IV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PROCESAMIENTO PARALELO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091687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Cada nodo tiene una porción de la memoria total del sistema</a:t>
            </a:r>
          </a:p>
          <a:p>
            <a:r>
              <a:rPr lang="es-ES" dirty="0" smtClean="0"/>
              <a:t>Las variables compartidas se reparten de manera de que solo existe una copia de cada variable</a:t>
            </a:r>
          </a:p>
          <a:p>
            <a:r>
              <a:rPr lang="es-ES" dirty="0" smtClean="0"/>
              <a:t>Cada nodo consta de uno o varios procesadores con sus caches y su memoria principal</a:t>
            </a:r>
          </a:p>
          <a:p>
            <a:r>
              <a:rPr lang="es-ES" dirty="0" smtClean="0"/>
              <a:t>La coherencia de caché se mantiene por</a:t>
            </a:r>
          </a:p>
          <a:p>
            <a:pPr lvl="1"/>
            <a:r>
              <a:rPr lang="es-ES" dirty="0" smtClean="0"/>
              <a:t>Escaneo de operaciones (protocolo </a:t>
            </a:r>
            <a:r>
              <a:rPr lang="es-ES" dirty="0" err="1" smtClean="0"/>
              <a:t>snoopy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Registro de localización de variables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ccNUMA</a:t>
            </a:r>
            <a:r>
              <a:rPr lang="es-ES" dirty="0" smtClean="0"/>
              <a:t> (caché </a:t>
            </a:r>
            <a:r>
              <a:rPr lang="es-ES" dirty="0" err="1" smtClean="0"/>
              <a:t>coherent</a:t>
            </a:r>
            <a:r>
              <a:rPr lang="es-ES" dirty="0" smtClean="0"/>
              <a:t> NUMA)</a:t>
            </a:r>
            <a:endParaRPr lang="es-E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933056"/>
            <a:ext cx="424346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95744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Los procesadores que componen cada nodo no incluyen memoria local, solo caché</a:t>
            </a:r>
          </a:p>
          <a:p>
            <a:r>
              <a:rPr lang="es-ES" dirty="0" smtClean="0"/>
              <a:t>Si tiene que acceder a una posición </a:t>
            </a:r>
            <a:r>
              <a:rPr lang="es-ES" dirty="0" err="1" smtClean="0"/>
              <a:t>dw</a:t>
            </a:r>
            <a:r>
              <a:rPr lang="es-ES" dirty="0" smtClean="0"/>
              <a:t> memoria que se encuentra en un nodo remoto, lo copia</a:t>
            </a:r>
          </a:p>
          <a:p>
            <a:pPr lvl="1"/>
            <a:r>
              <a:rPr lang="es-ES" dirty="0" smtClean="0"/>
              <a:t>Complejidad en mantener la coherencia de las variables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COMA (</a:t>
            </a:r>
            <a:r>
              <a:rPr lang="es-ES" dirty="0" err="1" smtClean="0"/>
              <a:t>Cahé-Only</a:t>
            </a:r>
            <a:r>
              <a:rPr lang="es-ES" dirty="0" smtClean="0"/>
              <a:t> </a:t>
            </a:r>
            <a:r>
              <a:rPr lang="es-ES" dirty="0" err="1" smtClean="0"/>
              <a:t>Memory</a:t>
            </a:r>
            <a:r>
              <a:rPr lang="es-ES" dirty="0" smtClean="0"/>
              <a:t> Access)</a:t>
            </a:r>
            <a:endParaRPr lang="es-E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73016"/>
            <a:ext cx="3168352" cy="268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667752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Intercambio de información, en forma de mensajes, entre los diferentes procesadores que forman el sistema</a:t>
            </a:r>
          </a:p>
          <a:p>
            <a:r>
              <a:rPr lang="es-ES" dirty="0" smtClean="0"/>
              <a:t>Elementos necesarios</a:t>
            </a:r>
          </a:p>
          <a:p>
            <a:pPr lvl="1"/>
            <a:r>
              <a:rPr lang="es-ES" dirty="0" smtClean="0"/>
              <a:t>Emisor, receptor, canal de comunicación, y el mensaje</a:t>
            </a:r>
          </a:p>
          <a:p>
            <a:r>
              <a:rPr lang="es-ES" dirty="0" smtClean="0"/>
              <a:t>Operaciones básicas necesarias</a:t>
            </a:r>
          </a:p>
          <a:p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4.3.2.2 Paso de Mensajes</a:t>
            </a:r>
            <a:endParaRPr lang="es-E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7442" y="3861048"/>
            <a:ext cx="745171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Aspectos de diseño</a:t>
            </a:r>
          </a:p>
          <a:p>
            <a:pPr lvl="1"/>
            <a:r>
              <a:rPr lang="es-ES" dirty="0" smtClean="0"/>
              <a:t>Organización de la memoria (ya comentado)</a:t>
            </a:r>
          </a:p>
          <a:p>
            <a:pPr lvl="1"/>
            <a:r>
              <a:rPr lang="es-ES" dirty="0" smtClean="0"/>
              <a:t>El diseño del protocolo de coherencia de la caché</a:t>
            </a:r>
          </a:p>
          <a:p>
            <a:pPr lvl="1"/>
            <a:r>
              <a:rPr lang="es-ES" dirty="0" smtClean="0"/>
              <a:t>El diseño de la red de </a:t>
            </a:r>
            <a:r>
              <a:rPr lang="es-ES" dirty="0" smtClean="0"/>
              <a:t>interconexión</a:t>
            </a:r>
          </a:p>
          <a:p>
            <a:pPr lvl="2"/>
            <a:r>
              <a:rPr lang="es-ES" dirty="0" smtClean="0"/>
              <a:t>Para acceder a la memoria remota</a:t>
            </a:r>
          </a:p>
          <a:p>
            <a:pPr lvl="2"/>
            <a:r>
              <a:rPr lang="es-ES" dirty="0" smtClean="0"/>
              <a:t>Intercambiar mensajes entre procesadores</a:t>
            </a:r>
          </a:p>
          <a:p>
            <a:pPr lvl="1"/>
            <a:r>
              <a:rPr lang="es-ES" dirty="0" smtClean="0"/>
              <a:t>Topologías de redes de interconexión</a:t>
            </a:r>
          </a:p>
          <a:p>
            <a:pPr lvl="2"/>
            <a:r>
              <a:rPr lang="es-ES" dirty="0" smtClean="0"/>
              <a:t>Estáticas</a:t>
            </a:r>
          </a:p>
          <a:p>
            <a:pPr lvl="3"/>
            <a:r>
              <a:rPr lang="es-ES" dirty="0" smtClean="0"/>
              <a:t>Definidas durante la construcción de la máquina</a:t>
            </a:r>
          </a:p>
          <a:p>
            <a:pPr lvl="2"/>
            <a:r>
              <a:rPr lang="es-ES" dirty="0" smtClean="0"/>
              <a:t>Dinámica</a:t>
            </a:r>
          </a:p>
          <a:p>
            <a:pPr lvl="3"/>
            <a:r>
              <a:rPr lang="es-ES" dirty="0" smtClean="0"/>
              <a:t>Que puede adaptarse a los requisitos de comunicación de los programas que se ejecuten</a:t>
            </a:r>
            <a:endParaRPr lang="es-ES" dirty="0" smtClean="0"/>
          </a:p>
          <a:p>
            <a:pPr lvl="1"/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4.4 sistemas de </a:t>
            </a:r>
            <a:r>
              <a:rPr lang="es-ES" smtClean="0"/>
              <a:t>Memoria Compartida</a:t>
            </a:r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299600"/>
          </a:xfrm>
        </p:spPr>
        <p:txBody>
          <a:bodyPr/>
          <a:lstStyle/>
          <a:p>
            <a:r>
              <a:rPr lang="es-ES" dirty="0" smtClean="0"/>
              <a:t>Redes unidimensionales</a:t>
            </a:r>
          </a:p>
          <a:p>
            <a:pPr lvl="1"/>
            <a:r>
              <a:rPr lang="es-ES" dirty="0" smtClean="0"/>
              <a:t>Conectar cada procesador con dos procesadores vecinos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4.4.1.1 Redes Estáticas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80928"/>
            <a:ext cx="3384376" cy="170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155584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Redes bidimensionales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80928"/>
            <a:ext cx="40195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4.2 Introducción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7" y="2132856"/>
            <a:ext cx="797654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Organización lógica</a:t>
            </a:r>
          </a:p>
          <a:p>
            <a:pPr lvl="1"/>
            <a:r>
              <a:rPr lang="es-ES" dirty="0" smtClean="0"/>
              <a:t>Visión que tiene el programados</a:t>
            </a:r>
          </a:p>
          <a:p>
            <a:pPr lvl="2"/>
            <a:r>
              <a:rPr lang="es-ES" dirty="0" smtClean="0"/>
              <a:t>Capacidad de expresar tareas paralelas (Estructura de control)</a:t>
            </a:r>
          </a:p>
          <a:p>
            <a:pPr lvl="2"/>
            <a:r>
              <a:rPr lang="es-ES" dirty="0" smtClean="0"/>
              <a:t>Método de comunicación entre las tareas (modelo de comunicación</a:t>
            </a:r>
          </a:p>
          <a:p>
            <a:r>
              <a:rPr lang="es-ES" dirty="0" smtClean="0"/>
              <a:t>Organización Física</a:t>
            </a:r>
          </a:p>
          <a:p>
            <a:pPr lvl="1"/>
            <a:r>
              <a:rPr lang="es-ES" dirty="0" smtClean="0"/>
              <a:t>Estructura del hardware</a:t>
            </a:r>
          </a:p>
          <a:p>
            <a:pPr lvl="1"/>
            <a:r>
              <a:rPr lang="es-ES" dirty="0" smtClean="0"/>
              <a:t>Modelos de espacio de direcciones común</a:t>
            </a:r>
          </a:p>
          <a:p>
            <a:pPr lvl="2"/>
            <a:r>
              <a:rPr lang="es-ES" dirty="0" smtClean="0"/>
              <a:t>Memoria compartida</a:t>
            </a:r>
          </a:p>
          <a:p>
            <a:pPr lvl="3"/>
            <a:r>
              <a:rPr lang="es-ES" dirty="0" smtClean="0"/>
              <a:t>Un único sistema de memoria física</a:t>
            </a:r>
          </a:p>
          <a:p>
            <a:pPr lvl="2"/>
            <a:r>
              <a:rPr lang="es-ES" dirty="0" smtClean="0"/>
              <a:t>Memoria distribuida</a:t>
            </a:r>
          </a:p>
          <a:p>
            <a:pPr lvl="3"/>
            <a:r>
              <a:rPr lang="es-ES" dirty="0" smtClean="0"/>
              <a:t>Cada procesador tiene su propia memoria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4.3 Tipos de plataforma de computación paralela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2746648" cy="1515623"/>
          </a:xfrm>
        </p:spPr>
        <p:txBody>
          <a:bodyPr/>
          <a:lstStyle/>
          <a:p>
            <a:r>
              <a:rPr lang="es-ES" dirty="0" smtClean="0"/>
              <a:t>Criterios de clasificación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4.3.1 Organización basada en la estructura de control</a:t>
            </a:r>
            <a:endParaRPr lang="es-E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340768"/>
            <a:ext cx="6045139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20888"/>
            <a:ext cx="27336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947672"/>
          </a:xfrm>
        </p:spPr>
        <p:txBody>
          <a:bodyPr>
            <a:normAutofit fontScale="47500" lnSpcReduction="20000"/>
          </a:bodyPr>
          <a:lstStyle/>
          <a:p>
            <a:r>
              <a:rPr lang="es-ES" dirty="0" smtClean="0"/>
              <a:t>El maestro es el responsable de descomponer el proceso en pequeñas tareas, distribuirlas, recoger los resultados y ordenarlos</a:t>
            </a:r>
          </a:p>
          <a:p>
            <a:r>
              <a:rPr lang="es-ES" dirty="0" smtClean="0"/>
              <a:t>Si hay un gran número de tareas puede ser un cuello de botella</a:t>
            </a:r>
          </a:p>
          <a:p>
            <a:pPr lvl="1"/>
            <a:r>
              <a:rPr lang="es-ES" dirty="0" smtClean="0"/>
              <a:t>Mas de un maestro</a:t>
            </a:r>
          </a:p>
          <a:p>
            <a:r>
              <a:rPr lang="es-ES" dirty="0" smtClean="0"/>
              <a:t>Balances de carga</a:t>
            </a:r>
          </a:p>
          <a:p>
            <a:pPr lvl="1"/>
            <a:r>
              <a:rPr lang="es-ES" dirty="0" smtClean="0"/>
              <a:t>Estático</a:t>
            </a:r>
          </a:p>
          <a:p>
            <a:pPr lvl="2"/>
            <a:r>
              <a:rPr lang="es-ES" dirty="0" smtClean="0"/>
              <a:t>Se realiza al comienzo de la computación</a:t>
            </a:r>
          </a:p>
          <a:p>
            <a:pPr lvl="1"/>
            <a:r>
              <a:rPr lang="es-ES" dirty="0" smtClean="0"/>
              <a:t>Dinámico</a:t>
            </a:r>
          </a:p>
          <a:p>
            <a:pPr lvl="2"/>
            <a:r>
              <a:rPr lang="es-ES" dirty="0" smtClean="0"/>
              <a:t>Cuando en número de tareas es mayor que el de procesadores</a:t>
            </a:r>
          </a:p>
          <a:p>
            <a:pPr lvl="2"/>
            <a:r>
              <a:rPr lang="es-ES" dirty="0" smtClean="0"/>
              <a:t>Cuando el número de tareas es desconocido</a:t>
            </a:r>
          </a:p>
          <a:p>
            <a:pPr lvl="2"/>
            <a:endParaRPr lang="es-ES" dirty="0" smtClean="0"/>
          </a:p>
          <a:p>
            <a:pPr lvl="1"/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4.3.1.1Paradigma Maestro Esclavo</a:t>
            </a: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212976"/>
            <a:ext cx="4032448" cy="347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75664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Cada procesador ejecuta el mismo código pero sobre distintas partes de los datos</a:t>
            </a:r>
          </a:p>
          <a:p>
            <a:pPr lvl="1"/>
            <a:r>
              <a:rPr lang="es-ES" dirty="0" smtClean="0"/>
              <a:t>La comunicación es entre esclavos</a:t>
            </a:r>
          </a:p>
          <a:p>
            <a:pPr lvl="1"/>
            <a:r>
              <a:rPr lang="es-ES" dirty="0" smtClean="0"/>
              <a:t>Eficiente si los datos están bien distribuidos y el sistema es homogéneo</a:t>
            </a:r>
          </a:p>
          <a:p>
            <a:pPr lvl="1"/>
            <a:r>
              <a:rPr lang="es-ES" dirty="0" smtClean="0"/>
              <a:t>Muy sensible a la perdida de un procesador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4.3.1.2 Paradigma SPMD (Single </a:t>
            </a:r>
            <a:r>
              <a:rPr lang="es-ES" dirty="0" err="1" smtClean="0"/>
              <a:t>Program</a:t>
            </a:r>
            <a:r>
              <a:rPr lang="es-ES" dirty="0" smtClean="0"/>
              <a:t> </a:t>
            </a:r>
            <a:r>
              <a:rPr lang="es-ES" dirty="0" err="1" smtClean="0"/>
              <a:t>Multiple</a:t>
            </a:r>
            <a:r>
              <a:rPr lang="es-ES" dirty="0" smtClean="0"/>
              <a:t> Data)</a:t>
            </a:r>
            <a:endParaRPr lang="es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717032"/>
            <a:ext cx="4896544" cy="282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91688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Parámetros</a:t>
            </a:r>
          </a:p>
          <a:p>
            <a:pPr lvl="1"/>
            <a:r>
              <a:rPr lang="es-ES" dirty="0" smtClean="0"/>
              <a:t>Latencia de la red</a:t>
            </a:r>
          </a:p>
          <a:p>
            <a:pPr lvl="2"/>
            <a:r>
              <a:rPr lang="es-ES" dirty="0" smtClean="0"/>
              <a:t>Tiempo que tarda en enviar un mensaje a través de la red de interconexión </a:t>
            </a:r>
          </a:p>
          <a:p>
            <a:pPr lvl="1"/>
            <a:r>
              <a:rPr lang="es-ES" dirty="0" smtClean="0"/>
              <a:t>Ancho de banda</a:t>
            </a:r>
          </a:p>
          <a:p>
            <a:pPr lvl="2"/>
            <a:r>
              <a:rPr lang="es-ES" dirty="0" smtClean="0"/>
              <a:t>Número de bits que puede enviar por unidad de tiempo</a:t>
            </a:r>
          </a:p>
          <a:p>
            <a:pPr lvl="1"/>
            <a:r>
              <a:rPr lang="es-ES" dirty="0" smtClean="0"/>
              <a:t>Número de procesadores pequeño</a:t>
            </a:r>
          </a:p>
          <a:p>
            <a:pPr lvl="2"/>
            <a:r>
              <a:rPr lang="es-ES" dirty="0" smtClean="0"/>
              <a:t>Compartir medios de interconexión son cuellos de  botellas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4.3.2.1 Espacio de direcciones compartidos</a:t>
            </a:r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293096"/>
            <a:ext cx="3096344" cy="1985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66775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El tiempo de acceso es el mismo para cualquier palabra</a:t>
            </a:r>
          </a:p>
          <a:p>
            <a:r>
              <a:rPr lang="es-ES" dirty="0" smtClean="0"/>
              <a:t>Incorporan memoria cache local y global</a:t>
            </a:r>
          </a:p>
          <a:p>
            <a:pPr lvl="1"/>
            <a:r>
              <a:rPr lang="es-ES" dirty="0" smtClean="0"/>
              <a:t>Problemas de coherencia de caches</a:t>
            </a:r>
          </a:p>
          <a:p>
            <a:r>
              <a:rPr lang="es-ES" dirty="0" smtClean="0"/>
              <a:t>Bus común</a:t>
            </a:r>
          </a:p>
          <a:p>
            <a:pPr lvl="1"/>
            <a:r>
              <a:rPr lang="es-ES" dirty="0" smtClean="0"/>
              <a:t>Problema de escalabilidad (máximo entre 16 y 32 procesadores)</a:t>
            </a:r>
          </a:p>
          <a:p>
            <a:pPr lvl="1"/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UMA – </a:t>
            </a:r>
            <a:r>
              <a:rPr lang="es-ES" dirty="0" err="1" smtClean="0"/>
              <a:t>Uniform</a:t>
            </a:r>
            <a:r>
              <a:rPr lang="es-ES" dirty="0" smtClean="0"/>
              <a:t> </a:t>
            </a:r>
            <a:r>
              <a:rPr lang="es-ES" dirty="0" err="1" smtClean="0"/>
              <a:t>Memory</a:t>
            </a:r>
            <a:r>
              <a:rPr lang="es-ES" dirty="0" smtClean="0"/>
              <a:t> Access</a:t>
            </a:r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221088"/>
            <a:ext cx="486311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75664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Cada procesador con una memoria local</a:t>
            </a:r>
          </a:p>
          <a:p>
            <a:pPr lvl="1"/>
            <a:r>
              <a:rPr lang="es-ES" dirty="0" smtClean="0"/>
              <a:t>Con código y datos que no tengan que ser compartidos con otros procesadores</a:t>
            </a:r>
          </a:p>
          <a:p>
            <a:pPr lvl="1"/>
            <a:r>
              <a:rPr lang="es-ES" dirty="0" smtClean="0"/>
              <a:t>Evitan el acceso a memoria a través de la red de interconexión</a:t>
            </a:r>
          </a:p>
          <a:p>
            <a:r>
              <a:rPr lang="es-ES" dirty="0" smtClean="0"/>
              <a:t>Incluye mecanismos hardware dedicado a la coherencia de caches</a:t>
            </a:r>
          </a:p>
          <a:p>
            <a:pPr lvl="1"/>
            <a:r>
              <a:rPr lang="es-ES" dirty="0" err="1" smtClean="0"/>
              <a:t>ccNUMA</a:t>
            </a:r>
            <a:r>
              <a:rPr lang="es-ES" dirty="0" smtClean="0"/>
              <a:t> (caché </a:t>
            </a:r>
            <a:r>
              <a:rPr lang="es-ES" dirty="0" err="1" smtClean="0"/>
              <a:t>coherent</a:t>
            </a:r>
            <a:r>
              <a:rPr lang="es-ES" dirty="0" smtClean="0"/>
              <a:t> NUMA)</a:t>
            </a:r>
          </a:p>
          <a:p>
            <a:pPr lvl="1"/>
            <a:r>
              <a:rPr lang="es-ES" dirty="0" smtClean="0"/>
              <a:t>COMA (</a:t>
            </a:r>
            <a:r>
              <a:rPr lang="es-ES" dirty="0" err="1" smtClean="0"/>
              <a:t>Cahé-Only</a:t>
            </a:r>
            <a:r>
              <a:rPr lang="es-ES" dirty="0" smtClean="0"/>
              <a:t> </a:t>
            </a:r>
            <a:r>
              <a:rPr lang="es-ES" dirty="0" err="1" smtClean="0"/>
              <a:t>Memory</a:t>
            </a:r>
            <a:r>
              <a:rPr lang="es-ES" dirty="0" smtClean="0"/>
              <a:t> Access)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NUMA- Non </a:t>
            </a:r>
            <a:r>
              <a:rPr lang="es-ES" dirty="0" err="1" smtClean="0"/>
              <a:t>Uniform</a:t>
            </a:r>
            <a:r>
              <a:rPr lang="es-ES" dirty="0" smtClean="0"/>
              <a:t> </a:t>
            </a:r>
            <a:r>
              <a:rPr lang="es-ES" dirty="0" err="1" smtClean="0"/>
              <a:t>Memory</a:t>
            </a:r>
            <a:r>
              <a:rPr lang="es-ES" dirty="0" smtClean="0"/>
              <a:t> Access</a:t>
            </a:r>
            <a:endParaRPr lang="es-E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212976"/>
            <a:ext cx="5400600" cy="307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574</Words>
  <Application>Microsoft Office PowerPoint</Application>
  <PresentationFormat>Presentación en pantalla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Concurrencia</vt:lpstr>
      <vt:lpstr>Tema IV</vt:lpstr>
      <vt:lpstr>4.2 Introducción</vt:lpstr>
      <vt:lpstr>4.3 Tipos de plataforma de computación paralela</vt:lpstr>
      <vt:lpstr>4.3.1 Organización basada en la estructura de control</vt:lpstr>
      <vt:lpstr>4.3.1.1Paradigma Maestro Esclavo</vt:lpstr>
      <vt:lpstr>4.3.1.2 Paradigma SPMD (Single Program Multiple Data)</vt:lpstr>
      <vt:lpstr>4.3.2.1 Espacio de direcciones compartidos</vt:lpstr>
      <vt:lpstr>UMA – Uniform Memory Access</vt:lpstr>
      <vt:lpstr>NUMA- Non Uniform Memory Access</vt:lpstr>
      <vt:lpstr>ccNUMA (caché coherent NUMA)</vt:lpstr>
      <vt:lpstr>COMA (Cahé-Only Memory Access)</vt:lpstr>
      <vt:lpstr>4.3.2.2 Paso de Mensajes</vt:lpstr>
      <vt:lpstr>4.4 sistemas de Memoria Compartida</vt:lpstr>
      <vt:lpstr>4.4.1.1 Redes Estáticas</vt:lpstr>
      <vt:lpstr>Redes bidimensionales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IV</dc:title>
  <dc:creator>barcell</dc:creator>
  <cp:lastModifiedBy>barcell</cp:lastModifiedBy>
  <cp:revision>23</cp:revision>
  <dcterms:created xsi:type="dcterms:W3CDTF">2012-01-15T16:55:41Z</dcterms:created>
  <dcterms:modified xsi:type="dcterms:W3CDTF">2012-01-16T20:23:52Z</dcterms:modified>
</cp:coreProperties>
</file>