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57" r:id="rId5"/>
    <p:sldId id="261" r:id="rId6"/>
    <p:sldId id="260" r:id="rId7"/>
    <p:sldId id="274" r:id="rId8"/>
    <p:sldId id="259" r:id="rId9"/>
    <p:sldId id="275" r:id="rId10"/>
    <p:sldId id="273" r:id="rId11"/>
    <p:sldId id="279" r:id="rId12"/>
    <p:sldId id="262" r:id="rId13"/>
    <p:sldId id="277" r:id="rId14"/>
    <p:sldId id="276" r:id="rId15"/>
    <p:sldId id="264" r:id="rId16"/>
    <p:sldId id="263" r:id="rId17"/>
    <p:sldId id="258" r:id="rId18"/>
    <p:sldId id="278" r:id="rId19"/>
    <p:sldId id="266" r:id="rId20"/>
    <p:sldId id="280" r:id="rId21"/>
    <p:sldId id="267" r:id="rId22"/>
    <p:sldId id="268" r:id="rId23"/>
    <p:sldId id="269" r:id="rId24"/>
    <p:sldId id="281" r:id="rId25"/>
    <p:sldId id="282" r:id="rId26"/>
    <p:sldId id="283" r:id="rId27"/>
    <p:sldId id="270" r:id="rId28"/>
    <p:sldId id="27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2</a:t>
            </a:r>
          </a:p>
          <a:p>
            <a:r>
              <a:rPr lang="es-ES" dirty="0" smtClean="0"/>
              <a:t>Comprender las definiciones de clase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648385" cy="22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Comentarios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74799" cy="18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935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8562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" y="3425322"/>
            <a:ext cx="8534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6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2.7 Métodos de acceso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37934"/>
            <a:ext cx="60517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9807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métodos implementan el comportamiento de los objetos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87824" y="2204864"/>
            <a:ext cx="4608512" cy="2304256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5731"/>
            <a:ext cx="183742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6" y="4509120"/>
            <a:ext cx="7204938" cy="22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19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7"/>
            <a:ext cx="176858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521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363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2.8 Métodos selectores y </a:t>
            </a:r>
            <a:r>
              <a:rPr lang="es-ES" dirty="0" err="1" smtClean="0"/>
              <a:t>mutadores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683568" y="5733256"/>
            <a:ext cx="7475740" cy="1008112"/>
            <a:chOff x="683568" y="5601547"/>
            <a:chExt cx="7475740" cy="10081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601547"/>
              <a:ext cx="74757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>
              <a:off x="1952012" y="652534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1740714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6" y="940451"/>
            <a:ext cx="6264696" cy="17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992888" cy="32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0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2.9 Imprimir desde métodos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23561"/>
            <a:ext cx="593290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1584176" cy="11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Ejercicio 2.42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0734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4968552" cy="308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2.12 Máquina mejorada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3418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código de </a:t>
            </a:r>
            <a:r>
              <a:rPr lang="es-ES" dirty="0" err="1" smtClean="0"/>
              <a:t>Better</a:t>
            </a:r>
            <a:r>
              <a:rPr lang="es-ES" dirty="0" smtClean="0"/>
              <a:t>-ticket-machine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04056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2.13 Sentencia condicional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3" y="260648"/>
            <a:ext cx="1492800" cy="137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3" y="1964918"/>
            <a:ext cx="676875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9" y="4509120"/>
            <a:ext cx="6696744" cy="17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76312" cy="2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2.14 Ejemplo avanzado de sentencia condicional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560840" cy="38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2950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2.15 Representación visual del ámbito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613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11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s-ES" dirty="0" smtClean="0"/>
              <a:t>2.16 Variables locales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83193" cy="19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9" y="2427866"/>
            <a:ext cx="8496944" cy="26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90947"/>
            <a:ext cx="5400600" cy="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2.17 Campos, parámetros y variables locales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089501" cy="361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872000" y="1628800"/>
            <a:ext cx="7370516" cy="4176464"/>
            <a:chOff x="885893" y="620688"/>
            <a:chExt cx="7370516" cy="417646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620688"/>
              <a:ext cx="728480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893" y="1196752"/>
              <a:ext cx="7370516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Campos, parámetros y variables locales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2.20 Revisión de </a:t>
            </a:r>
            <a:r>
              <a:rPr lang="es-ES" dirty="0" err="1" smtClean="0"/>
              <a:t>lab-classes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3600400" cy="74868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Ver código de </a:t>
            </a:r>
            <a:r>
              <a:rPr lang="es-ES" dirty="0" err="1" smtClean="0"/>
              <a:t>lab-classes</a:t>
            </a:r>
            <a:r>
              <a:rPr lang="es-ES" dirty="0" smtClean="0"/>
              <a:t> (tema 01)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487742" cy="56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45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2.21 Invocación de métodos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/**</a:t>
            </a:r>
          </a:p>
          <a:p>
            <a:r>
              <a:rPr lang="en-US" dirty="0"/>
              <a:t>     * Return the login name of this student. The login name is a combination</a:t>
            </a:r>
          </a:p>
          <a:p>
            <a:r>
              <a:rPr lang="en-US" dirty="0"/>
              <a:t>     * of the first four characters of the student's name and the first three</a:t>
            </a:r>
          </a:p>
          <a:p>
            <a:r>
              <a:rPr lang="en-US" dirty="0"/>
              <a:t>     * characters of the student's ID number.</a:t>
            </a:r>
          </a:p>
          <a:p>
            <a:r>
              <a:rPr lang="en-US" dirty="0"/>
              <a:t>     */</a:t>
            </a:r>
          </a:p>
          <a:p>
            <a:r>
              <a:rPr lang="en-US" dirty="0"/>
              <a:t>    public String </a:t>
            </a:r>
            <a:r>
              <a:rPr lang="en-US" dirty="0" err="1"/>
              <a:t>getLoginName</a:t>
            </a:r>
            <a:r>
              <a:rPr lang="en-US" dirty="0"/>
              <a:t>()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return </a:t>
            </a:r>
            <a:r>
              <a:rPr lang="en-US" dirty="0" err="1"/>
              <a:t>name.substring</a:t>
            </a:r>
            <a:r>
              <a:rPr lang="en-US" dirty="0"/>
              <a:t>(0,4) + </a:t>
            </a:r>
            <a:r>
              <a:rPr lang="en-US" dirty="0" err="1"/>
              <a:t>id.substring</a:t>
            </a:r>
            <a:r>
              <a:rPr lang="en-US" dirty="0"/>
              <a:t>(0,3);</a:t>
            </a:r>
          </a:p>
          <a:p>
            <a:r>
              <a:rPr lang="en-US" dirty="0"/>
              <a:t>    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338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s-ES" sz="2800" dirty="0" smtClean="0"/>
              <a:t>2.22 Experimentación con expresiones: </a:t>
            </a:r>
            <a:r>
              <a:rPr lang="es-ES" sz="2800" dirty="0" err="1" smtClean="0"/>
              <a:t>Code</a:t>
            </a:r>
            <a:r>
              <a:rPr lang="es-ES" sz="2800" dirty="0" smtClean="0"/>
              <a:t> </a:t>
            </a:r>
            <a:r>
              <a:rPr lang="es-ES" sz="2800" dirty="0" err="1" smtClean="0"/>
              <a:t>Pad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1"/>
            <a:ext cx="5616624" cy="559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24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763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800"/>
            <a:ext cx="782545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2"/>
            <a:ext cx="5606380" cy="63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868143" y="332656"/>
            <a:ext cx="3243875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2.1 Máquina </a:t>
            </a:r>
            <a:r>
              <a:rPr lang="es-ES" dirty="0" smtClean="0"/>
              <a:t>expendedora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785892" y="1772817"/>
            <a:ext cx="3271292" cy="1656183"/>
          </a:xfrm>
        </p:spPr>
        <p:txBody>
          <a:bodyPr/>
          <a:lstStyle/>
          <a:p>
            <a:r>
              <a:rPr lang="es-ES" sz="1800" dirty="0" smtClean="0"/>
              <a:t>Los clientes insertan el dinero y la máquina imprime billete</a:t>
            </a:r>
          </a:p>
          <a:p>
            <a:r>
              <a:rPr lang="es-ES" sz="1800" dirty="0" smtClean="0"/>
              <a:t>Lleva el control del dinero acumulado</a:t>
            </a:r>
          </a:p>
        </p:txBody>
      </p:sp>
    </p:spTree>
    <p:extLst>
      <p:ext uri="{BB962C8B-B14F-4D97-AF65-F5344CB8AC3E}">
        <p14:creationId xmlns:p14="http://schemas.microsoft.com/office/powerpoint/2010/main" val="121319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2.2 Examinar la definición de clase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323" y="3501008"/>
            <a:ext cx="66389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94559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código furente del ejemplo </a:t>
            </a:r>
            <a:r>
              <a:rPr lang="es-ES" dirty="0" err="1" smtClean="0"/>
              <a:t>MaquinaDeBoletos</a:t>
            </a:r>
            <a:r>
              <a:rPr lang="es-ES" dirty="0" smtClean="0"/>
              <a:t> (</a:t>
            </a:r>
            <a:r>
              <a:rPr lang="es-ES" dirty="0" err="1" smtClean="0"/>
              <a:t>naive</a:t>
            </a:r>
            <a:r>
              <a:rPr lang="es-ES" dirty="0" smtClean="0"/>
              <a:t>-ticket-machine)</a:t>
            </a:r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0" y="1621117"/>
            <a:ext cx="5582195" cy="141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15255" y="44371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campos almacenan los datos para que cada objeto los use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17584" y="49411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constructores permiten que cada objeto se configuren adecuadamente cuando es creado. Inicialización del objeto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61621" y="5533599"/>
            <a:ext cx="7034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métodos implementan el comportamiento de los objetos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53409" y="31409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2.4 Campos, constructores y métodos</a:t>
            </a:r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2.4.1 Campos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7780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9" y="2874462"/>
            <a:ext cx="1582291" cy="20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1384794" cy="14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2.4.2 Constructores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830582"/>
            <a:ext cx="5753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" y="836712"/>
            <a:ext cx="1716489" cy="157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" y="2443197"/>
            <a:ext cx="1646374" cy="19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1" y="4509120"/>
            <a:ext cx="9000811" cy="220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2.5 </a:t>
            </a:r>
            <a:r>
              <a:rPr lang="es-ES" dirty="0"/>
              <a:t>Pasar datos mediante parámetros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0254" y="880120"/>
            <a:ext cx="8229600" cy="460648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Los constructores y los métodos reciben valores mediante los parámetros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" y="3383696"/>
            <a:ext cx="1789584" cy="13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416824" cy="7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411760" y="296918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973572" y="2974851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2" y="4797152"/>
            <a:ext cx="1623036" cy="14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2" y="4865735"/>
            <a:ext cx="6819286" cy="1359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1" y="3484763"/>
            <a:ext cx="6829232" cy="113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06802" y="1335733"/>
            <a:ext cx="8276254" cy="798676"/>
            <a:chOff x="656144" y="1721833"/>
            <a:chExt cx="8276254" cy="798676"/>
          </a:xfrm>
        </p:grpSpPr>
        <p:sp>
          <p:nvSpPr>
            <p:cNvPr id="4" name="3 Rectángulo"/>
            <p:cNvSpPr/>
            <p:nvPr/>
          </p:nvSpPr>
          <p:spPr>
            <a:xfrm>
              <a:off x="721924" y="185338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656144" y="1721833"/>
              <a:ext cx="8276254" cy="798676"/>
              <a:chOff x="808871" y="2021550"/>
              <a:chExt cx="8276254" cy="79867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871" y="2021550"/>
                <a:ext cx="8276254" cy="79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6 Conector recto"/>
              <p:cNvCxnSpPr/>
              <p:nvPr/>
            </p:nvCxnSpPr>
            <p:spPr>
              <a:xfrm>
                <a:off x="4325997" y="2746665"/>
                <a:ext cx="244827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5 Rectángulo"/>
            <p:cNvSpPr/>
            <p:nvPr/>
          </p:nvSpPr>
          <p:spPr>
            <a:xfrm>
              <a:off x="721924" y="1721833"/>
              <a:ext cx="648072" cy="239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6027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ES" dirty="0" smtClean="0"/>
              <a:t>2.6 Asignación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49315"/>
            <a:ext cx="8229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755576" y="5169841"/>
            <a:ext cx="288032" cy="144016"/>
          </a:xfrm>
          <a:prstGeom prst="rightArrow">
            <a:avLst>
              <a:gd name="adj1" fmla="val 13367"/>
              <a:gd name="adj2" fmla="val 70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orma libre"/>
          <p:cNvSpPr/>
          <p:nvPr/>
        </p:nvSpPr>
        <p:spPr>
          <a:xfrm>
            <a:off x="1241658" y="5085184"/>
            <a:ext cx="500514" cy="313331"/>
          </a:xfrm>
          <a:custGeom>
            <a:avLst/>
            <a:gdLst>
              <a:gd name="connsiteX0" fmla="*/ 19251 w 500514"/>
              <a:gd name="connsiteY0" fmla="*/ 24573 h 313331"/>
              <a:gd name="connsiteX1" fmla="*/ 346510 w 500514"/>
              <a:gd name="connsiteY1" fmla="*/ 5323 h 313331"/>
              <a:gd name="connsiteX2" fmla="*/ 413887 w 500514"/>
              <a:gd name="connsiteY2" fmla="*/ 34198 h 313331"/>
              <a:gd name="connsiteX3" fmla="*/ 462013 w 500514"/>
              <a:gd name="connsiteY3" fmla="*/ 43824 h 313331"/>
              <a:gd name="connsiteX4" fmla="*/ 490889 w 500514"/>
              <a:gd name="connsiteY4" fmla="*/ 101575 h 313331"/>
              <a:gd name="connsiteX5" fmla="*/ 500514 w 500514"/>
              <a:gd name="connsiteY5" fmla="*/ 130451 h 313331"/>
              <a:gd name="connsiteX6" fmla="*/ 490889 w 500514"/>
              <a:gd name="connsiteY6" fmla="*/ 217078 h 313331"/>
              <a:gd name="connsiteX7" fmla="*/ 481264 w 500514"/>
              <a:gd name="connsiteY7" fmla="*/ 245954 h 313331"/>
              <a:gd name="connsiteX8" fmla="*/ 462013 w 500514"/>
              <a:gd name="connsiteY8" fmla="*/ 274830 h 313331"/>
              <a:gd name="connsiteX9" fmla="*/ 385011 w 500514"/>
              <a:gd name="connsiteY9" fmla="*/ 303706 h 313331"/>
              <a:gd name="connsiteX10" fmla="*/ 279133 w 500514"/>
              <a:gd name="connsiteY10" fmla="*/ 313331 h 313331"/>
              <a:gd name="connsiteX11" fmla="*/ 38501 w 500514"/>
              <a:gd name="connsiteY11" fmla="*/ 303706 h 313331"/>
              <a:gd name="connsiteX12" fmla="*/ 19251 w 500514"/>
              <a:gd name="connsiteY12" fmla="*/ 274830 h 313331"/>
              <a:gd name="connsiteX13" fmla="*/ 9626 w 500514"/>
              <a:gd name="connsiteY13" fmla="*/ 120826 h 313331"/>
              <a:gd name="connsiteX14" fmla="*/ 0 w 500514"/>
              <a:gd name="connsiteY14" fmla="*/ 91950 h 313331"/>
              <a:gd name="connsiteX15" fmla="*/ 9626 w 500514"/>
              <a:gd name="connsiteY15" fmla="*/ 43824 h 313331"/>
              <a:gd name="connsiteX16" fmla="*/ 38501 w 500514"/>
              <a:gd name="connsiteY16" fmla="*/ 34198 h 313331"/>
              <a:gd name="connsiteX17" fmla="*/ 19251 w 500514"/>
              <a:gd name="connsiteY17" fmla="*/ 24573 h 31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514" h="313331">
                <a:moveTo>
                  <a:pt x="19251" y="24573"/>
                </a:moveTo>
                <a:cubicBezTo>
                  <a:pt x="70586" y="19761"/>
                  <a:pt x="61275" y="-12505"/>
                  <a:pt x="346510" y="5323"/>
                </a:cubicBezTo>
                <a:cubicBezTo>
                  <a:pt x="367213" y="6617"/>
                  <a:pt x="397120" y="28609"/>
                  <a:pt x="413887" y="34198"/>
                </a:cubicBezTo>
                <a:cubicBezTo>
                  <a:pt x="429407" y="39371"/>
                  <a:pt x="445971" y="40615"/>
                  <a:pt x="462013" y="43824"/>
                </a:cubicBezTo>
                <a:cubicBezTo>
                  <a:pt x="486206" y="116404"/>
                  <a:pt x="453570" y="26937"/>
                  <a:pt x="490889" y="101575"/>
                </a:cubicBezTo>
                <a:cubicBezTo>
                  <a:pt x="495426" y="110650"/>
                  <a:pt x="497306" y="120826"/>
                  <a:pt x="500514" y="130451"/>
                </a:cubicBezTo>
                <a:cubicBezTo>
                  <a:pt x="497306" y="159327"/>
                  <a:pt x="495665" y="188420"/>
                  <a:pt x="490889" y="217078"/>
                </a:cubicBezTo>
                <a:cubicBezTo>
                  <a:pt x="489221" y="227086"/>
                  <a:pt x="485801" y="236879"/>
                  <a:pt x="481264" y="245954"/>
                </a:cubicBezTo>
                <a:cubicBezTo>
                  <a:pt x="476091" y="256301"/>
                  <a:pt x="470193" y="266650"/>
                  <a:pt x="462013" y="274830"/>
                </a:cubicBezTo>
                <a:cubicBezTo>
                  <a:pt x="439316" y="297526"/>
                  <a:pt x="416491" y="299771"/>
                  <a:pt x="385011" y="303706"/>
                </a:cubicBezTo>
                <a:cubicBezTo>
                  <a:pt x="349846" y="308102"/>
                  <a:pt x="314426" y="310123"/>
                  <a:pt x="279133" y="313331"/>
                </a:cubicBezTo>
                <a:cubicBezTo>
                  <a:pt x="198922" y="310123"/>
                  <a:pt x="117909" y="315470"/>
                  <a:pt x="38501" y="303706"/>
                </a:cubicBezTo>
                <a:cubicBezTo>
                  <a:pt x="27058" y="302011"/>
                  <a:pt x="21055" y="286257"/>
                  <a:pt x="19251" y="274830"/>
                </a:cubicBezTo>
                <a:cubicBezTo>
                  <a:pt x="11229" y="224025"/>
                  <a:pt x="15011" y="171978"/>
                  <a:pt x="9626" y="120826"/>
                </a:cubicBezTo>
                <a:cubicBezTo>
                  <a:pt x="8564" y="110736"/>
                  <a:pt x="3209" y="101575"/>
                  <a:pt x="0" y="91950"/>
                </a:cubicBezTo>
                <a:cubicBezTo>
                  <a:pt x="3209" y="75908"/>
                  <a:pt x="551" y="57436"/>
                  <a:pt x="9626" y="43824"/>
                </a:cubicBezTo>
                <a:cubicBezTo>
                  <a:pt x="15254" y="35382"/>
                  <a:pt x="29801" y="39418"/>
                  <a:pt x="38501" y="34198"/>
                </a:cubicBezTo>
                <a:cubicBezTo>
                  <a:pt x="46283" y="29529"/>
                  <a:pt x="-32084" y="29385"/>
                  <a:pt x="19251" y="24573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7" y="1484783"/>
            <a:ext cx="1774502" cy="185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39830"/>
            <a:ext cx="50223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628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81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256</Words>
  <Application>Microsoft Office PowerPoint</Application>
  <PresentationFormat>Presentación en pantalla (4:3)</PresentationFormat>
  <Paragraphs>46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Programación orientada a objetos</vt:lpstr>
      <vt:lpstr>Presentación de PowerPoint</vt:lpstr>
      <vt:lpstr>2.1 Máquina expendedora</vt:lpstr>
      <vt:lpstr>2.2 Examinar la definición de clase</vt:lpstr>
      <vt:lpstr>2.4.1 Campos</vt:lpstr>
      <vt:lpstr>2.4.2 Constructores</vt:lpstr>
      <vt:lpstr>2.5 Pasar datos mediante parámetros</vt:lpstr>
      <vt:lpstr>2.6 Asignación</vt:lpstr>
      <vt:lpstr>Presentación de PowerPoint</vt:lpstr>
      <vt:lpstr>Comentarios</vt:lpstr>
      <vt:lpstr>Presentación de PowerPoint</vt:lpstr>
      <vt:lpstr>2.7 Métodos de acceso</vt:lpstr>
      <vt:lpstr>Presentación de PowerPoint</vt:lpstr>
      <vt:lpstr>2.8 Métodos selectores y mutadores</vt:lpstr>
      <vt:lpstr>2.9 Imprimir desde métodos</vt:lpstr>
      <vt:lpstr>Ejercicio 2.42</vt:lpstr>
      <vt:lpstr>2.12 Máquina mejorada</vt:lpstr>
      <vt:lpstr>2.13 Sentencia condicional</vt:lpstr>
      <vt:lpstr>2.14 Ejemplo avanzado de sentencia condicional</vt:lpstr>
      <vt:lpstr>2.15 Representación visual del ámbito</vt:lpstr>
      <vt:lpstr>2.16 Variables locales</vt:lpstr>
      <vt:lpstr>2.17 Campos, parámetros y variables locales</vt:lpstr>
      <vt:lpstr>Campos, parámetros y variables locales</vt:lpstr>
      <vt:lpstr>2.20 Revisión de lab-classes</vt:lpstr>
      <vt:lpstr>2.21 Invocación de métodos</vt:lpstr>
      <vt:lpstr>2.22 Experimentación con expresiones: Code Pad</vt:lpstr>
      <vt:lpstr>Resumen de conceptos</vt:lpstr>
      <vt:lpstr>Resumen de conceptos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57</cp:revision>
  <dcterms:created xsi:type="dcterms:W3CDTF">2012-03-03T11:20:03Z</dcterms:created>
  <dcterms:modified xsi:type="dcterms:W3CDTF">2015-02-12T19:00:08Z</dcterms:modified>
</cp:coreProperties>
</file>