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80" r:id="rId5"/>
    <p:sldId id="258" r:id="rId6"/>
    <p:sldId id="282" r:id="rId7"/>
    <p:sldId id="259" r:id="rId8"/>
    <p:sldId id="276" r:id="rId9"/>
    <p:sldId id="277" r:id="rId10"/>
    <p:sldId id="260" r:id="rId11"/>
    <p:sldId id="278" r:id="rId12"/>
    <p:sldId id="261" r:id="rId13"/>
    <p:sldId id="283" r:id="rId14"/>
    <p:sldId id="262" r:id="rId15"/>
    <p:sldId id="279" r:id="rId16"/>
    <p:sldId id="263" r:id="rId17"/>
    <p:sldId id="284" r:id="rId18"/>
    <p:sldId id="285" r:id="rId19"/>
    <p:sldId id="265" r:id="rId20"/>
    <p:sldId id="264" r:id="rId21"/>
    <p:sldId id="266" r:id="rId22"/>
    <p:sldId id="267" r:id="rId23"/>
    <p:sldId id="286" r:id="rId24"/>
    <p:sldId id="287" r:id="rId25"/>
    <p:sldId id="269" r:id="rId26"/>
    <p:sldId id="270" r:id="rId27"/>
    <p:sldId id="271" r:id="rId28"/>
    <p:sldId id="288" r:id="rId29"/>
    <p:sldId id="272" r:id="rId30"/>
    <p:sldId id="273" r:id="rId31"/>
  </p:sldIdLst>
  <p:sldSz cx="9144000" cy="6858000" type="screen4x3"/>
  <p:notesSz cx="6858000" cy="9144000"/>
  <p:custDataLst>
    <p:tags r:id="rId3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26/02/2014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4</a:t>
            </a:r>
          </a:p>
          <a:p>
            <a:r>
              <a:rPr lang="es-ES" dirty="0" smtClean="0"/>
              <a:t>Agrupar objetos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Eliminar un elemento de la “colección”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095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Modificación de los </a:t>
            </a:r>
            <a:r>
              <a:rPr lang="es-ES" dirty="0"/>
              <a:t>í</a:t>
            </a:r>
            <a:r>
              <a:rPr lang="es-ES" dirty="0" smtClean="0"/>
              <a:t>ndices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6195"/>
            <a:ext cx="7848872" cy="13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373620" cy="36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4.9.1 El </a:t>
            </a:r>
            <a:r>
              <a:rPr lang="es-ES" dirty="0" smtClean="0"/>
              <a:t>ciclo “</a:t>
            </a:r>
            <a:r>
              <a:rPr lang="es-ES" dirty="0" err="1" smtClean="0"/>
              <a:t>for-each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10367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Realiza el ciclo una vez por cada elemento de la colección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53837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1584176" cy="14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84984"/>
            <a:ext cx="4371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3762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H="1">
            <a:off x="2555776" y="5445224"/>
            <a:ext cx="1872208" cy="144016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51520" y="4869160"/>
            <a:ext cx="223224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Define  la variable de ciclo. </a:t>
            </a:r>
          </a:p>
          <a:p>
            <a:pPr algn="ctr"/>
            <a:r>
              <a:rPr lang="es-ES" dirty="0" smtClean="0"/>
              <a:t>El tipo debe ser el mismo que el declarado en la colección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1782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28" y="3645024"/>
            <a:ext cx="6096347" cy="29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76628" y="3356992"/>
            <a:ext cx="584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 selectivo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22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4.10.1 El </a:t>
            </a:r>
            <a:r>
              <a:rPr lang="es-ES" dirty="0" err="1" smtClean="0"/>
              <a:t>bucle“while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19"/>
            <a:ext cx="3267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604676" y="1997682"/>
            <a:ext cx="8078663" cy="1157858"/>
            <a:chOff x="683568" y="2780928"/>
            <a:chExt cx="8078663" cy="11578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852936"/>
              <a:ext cx="376237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76056" y="2780928"/>
              <a:ext cx="36861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Flecha izquierda y derecha"/>
            <p:cNvSpPr/>
            <p:nvPr/>
          </p:nvSpPr>
          <p:spPr>
            <a:xfrm>
              <a:off x="4355976" y="3284984"/>
              <a:ext cx="576064" cy="1440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3059832" y="1412776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Comparación con “</a:t>
            </a:r>
            <a:r>
              <a:rPr lang="es-ES" dirty="0" err="1" smtClean="0"/>
              <a:t>for-each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7" y="3356992"/>
            <a:ext cx="799945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4.10.3 Búsqueda en una colección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870354" y="1388697"/>
            <a:ext cx="4879140" cy="4549347"/>
            <a:chOff x="542243" y="2949395"/>
            <a:chExt cx="5109877" cy="454934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068" y="3621546"/>
              <a:ext cx="31527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6 Grupo"/>
            <p:cNvGrpSpPr/>
            <p:nvPr/>
          </p:nvGrpSpPr>
          <p:grpSpPr>
            <a:xfrm>
              <a:off x="542243" y="5059642"/>
              <a:ext cx="4629150" cy="2072412"/>
              <a:chOff x="686259" y="5059642"/>
              <a:chExt cx="4629150" cy="2072412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880" y="5059642"/>
                <a:ext cx="280035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6259" y="5493754"/>
                <a:ext cx="462915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7 Rectángulo"/>
            <p:cNvSpPr/>
            <p:nvPr/>
          </p:nvSpPr>
          <p:spPr>
            <a:xfrm>
              <a:off x="2915816" y="2949395"/>
              <a:ext cx="27363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Ejemplos</a:t>
              </a:r>
              <a:endParaRPr lang="es-E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243" y="7221946"/>
              <a:ext cx="4162429" cy="27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238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4.12 El tipo </a:t>
            </a:r>
            <a:r>
              <a:rPr lang="es-ES" dirty="0" smtClean="0"/>
              <a:t>“</a:t>
            </a:r>
            <a:r>
              <a:rPr lang="es-ES" dirty="0" err="1" smtClean="0"/>
              <a:t>Iterator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907704" y="908720"/>
            <a:ext cx="6779096" cy="936104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Es una clase de </a:t>
            </a:r>
            <a:r>
              <a:rPr lang="es-ES" dirty="0" smtClean="0">
                <a:solidFill>
                  <a:srgbClr val="FF0000"/>
                </a:solidFill>
              </a:rPr>
              <a:t>tipo genérico</a:t>
            </a:r>
            <a:r>
              <a:rPr lang="es-ES" dirty="0" smtClean="0"/>
              <a:t>, no define un tipo único</a:t>
            </a:r>
          </a:p>
          <a:p>
            <a:r>
              <a:rPr lang="es-ES" dirty="0" smtClean="0"/>
              <a:t>Hay que indicarle el tipo</a:t>
            </a:r>
          </a:p>
          <a:p>
            <a:r>
              <a:rPr lang="es-ES" dirty="0" smtClean="0"/>
              <a:t>Está definida en el paquete </a:t>
            </a:r>
            <a:r>
              <a:rPr lang="es-ES" i="1" dirty="0" err="1" smtClean="0">
                <a:solidFill>
                  <a:srgbClr val="FF0000"/>
                </a:solidFill>
              </a:rPr>
              <a:t>java.util</a:t>
            </a:r>
            <a:r>
              <a:rPr lang="es-ES" dirty="0" smtClean="0"/>
              <a:t>; hay que importarla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47839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875677" cy="23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4191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076056" y="3861048"/>
            <a:ext cx="3888432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It.hasNext</a:t>
            </a:r>
            <a:r>
              <a:rPr lang="es-ES" dirty="0" smtClean="0">
                <a:solidFill>
                  <a:srgbClr val="FF0000"/>
                </a:solidFill>
              </a:rPr>
              <a:t>(): 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comprueba si hay mas elementos</a:t>
            </a:r>
          </a:p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It.next</a:t>
            </a:r>
            <a:r>
              <a:rPr lang="es-ES" dirty="0" smtClean="0">
                <a:solidFill>
                  <a:srgbClr val="FF0000"/>
                </a:solidFill>
              </a:rPr>
              <a:t>()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Obtiene el siguiente elemento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3779912" y="3501008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3491880" y="3717032"/>
            <a:ext cx="30963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3648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izquierda y derecha"/>
          <p:cNvSpPr/>
          <p:nvPr/>
        </p:nvSpPr>
        <p:spPr>
          <a:xfrm rot="2382778">
            <a:off x="4712179" y="5494627"/>
            <a:ext cx="43204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4952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8312"/>
            <a:ext cx="54409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1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4.12 Eliminación de elementos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No podemos eliminar un elemento de la colección en un bucle “</a:t>
            </a:r>
            <a:r>
              <a:rPr lang="es-ES" dirty="0" err="1" smtClean="0"/>
              <a:t>for-each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Tenemos que utilizar “</a:t>
            </a:r>
            <a:r>
              <a:rPr lang="es-ES" dirty="0" err="1" smtClean="0"/>
              <a:t>Iterator</a:t>
            </a:r>
            <a:r>
              <a:rPr lang="es-ES" dirty="0" smtClean="0"/>
              <a:t>”</a:t>
            </a:r>
          </a:p>
          <a:p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80928"/>
            <a:ext cx="63970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Ejemplo: subasta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3" y="2076450"/>
            <a:ext cx="39147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044702" cy="378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4.14.2 La </a:t>
            </a:r>
            <a:r>
              <a:rPr lang="es-ES" dirty="0" smtClean="0"/>
              <a:t>palabra reservada “</a:t>
            </a:r>
            <a:r>
              <a:rPr lang="es-ES" dirty="0" err="1" smtClean="0"/>
              <a:t>null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677681" cy="344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27784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 /**</a:t>
            </a:r>
          </a:p>
          <a:p>
            <a:r>
              <a:rPr lang="en-US" sz="1600" dirty="0" smtClean="0"/>
              <a:t>     * Attempt to bid for this lot. A successful bid</a:t>
            </a:r>
          </a:p>
          <a:p>
            <a:r>
              <a:rPr lang="en-US" sz="1600" dirty="0" smtClean="0"/>
              <a:t>     * must have a value higher than any existing bid.</a:t>
            </a:r>
          </a:p>
          <a:p>
            <a:r>
              <a:rPr lang="en-US" sz="1600" dirty="0" smtClean="0"/>
              <a:t>     * @</a:t>
            </a:r>
            <a:r>
              <a:rPr lang="en-US" sz="1600" dirty="0" err="1" smtClean="0"/>
              <a:t>param</a:t>
            </a:r>
            <a:r>
              <a:rPr lang="en-US" sz="1600" dirty="0" smtClean="0"/>
              <a:t> bid A new bid.</a:t>
            </a:r>
          </a:p>
          <a:p>
            <a:r>
              <a:rPr lang="en-US" sz="1600" dirty="0" smtClean="0"/>
              <a:t>     * @return true if successful, false otherwise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bidFor</a:t>
            </a:r>
            <a:r>
              <a:rPr lang="en-US" sz="1600" dirty="0" smtClean="0"/>
              <a:t>(Bid </a:t>
            </a:r>
            <a:r>
              <a:rPr lang="en-US" sz="1600" dirty="0" err="1" smtClean="0"/>
              <a:t>bid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if((</a:t>
            </a:r>
            <a:r>
              <a:rPr lang="en-US" sz="1600" dirty="0" err="1" smtClean="0"/>
              <a:t>highestBid</a:t>
            </a:r>
            <a:r>
              <a:rPr lang="en-US" sz="1600" dirty="0" smtClean="0"/>
              <a:t> == null) ||</a:t>
            </a:r>
          </a:p>
          <a:p>
            <a:r>
              <a:rPr lang="en-US" sz="1600" dirty="0" smtClean="0"/>
              <a:t>               (</a:t>
            </a:r>
            <a:r>
              <a:rPr lang="en-US" sz="1600" dirty="0" err="1" smtClean="0"/>
              <a:t>bid.getValue</a:t>
            </a:r>
            <a:r>
              <a:rPr lang="en-US" sz="1600" dirty="0" smtClean="0"/>
              <a:t>() &gt; </a:t>
            </a:r>
            <a:r>
              <a:rPr lang="en-US" sz="1600" dirty="0" err="1" smtClean="0"/>
              <a:t>highestBid.getValue</a:t>
            </a:r>
            <a:r>
              <a:rPr lang="en-US" sz="1600" dirty="0" smtClean="0"/>
              <a:t>())) {</a:t>
            </a:r>
          </a:p>
          <a:p>
            <a:r>
              <a:rPr lang="en-US" sz="1600" dirty="0" smtClean="0"/>
              <a:t>            // This bid is the best so far.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highestBid</a:t>
            </a:r>
            <a:r>
              <a:rPr lang="en-US" sz="1600" dirty="0" smtClean="0"/>
              <a:t> = bid;</a:t>
            </a:r>
          </a:p>
          <a:p>
            <a:r>
              <a:rPr lang="en-US" sz="1600" dirty="0" smtClean="0"/>
              <a:t>            return true;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    else {</a:t>
            </a:r>
          </a:p>
          <a:p>
            <a:r>
              <a:rPr lang="en-US" sz="1600" dirty="0" smtClean="0"/>
              <a:t>            return false;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6" name="5 Flecha derecha"/>
          <p:cNvSpPr/>
          <p:nvPr/>
        </p:nvSpPr>
        <p:spPr>
          <a:xfrm rot="10800000">
            <a:off x="5364088" y="34290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6348" y="188640"/>
            <a:ext cx="6563072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4.14.5 Objetos </a:t>
            </a:r>
            <a:r>
              <a:rPr lang="es-ES" dirty="0" smtClean="0"/>
              <a:t>“anónimos”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927098"/>
            <a:ext cx="62646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</a:t>
            </a:r>
            <a:r>
              <a:rPr lang="en-US" dirty="0" smtClean="0"/>
              <a:t>/** </a:t>
            </a:r>
            <a:r>
              <a:rPr lang="en-US" dirty="0" err="1" smtClean="0"/>
              <a:t>clase</a:t>
            </a:r>
            <a:r>
              <a:rPr lang="en-US" dirty="0" smtClean="0"/>
              <a:t> auction (</a:t>
            </a:r>
            <a:r>
              <a:rPr lang="en-US" dirty="0" err="1" smtClean="0"/>
              <a:t>subasta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* Enter a new lot into the auction.</a:t>
            </a:r>
          </a:p>
          <a:p>
            <a:r>
              <a:rPr lang="en-US" dirty="0" smtClean="0"/>
              <a:t>     * @</a:t>
            </a:r>
            <a:r>
              <a:rPr lang="en-US" dirty="0" err="1" smtClean="0"/>
              <a:t>param</a:t>
            </a:r>
            <a:r>
              <a:rPr lang="en-US" dirty="0" smtClean="0"/>
              <a:t> description A description of the lot.</a:t>
            </a:r>
          </a:p>
          <a:p>
            <a:r>
              <a:rPr lang="en-US" dirty="0" smtClean="0"/>
              <a:t>     */</a:t>
            </a:r>
          </a:p>
          <a:p>
            <a:r>
              <a:rPr lang="en-US" dirty="0" smtClean="0"/>
              <a:t>    public void </a:t>
            </a:r>
            <a:r>
              <a:rPr lang="en-US" dirty="0" err="1" smtClean="0"/>
              <a:t>enterLot</a:t>
            </a:r>
            <a:r>
              <a:rPr lang="en-US" dirty="0" smtClean="0"/>
              <a:t>(String description)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lots.add</a:t>
            </a:r>
            <a:r>
              <a:rPr lang="en-US" dirty="0" smtClean="0"/>
              <a:t>(new Lot(</a:t>
            </a:r>
            <a:r>
              <a:rPr lang="en-US" dirty="0" err="1" smtClean="0"/>
              <a:t>nextLotNumber</a:t>
            </a:r>
            <a:r>
              <a:rPr lang="en-US" dirty="0" smtClean="0"/>
              <a:t>, description));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nextLotNumber</a:t>
            </a:r>
            <a:r>
              <a:rPr lang="en-US" dirty="0" smtClean="0"/>
              <a:t>++;</a:t>
            </a:r>
          </a:p>
          <a:p>
            <a:r>
              <a:rPr lang="en-US" sz="1000" dirty="0" smtClean="0"/>
              <a:t>    }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98" y="3356992"/>
            <a:ext cx="7920880" cy="3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Colecciones de tamaño fijo: “arreglos” o “</a:t>
            </a:r>
            <a:r>
              <a:rPr lang="es-ES" dirty="0" err="1" smtClean="0"/>
              <a:t>arrays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920880" cy="13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7992888" cy="21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48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3305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 rot="10800000">
            <a:off x="4499992" y="3284984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4.14.6 Encadenamiento de llamadas a métodos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820688"/>
          </a:xfrm>
        </p:spPr>
        <p:txBody>
          <a:bodyPr/>
          <a:lstStyle/>
          <a:p>
            <a:r>
              <a:rPr lang="es-ES" dirty="0" smtClean="0"/>
              <a:t>Modos alternativos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988840"/>
            <a:ext cx="5098514" cy="1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7" y="3566078"/>
            <a:ext cx="8240812" cy="5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76651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7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4.16 Colecciones de tamaño fijo</a:t>
            </a: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7837"/>
            <a:ext cx="8424936" cy="148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1762"/>
            <a:ext cx="2933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1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4.16.3 Creación </a:t>
            </a:r>
            <a:r>
              <a:rPr lang="es-ES" dirty="0" smtClean="0"/>
              <a:t>de objetos </a:t>
            </a:r>
            <a:r>
              <a:rPr lang="es-ES" dirty="0" smtClean="0"/>
              <a:t>“matriz”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76945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17232"/>
            <a:ext cx="53239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539552" y="2852936"/>
            <a:ext cx="3672408" cy="720080"/>
            <a:chOff x="539552" y="2852936"/>
            <a:chExt cx="2962275" cy="53034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068960"/>
              <a:ext cx="2962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852936"/>
              <a:ext cx="2409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708920"/>
            <a:ext cx="4228678" cy="178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23728" y="4581128"/>
            <a:ext cx="2376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un solo paso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4.16.4 Usar </a:t>
            </a:r>
            <a:r>
              <a:rPr lang="es-ES" dirty="0" smtClean="0"/>
              <a:t>objetos </a:t>
            </a:r>
            <a:r>
              <a:rPr lang="es-ES" dirty="0" smtClean="0"/>
              <a:t>“matriz”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96752"/>
            <a:ext cx="84597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5760640" cy="13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4.16.6 El </a:t>
            </a:r>
            <a:r>
              <a:rPr lang="es-ES" dirty="0" smtClean="0"/>
              <a:t>ciclo “</a:t>
            </a:r>
            <a:r>
              <a:rPr lang="es-ES" dirty="0" err="1" smtClean="0"/>
              <a:t>for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13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80224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683568" y="4437112"/>
            <a:ext cx="5543550" cy="963166"/>
            <a:chOff x="755576" y="4149080"/>
            <a:chExt cx="5543550" cy="963166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4293096"/>
              <a:ext cx="55435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149080"/>
              <a:ext cx="13811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517232"/>
            <a:ext cx="3790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699792" y="3717032"/>
            <a:ext cx="48965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Comparación con “</a:t>
            </a:r>
            <a:r>
              <a:rPr lang="es-ES" dirty="0" err="1" smtClean="0"/>
              <a:t>while</a:t>
            </a:r>
            <a:r>
              <a:rPr lang="es-ES" dirty="0" smtClean="0"/>
              <a:t>” y “</a:t>
            </a:r>
            <a:r>
              <a:rPr lang="es-ES" dirty="0" err="1" smtClean="0"/>
              <a:t>for-each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4.16.8 El bucle </a:t>
            </a:r>
            <a:r>
              <a:rPr lang="es-ES" dirty="0" err="1" smtClean="0"/>
              <a:t>for</a:t>
            </a:r>
            <a:r>
              <a:rPr lang="es-ES" dirty="0" smtClean="0"/>
              <a:t> y los </a:t>
            </a:r>
            <a:r>
              <a:rPr lang="es-ES" dirty="0" err="1" smtClean="0"/>
              <a:t>iteradores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2104"/>
            <a:ext cx="8301138" cy="19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3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8709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4.2 La Colección  </a:t>
            </a:r>
            <a:r>
              <a:rPr lang="es-ES" dirty="0" smtClean="0"/>
              <a:t>de objetos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4" y="1201136"/>
            <a:ext cx="2242876" cy="17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75857" y="134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Agrupar cosas para referirnos y manejarlas de forma conjunta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067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3131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583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4.3 Un organizador para archivos de música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36815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Music-organizer-v1</a:t>
            </a:r>
          </a:p>
          <a:p>
            <a:r>
              <a:rPr lang="es-ES" dirty="0" smtClean="0"/>
              <a:t>Librerías de clases</a:t>
            </a:r>
          </a:p>
          <a:p>
            <a:pPr lvl="1"/>
            <a:r>
              <a:rPr lang="es-ES" dirty="0" smtClean="0"/>
              <a:t>Las librerías o paquetes de Java contiene cientos de clases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56578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4.4 Utilización de una clase librería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5039544" y="961929"/>
            <a:ext cx="4104456" cy="4978147"/>
            <a:chOff x="5039544" y="961929"/>
            <a:chExt cx="4104456" cy="497814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544" y="961929"/>
              <a:ext cx="4104456" cy="216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194" y="2852936"/>
              <a:ext cx="3997156" cy="3087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72212" y="980728"/>
            <a:ext cx="4967332" cy="5328592"/>
            <a:chOff x="72212" y="980728"/>
            <a:chExt cx="4967332" cy="532859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2" y="980728"/>
              <a:ext cx="4967332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Flecha izquierda"/>
            <p:cNvSpPr/>
            <p:nvPr/>
          </p:nvSpPr>
          <p:spPr>
            <a:xfrm>
              <a:off x="2555878" y="980728"/>
              <a:ext cx="1080018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4.4.1 Importación de una clase librería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3217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4" y="3068960"/>
            <a:ext cx="8566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1" y="4293096"/>
            <a:ext cx="8334193" cy="7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8" y="5041584"/>
            <a:ext cx="8031890" cy="8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s-ES" sz="3600" dirty="0" smtClean="0"/>
              <a:t>4.5 Estructura </a:t>
            </a:r>
            <a:r>
              <a:rPr lang="es-ES" sz="3600" dirty="0" smtClean="0"/>
              <a:t>de objetos con “colecciones”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271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883" y="3620828"/>
            <a:ext cx="4606640" cy="26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8136"/>
            <a:ext cx="4558882" cy="30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4.6 </a:t>
            </a:r>
            <a:r>
              <a:rPr lang="es-ES" dirty="0" smtClean="0"/>
              <a:t>Clases genéricas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2141984" y="2109159"/>
            <a:ext cx="4499992" cy="2808312"/>
            <a:chOff x="107504" y="3933056"/>
            <a:chExt cx="4499992" cy="2808312"/>
          </a:xfrm>
        </p:grpSpPr>
        <p:sp>
          <p:nvSpPr>
            <p:cNvPr id="4" name="3 Rectángulo"/>
            <p:cNvSpPr/>
            <p:nvPr/>
          </p:nvSpPr>
          <p:spPr>
            <a:xfrm>
              <a:off x="107504" y="3933056"/>
              <a:ext cx="4499992" cy="28083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5157192"/>
              <a:ext cx="4104456" cy="49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5 Grupo"/>
            <p:cNvGrpSpPr/>
            <p:nvPr/>
          </p:nvGrpSpPr>
          <p:grpSpPr>
            <a:xfrm>
              <a:off x="395536" y="4221088"/>
              <a:ext cx="2520280" cy="2376264"/>
              <a:chOff x="395536" y="4221088"/>
              <a:chExt cx="2520280" cy="2376264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4221088"/>
                <a:ext cx="22955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7 Conector recto de flecha"/>
              <p:cNvCxnSpPr/>
              <p:nvPr/>
            </p:nvCxnSpPr>
            <p:spPr>
              <a:xfrm flipV="1">
                <a:off x="1547664" y="5589240"/>
                <a:ext cx="504056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Rectángulo"/>
              <p:cNvSpPr/>
              <p:nvPr/>
            </p:nvSpPr>
            <p:spPr>
              <a:xfrm>
                <a:off x="611560" y="6165304"/>
                <a:ext cx="208823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Define el tipo</a:t>
                </a:r>
                <a:endParaRPr lang="es-ES" dirty="0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395536" y="4509120"/>
                <a:ext cx="252028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FF0000"/>
                    </a:solidFill>
                  </a:rPr>
                  <a:t>No definen un único tipo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4.7 </a:t>
            </a:r>
            <a:r>
              <a:rPr lang="es-ES" sz="3600" dirty="0" smtClean="0"/>
              <a:t>Numeración dentro de las colecciones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83656"/>
            <a:ext cx="8359499" cy="83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5472608" cy="44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444</Words>
  <Application>Microsoft Office PowerPoint</Application>
  <PresentationFormat>Presentación en pantalla (4:3)</PresentationFormat>
  <Paragraphs>78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Programación orientada a objetos</vt:lpstr>
      <vt:lpstr>Presentación de PowerPoint</vt:lpstr>
      <vt:lpstr>4.2 La Colección  de objetos</vt:lpstr>
      <vt:lpstr>4.3 Un organizador para archivos de música</vt:lpstr>
      <vt:lpstr>4.4 Utilización de una clase librería</vt:lpstr>
      <vt:lpstr>4.4.1 Importación de una clase librería</vt:lpstr>
      <vt:lpstr>4.5 Estructura de objetos con “colecciones”</vt:lpstr>
      <vt:lpstr>4.6 Clases genéricas</vt:lpstr>
      <vt:lpstr>4.7 Numeración dentro de las colecciones</vt:lpstr>
      <vt:lpstr>Eliminar un elemento de la “colección”</vt:lpstr>
      <vt:lpstr>Modificación de los índices</vt:lpstr>
      <vt:lpstr>4.9.1 El ciclo “for-each”</vt:lpstr>
      <vt:lpstr>Presentación de PowerPoint</vt:lpstr>
      <vt:lpstr>4.10.1 El bucle“while”</vt:lpstr>
      <vt:lpstr>4.10.3 Búsqueda en una colección</vt:lpstr>
      <vt:lpstr>4.12 El tipo “Iterator”</vt:lpstr>
      <vt:lpstr>Presentación de PowerPoint</vt:lpstr>
      <vt:lpstr>4.12 Eliminación de elementos</vt:lpstr>
      <vt:lpstr>Ejemplo: subasta</vt:lpstr>
      <vt:lpstr>4.14.2 La palabra reservada “null”</vt:lpstr>
      <vt:lpstr>4.14.5 Objetos “anónimos”</vt:lpstr>
      <vt:lpstr>Colecciones de tamaño fijo: “arreglos” o “arrays”</vt:lpstr>
      <vt:lpstr>4.14.6 Encadenamiento de llamadas a métodos</vt:lpstr>
      <vt:lpstr>4.16 Colecciones de tamaño fijo</vt:lpstr>
      <vt:lpstr>4.16.3 Creación de objetos “matriz”</vt:lpstr>
      <vt:lpstr>4.16.4 Usar objetos “matriz”</vt:lpstr>
      <vt:lpstr>4.16.6 El ciclo “for”</vt:lpstr>
      <vt:lpstr>4.16.8 El bucle for y los iteradores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76</cp:revision>
  <dcterms:created xsi:type="dcterms:W3CDTF">2012-03-03T20:13:00Z</dcterms:created>
  <dcterms:modified xsi:type="dcterms:W3CDTF">2014-02-26T22:34:42Z</dcterms:modified>
</cp:coreProperties>
</file>