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7" r:id="rId14"/>
    <p:sldId id="288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77" r:id="rId28"/>
    <p:sldId id="284" r:id="rId29"/>
    <p:sldId id="289" r:id="rId30"/>
    <p:sldId id="290" r:id="rId31"/>
    <p:sldId id="278" r:id="rId32"/>
    <p:sldId id="279" r:id="rId33"/>
    <p:sldId id="291" r:id="rId34"/>
    <p:sldId id="280" r:id="rId35"/>
    <p:sldId id="281" r:id="rId36"/>
  </p:sldIdLst>
  <p:sldSz cx="9144000" cy="6858000" type="screen4x3"/>
  <p:notesSz cx="6858000" cy="9144000"/>
  <p:custDataLst>
    <p:tags r:id="rId3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BFF2-43DF-48F5-8AB5-23EE0B94D5C8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32D1-2384-4774-B81C-8D109C371E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DD19-E17E-487A-BF18-147BAAA32F25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D3FE-9E6A-4B29-9141-5C7483296A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E0B9-6F97-450A-8BD2-67B6AAFC96E4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F0DA-686E-46AE-B173-F67EEDFC83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4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AA23-B756-4BA3-B553-317B2CD7821B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6624-E83C-470A-9346-198159BF59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5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B848-4C53-4FD9-AAA4-46B6E34A4D7A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DC8E-A0F2-40D3-A706-2D4D5C8D16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17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E83C-3269-4068-8B5F-D51DBAEE5757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D177-9CA9-4D36-92AF-9BA642D0A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8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09D6-AC01-4891-970D-B407EBBD0232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D298-E98B-4667-870E-44FDD517F6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C033-D6A7-4AF4-B8FD-4420E5055986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6F04-2537-40AC-9CF8-54D92ED8A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8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00E6-2DA8-45AA-A980-631120BE2F28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E2E8-E83D-456E-9A21-8C900A6D4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9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E050-3AF2-4CE3-BF89-4A89DDE78E1C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94CE-7195-4942-B269-F716D6AEB8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9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2364-49A8-49C7-B582-4044E637CD20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867-5FD9-4DD8-8A91-FF28E8137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17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F7421-CAC6-4D0E-BE77-8E2DB0646998}" type="datetimeFigureOut">
              <a:rPr lang="es-ES"/>
              <a:pPr>
                <a:defRPr/>
              </a:pPr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FC47C-1463-4A11-8707-A5375F9EC4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cs.oracle.com/javase/6/docs/ap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Programación orientada a objetos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Capítulo 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Comportamiento más sofisticado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dirty="0" smtClean="0"/>
              <a:t>5.3.1 Comparar </a:t>
            </a:r>
            <a:r>
              <a:rPr lang="es-ES" sz="3600" dirty="0" smtClean="0"/>
              <a:t>interfaz e implementación</a:t>
            </a:r>
            <a:endParaRPr lang="es-E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1710395" cy="10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2"/>
            <a:ext cx="159458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68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5686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4292600"/>
            <a:ext cx="1463425" cy="18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dirty="0" smtClean="0"/>
              <a:t>5.3.2 Usar </a:t>
            </a:r>
            <a:r>
              <a:rPr lang="es-ES" sz="3600" dirty="0" smtClean="0"/>
              <a:t>métodos de clases de </a:t>
            </a:r>
            <a:r>
              <a:rPr lang="es-ES" sz="3600" dirty="0" smtClean="0"/>
              <a:t>librería</a:t>
            </a:r>
            <a:endParaRPr lang="es-ES" sz="36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4168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021388"/>
            <a:ext cx="255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es-ES" sz="3600" dirty="0" smtClean="0"/>
              <a:t>5.3.3 Comprobar </a:t>
            </a:r>
            <a:r>
              <a:rPr lang="es-ES" sz="3600" dirty="0" smtClean="0"/>
              <a:t>la igualdad de cadenas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6624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7521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73453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21388"/>
            <a:ext cx="6480359" cy="4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8427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5794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1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7386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Igualdad vs Identidad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35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dirty="0" smtClean="0"/>
              <a:t>5.4 Agregar </a:t>
            </a:r>
            <a:r>
              <a:rPr lang="es-ES" sz="4000" dirty="0" smtClean="0"/>
              <a:t>comportamiento aleatorio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8" y="1628800"/>
            <a:ext cx="7987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dirty="0" smtClean="0"/>
              <a:t>5.4.1 La clase </a:t>
            </a:r>
            <a:r>
              <a:rPr lang="es-ES" sz="4000" dirty="0" err="1" smtClean="0"/>
              <a:t>Random</a:t>
            </a:r>
            <a:endParaRPr lang="es-ES" sz="40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6120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97200"/>
            <a:ext cx="4752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7543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7416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5.4.3 Clase </a:t>
            </a:r>
            <a:r>
              <a:rPr lang="es-ES" dirty="0" smtClean="0"/>
              <a:t>Contestador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5502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6611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47529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49688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5.5 Paquetes y la sentencia “</a:t>
            </a:r>
            <a:r>
              <a:rPr lang="es-ES" dirty="0" err="1" smtClean="0"/>
              <a:t>import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410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0597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8058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5 Grupo"/>
          <p:cNvGrpSpPr>
            <a:grpSpLocks/>
          </p:cNvGrpSpPr>
          <p:nvPr/>
        </p:nvGrpSpPr>
        <p:grpSpPr bwMode="auto">
          <a:xfrm>
            <a:off x="395288" y="1125538"/>
            <a:ext cx="8497887" cy="2951162"/>
            <a:chOff x="539552" y="980728"/>
            <a:chExt cx="8496944" cy="2952328"/>
          </a:xfrm>
        </p:grpSpPr>
        <p:pic>
          <p:nvPicPr>
            <p:cNvPr id="30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4" y="980728"/>
              <a:ext cx="8429402" cy="181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780928"/>
              <a:ext cx="8472356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es-ES" dirty="0" smtClean="0"/>
              <a:t>5.6.1 Concepto de Mapa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196975"/>
            <a:ext cx="1646047" cy="17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2" y="3212976"/>
            <a:ext cx="8013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>5.6.2 </a:t>
            </a:r>
            <a:r>
              <a:rPr lang="es-ES" dirty="0" err="1" smtClean="0"/>
              <a:t>HashMap</a:t>
            </a:r>
            <a:endParaRPr lang="es-E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326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5739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7623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650" y="4797425"/>
            <a:ext cx="68405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ocurre si buscamos( </a:t>
            </a:r>
            <a:r>
              <a:rPr lang="es-ES" dirty="0" err="1"/>
              <a:t>get</a:t>
            </a:r>
            <a:r>
              <a:rPr lang="es-ES" dirty="0"/>
              <a:t>) una clave que no está?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ocurre si introducimos  de nuevo (</a:t>
            </a:r>
            <a:r>
              <a:rPr lang="es-ES" dirty="0" err="1"/>
              <a:t>put</a:t>
            </a:r>
            <a:r>
              <a:rPr lang="es-ES" dirty="0"/>
              <a:t>) una clave existente?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4184" y="580526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Get: Returns </a:t>
            </a:r>
            <a:r>
              <a:rPr lang="en-US" dirty="0"/>
              <a:t>the value to which the specified key is mapped, or null if this map contains no mapping for the key. </a:t>
            </a:r>
            <a:endParaRPr lang="en-US" dirty="0" smtClean="0"/>
          </a:p>
          <a:p>
            <a:r>
              <a:rPr lang="en-US" dirty="0"/>
              <a:t>Put: If the map previously contained a mapping for the key, the old value is replaced.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5.7 Usar conjuntos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1512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64547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69199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>5.8 Dividir Cadenas</a:t>
            </a:r>
            <a:endParaRPr lang="es-E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7340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05488"/>
            <a:ext cx="5762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15888"/>
            <a:ext cx="4914900" cy="3552825"/>
            <a:chOff x="0" y="115888"/>
            <a:chExt cx="4914900" cy="355282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15888"/>
              <a:ext cx="425767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3238"/>
              <a:ext cx="491490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0264" y="2996952"/>
            <a:ext cx="58737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220072" y="47667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</a:rPr>
              <a:t>Sistema </a:t>
            </a:r>
            <a:r>
              <a:rPr lang="es-ES" sz="3200" dirty="0" err="1" smtClean="0">
                <a:solidFill>
                  <a:schemeClr val="tx2"/>
                </a:solidFill>
              </a:rPr>
              <a:t>TechSupport</a:t>
            </a:r>
            <a:endParaRPr lang="es-E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5.10 Escribir documentación de clase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6048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(</a:t>
            </a:r>
            <a:r>
              <a:rPr lang="es-ES" dirty="0" err="1" smtClean="0"/>
              <a:t>BlueJ</a:t>
            </a:r>
            <a:r>
              <a:rPr lang="es-ES" dirty="0" smtClean="0"/>
              <a:t>) Herramientas -&gt; documentación proyecto</a:t>
            </a:r>
            <a:endParaRPr lang="es-E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5040313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s-ES" sz="2800" smtClean="0"/>
              <a:t>5.10.2 Elementos de la documentación de una clase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413"/>
            <a:ext cx="82819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5.11 Compara público con privado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6327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43449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60575"/>
            <a:ext cx="16573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861048"/>
            <a:ext cx="165576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1925"/>
            <a:ext cx="75628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5.12 Proyecto </a:t>
            </a:r>
            <a:r>
              <a:rPr lang="es-ES" dirty="0" err="1" smtClean="0"/>
              <a:t>scribble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" y="1354223"/>
            <a:ext cx="48087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7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5.1 Documentación para clases de librería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Para hacer un programa orientado a objetos</a:t>
            </a:r>
          </a:p>
          <a:p>
            <a:pPr lvl="1"/>
            <a:r>
              <a:rPr lang="es-ES" dirty="0"/>
              <a:t>1. Identificar los objetos del dominio</a:t>
            </a:r>
          </a:p>
          <a:p>
            <a:pPr lvl="1"/>
            <a:r>
              <a:rPr lang="es-ES" dirty="0"/>
              <a:t>2. Ver cómo se pueden implementar usando clases </a:t>
            </a:r>
            <a:r>
              <a:rPr lang="es-ES" dirty="0" smtClean="0"/>
              <a:t>ya existentes</a:t>
            </a:r>
            <a:endParaRPr lang="es-ES" dirty="0"/>
          </a:p>
          <a:p>
            <a:pPr lvl="2"/>
            <a:r>
              <a:rPr lang="es-ES" dirty="0" smtClean="0"/>
              <a:t>Evitar </a:t>
            </a:r>
            <a:r>
              <a:rPr lang="es-ES" dirty="0"/>
              <a:t>reinventar la rueda</a:t>
            </a:r>
          </a:p>
          <a:p>
            <a:pPr lvl="2"/>
            <a:r>
              <a:rPr lang="es-ES" dirty="0" smtClean="0"/>
              <a:t>Las </a:t>
            </a:r>
            <a:r>
              <a:rPr lang="es-ES" dirty="0"/>
              <a:t>clases estándar suelen estar muy probadas y son eficientes</a:t>
            </a:r>
          </a:p>
          <a:p>
            <a:pPr lvl="1"/>
            <a:r>
              <a:rPr lang="es-ES" dirty="0" smtClean="0"/>
              <a:t>Para </a:t>
            </a:r>
            <a:r>
              <a:rPr lang="es-ES" dirty="0"/>
              <a:t>ello es conveniente familiarizarse con las </a:t>
            </a:r>
            <a:r>
              <a:rPr lang="es-ES" dirty="0" smtClean="0"/>
              <a:t>librerías estándar </a:t>
            </a:r>
            <a:r>
              <a:rPr lang="es-ES" dirty="0"/>
              <a:t>de Java (o del lenguaje correspondiente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La librería está formada por miles de clases con sus métodos, parámetros y tipos de retornos (si tiene)</a:t>
            </a:r>
            <a:endParaRPr lang="es-ES" dirty="0"/>
          </a:p>
          <a:p>
            <a:pPr lvl="2"/>
            <a:r>
              <a:rPr lang="es-ES" dirty="0" smtClean="0"/>
              <a:t>Es necesario conocer bien </a:t>
            </a:r>
            <a:r>
              <a:rPr lang="es-ES" dirty="0"/>
              <a:t>clases de uso </a:t>
            </a:r>
            <a:r>
              <a:rPr lang="es-ES" dirty="0" smtClean="0"/>
              <a:t>común (por su nombre)</a:t>
            </a:r>
            <a:endParaRPr lang="es-ES" dirty="0"/>
          </a:p>
          <a:p>
            <a:pPr lvl="2"/>
            <a:r>
              <a:rPr lang="es-ES" dirty="0" smtClean="0"/>
              <a:t>Saber </a:t>
            </a:r>
            <a:r>
              <a:rPr lang="es-ES" dirty="0"/>
              <a:t>encontrar </a:t>
            </a:r>
            <a:r>
              <a:rPr lang="es-ES" dirty="0" smtClean="0"/>
              <a:t>información acerca de las demás clases</a:t>
            </a:r>
            <a:endParaRPr lang="es-ES" dirty="0"/>
          </a:p>
          <a:p>
            <a:pPr lvl="1"/>
            <a:r>
              <a:rPr lang="es-ES" dirty="0"/>
              <a:t>L</a:t>
            </a:r>
            <a:r>
              <a:rPr lang="es-ES" dirty="0" smtClean="0"/>
              <a:t>o </a:t>
            </a:r>
            <a:r>
              <a:rPr lang="es-ES" dirty="0"/>
              <a:t>más importante es la interfaz, no la implementación</a:t>
            </a:r>
          </a:p>
          <a:p>
            <a:pPr lvl="2"/>
            <a:r>
              <a:rPr lang="es-ES" dirty="0" smtClean="0"/>
              <a:t>Cómo </a:t>
            </a:r>
            <a:r>
              <a:rPr lang="es-ES" dirty="0"/>
              <a:t>usar una clase, no cómo se implementa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59497"/>
            <a:ext cx="15636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766763"/>
            <a:ext cx="53149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84" y="3212976"/>
            <a:ext cx="5905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6309320"/>
            <a:ext cx="5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Ctrl</a:t>
            </a:r>
            <a:r>
              <a:rPr lang="es-ES" dirty="0" smtClean="0"/>
              <a:t> + espacio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/>
          <a:lstStyle/>
          <a:p>
            <a:pPr algn="l"/>
            <a:r>
              <a:rPr lang="es-ES" sz="3200" dirty="0" smtClean="0"/>
              <a:t>Finalización de código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6211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" sz="3200" smtClean="0"/>
              <a:t>5.13 Variables de clases: la palabra clave “static”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484312"/>
            <a:ext cx="1822455" cy="33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41338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43195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5.13.2 Constantes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234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32575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7535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84438" y="3357563"/>
            <a:ext cx="33829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Costantes</a:t>
            </a:r>
            <a:r>
              <a:rPr lang="es-ES" dirty="0"/>
              <a:t> de “clase”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Miembro estático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77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80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5829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772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3453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5.2 El </a:t>
            </a:r>
            <a:r>
              <a:rPr lang="es-ES" dirty="0" smtClean="0"/>
              <a:t>sistema “Soporte técnico”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619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219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59039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267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4314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5105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Clase “</a:t>
            </a:r>
            <a:r>
              <a:rPr lang="es-ES" dirty="0" err="1" smtClean="0"/>
              <a:t>SistemaDeSoporte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5419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5591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Clase “</a:t>
            </a:r>
            <a:r>
              <a:rPr lang="es-ES" dirty="0" err="1" smtClean="0"/>
              <a:t>SistemaDeSoporte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smtClean="0"/>
              <a:t>Clase “Contestador”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915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5.3 Lectura </a:t>
            </a:r>
            <a:r>
              <a:rPr lang="es-ES" dirty="0" smtClean="0"/>
              <a:t>de documentación de clase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33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docs.oracle.com/javase/7/docs/api/</a:t>
            </a:r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6327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341</Words>
  <Application>Microsoft Office PowerPoint</Application>
  <PresentationFormat>Presentación en pantalla (4:3)</PresentationFormat>
  <Paragraphs>49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Programación orientada a objetos</vt:lpstr>
      <vt:lpstr>Presentación de PowerPoint</vt:lpstr>
      <vt:lpstr>5.1 Documentación para clases de librería</vt:lpstr>
      <vt:lpstr>5.2 El sistema “Soporte técnico”</vt:lpstr>
      <vt:lpstr>Presentación de PowerPoint</vt:lpstr>
      <vt:lpstr>Clase “SistemaDeSoporte”</vt:lpstr>
      <vt:lpstr>Clase “SistemaDeSoporte”</vt:lpstr>
      <vt:lpstr>Clase “Contestador”</vt:lpstr>
      <vt:lpstr>5.3 Lectura de documentación de clase</vt:lpstr>
      <vt:lpstr>5.3.1 Comparar interfaz e implementación</vt:lpstr>
      <vt:lpstr>5.3.2 Usar métodos de clases de librería</vt:lpstr>
      <vt:lpstr>5.3.3 Comprobar la igualdad de cadenas</vt:lpstr>
      <vt:lpstr>Presentación de PowerPoint</vt:lpstr>
      <vt:lpstr>Igualdad vs Identidad</vt:lpstr>
      <vt:lpstr>5.4 Agregar comportamiento aleatorio</vt:lpstr>
      <vt:lpstr>5.4.1 La clase Random</vt:lpstr>
      <vt:lpstr>5.4.3 Clase Contestador</vt:lpstr>
      <vt:lpstr>Presentación de PowerPoint</vt:lpstr>
      <vt:lpstr>5.5 Paquetes y la sentencia “import”</vt:lpstr>
      <vt:lpstr>5.6.1 Concepto de Mapa</vt:lpstr>
      <vt:lpstr>5.6.2 HashMap</vt:lpstr>
      <vt:lpstr>5.7 Usar conjuntos</vt:lpstr>
      <vt:lpstr>5.8 Dividir Cadenas</vt:lpstr>
      <vt:lpstr>Presentación de PowerPoint</vt:lpstr>
      <vt:lpstr>5.10 Escribir documentación de clase</vt:lpstr>
      <vt:lpstr>5.10.2 Elementos de la documentación de una clase</vt:lpstr>
      <vt:lpstr>5.11 Compara público con privado</vt:lpstr>
      <vt:lpstr>Presentación de PowerPoint</vt:lpstr>
      <vt:lpstr>5.12 Proyecto scribble</vt:lpstr>
      <vt:lpstr>Finalización de código</vt:lpstr>
      <vt:lpstr>5.13 Variables de clases: la palabra clave “static”</vt:lpstr>
      <vt:lpstr>5.13.2 Constantes</vt:lpstr>
      <vt:lpstr>Miembro estático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114</cp:revision>
  <dcterms:created xsi:type="dcterms:W3CDTF">2012-03-03T20:13:00Z</dcterms:created>
  <dcterms:modified xsi:type="dcterms:W3CDTF">2014-03-09T21:55:52Z</dcterms:modified>
</cp:coreProperties>
</file>