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82" r:id="rId6"/>
    <p:sldId id="276" r:id="rId7"/>
    <p:sldId id="277" r:id="rId8"/>
    <p:sldId id="261" r:id="rId9"/>
    <p:sldId id="270" r:id="rId10"/>
    <p:sldId id="278" r:id="rId11"/>
    <p:sldId id="262" r:id="rId12"/>
    <p:sldId id="279" r:id="rId13"/>
    <p:sldId id="283" r:id="rId14"/>
    <p:sldId id="263" r:id="rId15"/>
    <p:sldId id="271" r:id="rId16"/>
    <p:sldId id="264" r:id="rId17"/>
    <p:sldId id="284" r:id="rId18"/>
    <p:sldId id="280" r:id="rId19"/>
    <p:sldId id="265" r:id="rId20"/>
    <p:sldId id="281" r:id="rId21"/>
    <p:sldId id="266" r:id="rId22"/>
    <p:sldId id="272" r:id="rId23"/>
    <p:sldId id="267" r:id="rId24"/>
    <p:sldId id="273" r:id="rId25"/>
    <p:sldId id="285" r:id="rId26"/>
    <p:sldId id="268" r:id="rId27"/>
    <p:sldId id="286" r:id="rId28"/>
    <p:sldId id="274" r:id="rId29"/>
    <p:sldId id="275" r:id="rId30"/>
    <p:sldId id="269" r:id="rId31"/>
  </p:sldIdLst>
  <p:sldSz cx="9144000" cy="6858000" type="screen4x3"/>
  <p:notesSz cx="6858000" cy="9144000"/>
  <p:custDataLst>
    <p:tags r:id="rId33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5D859-8864-4436-A8CF-D74BB7673C45}" type="datetimeFigureOut">
              <a:rPr lang="es-ES" smtClean="0"/>
              <a:t>22/03/2014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8CBCE-3E71-4520-94DF-014DC9805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65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8CBCE-3E71-4520-94DF-014DC98051E1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44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22/03/2014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22/03/2014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22/03/2014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22/03/2014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22/03/2014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22/03/2014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22/03/2014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22/03/2014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22/03/2014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22/03/2014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22/03/2014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22/03/2014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8</a:t>
            </a:r>
          </a:p>
          <a:p>
            <a:r>
              <a:rPr lang="es-ES" dirty="0" smtClean="0"/>
              <a:t>Mejora de las estructuras mediante herencia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5184576" cy="473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0"/>
            <a:ext cx="529993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78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s-ES" dirty="0" smtClean="0"/>
              <a:t>8.3 Jerarquía de herencia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17940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08720"/>
            <a:ext cx="54673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755" y="980728"/>
            <a:ext cx="40290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850106"/>
          </a:xfrm>
        </p:spPr>
        <p:txBody>
          <a:bodyPr/>
          <a:lstStyle/>
          <a:p>
            <a:pPr algn="l"/>
            <a:r>
              <a:rPr lang="es-ES" dirty="0" smtClean="0"/>
              <a:t>8.4 Herencia en Java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707354" cy="174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679629" y="5025366"/>
            <a:ext cx="3460323" cy="1355961"/>
            <a:chOff x="755576" y="3140968"/>
            <a:chExt cx="3133725" cy="109460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3140968"/>
              <a:ext cx="31337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3645024"/>
              <a:ext cx="271462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3" y="4852764"/>
            <a:ext cx="3750085" cy="10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2409790" y="5229200"/>
            <a:ext cx="578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7023105" y="5091279"/>
            <a:ext cx="6480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810689" y="151674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la superclase definimos los campos comunes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1531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de la herencia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define una </a:t>
            </a:r>
            <a:r>
              <a:rPr lang="es-ES" b="1" dirty="0"/>
              <a:t>superclase </a:t>
            </a:r>
            <a:endParaRPr lang="es-ES" dirty="0"/>
          </a:p>
          <a:p>
            <a:r>
              <a:rPr lang="es-ES" dirty="0" smtClean="0"/>
              <a:t>Se </a:t>
            </a:r>
            <a:r>
              <a:rPr lang="es-ES" dirty="0"/>
              <a:t>definen </a:t>
            </a:r>
            <a:r>
              <a:rPr lang="es-ES" b="1" dirty="0"/>
              <a:t>subclases </a:t>
            </a:r>
            <a:endParaRPr lang="es-ES" b="1" dirty="0" smtClean="0"/>
          </a:p>
          <a:p>
            <a:r>
              <a:rPr lang="es-ES" dirty="0" smtClean="0"/>
              <a:t>La </a:t>
            </a:r>
            <a:r>
              <a:rPr lang="es-ES" dirty="0"/>
              <a:t>superclase define atributos comunes</a:t>
            </a:r>
          </a:p>
          <a:p>
            <a:r>
              <a:rPr lang="es-ES" dirty="0" smtClean="0"/>
              <a:t>Las </a:t>
            </a:r>
            <a:r>
              <a:rPr lang="es-ES" dirty="0"/>
              <a:t>subclases </a:t>
            </a:r>
            <a:r>
              <a:rPr lang="es-ES" b="1" dirty="0"/>
              <a:t>heredan </a:t>
            </a:r>
            <a:r>
              <a:rPr lang="es-ES" dirty="0"/>
              <a:t>los atributos de la superclase</a:t>
            </a:r>
          </a:p>
          <a:p>
            <a:r>
              <a:rPr lang="es-ES" dirty="0" smtClean="0"/>
              <a:t>Las </a:t>
            </a:r>
            <a:r>
              <a:rPr lang="es-ES" dirty="0"/>
              <a:t>subclases pueden tener sus propios atributos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305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933924"/>
            <a:ext cx="4370216" cy="398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3085"/>
            <a:ext cx="384728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" y="5034145"/>
            <a:ext cx="3467506" cy="100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2409790" y="5229200"/>
            <a:ext cx="578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7023105" y="5091279"/>
            <a:ext cx="6480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810689" y="151674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la superclase definimos los campos comunes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48" y="1454532"/>
            <a:ext cx="4851040" cy="127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8.4.1 Herencia y derecho de acceso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Una subclase no puede acceder a los miembros privados de la superclase</a:t>
            </a:r>
          </a:p>
          <a:p>
            <a:pPr lvl="1"/>
            <a:r>
              <a:rPr lang="es-ES" dirty="0" smtClean="0"/>
              <a:t>Si un método de una subclase necesita acceder a un campo privado de su superclase, la superclase necesitará ofrecer los métodos apropiados.</a:t>
            </a:r>
          </a:p>
          <a:p>
            <a:r>
              <a:rPr lang="es-ES" dirty="0" smtClean="0"/>
              <a:t>Una subclase puede invocar a cualquier método público de su superclase como si fuera propio, no necesita ninguna variable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548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1560" y="188640"/>
            <a:ext cx="4540017" cy="6401420"/>
            <a:chOff x="611560" y="260648"/>
            <a:chExt cx="4540017" cy="640142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60648"/>
              <a:ext cx="4540017" cy="576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6021288"/>
              <a:ext cx="2736304" cy="640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77809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8.4.2 Herencia e iniciación</a:t>
            </a:r>
            <a:endParaRPr lang="es-ES" sz="3200" dirty="0"/>
          </a:p>
        </p:txBody>
      </p:sp>
      <p:sp>
        <p:nvSpPr>
          <p:cNvPr id="6" name="5 Flecha derecha"/>
          <p:cNvSpPr/>
          <p:nvPr/>
        </p:nvSpPr>
        <p:spPr>
          <a:xfrm>
            <a:off x="539552" y="1988840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 rot="10800000">
            <a:off x="4067944" y="5661248"/>
            <a:ext cx="18722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93096"/>
            <a:ext cx="1368152" cy="240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2051720" y="3555667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329840" y="1124744"/>
            <a:ext cx="3308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palabra clave </a:t>
            </a:r>
            <a:r>
              <a:rPr lang="es-ES" b="1" i="1" dirty="0" err="1" smtClean="0"/>
              <a:t>super</a:t>
            </a:r>
            <a:r>
              <a:rPr lang="es-ES" b="1" i="1" dirty="0" smtClean="0"/>
              <a:t> </a:t>
            </a:r>
            <a:r>
              <a:rPr lang="es-ES" dirty="0" smtClean="0"/>
              <a:t>es una llamada al constructor de la superclase.</a:t>
            </a:r>
          </a:p>
          <a:p>
            <a:r>
              <a:rPr lang="es-ES" dirty="0" smtClean="0"/>
              <a:t>La llamada al </a:t>
            </a:r>
            <a:r>
              <a:rPr lang="es-ES" b="1" i="1" dirty="0" err="1" smtClean="0"/>
              <a:t>super</a:t>
            </a:r>
            <a:r>
              <a:rPr lang="es-ES" dirty="0" smtClean="0"/>
              <a:t> debe tener los mismos parámetros que tenga  el constructor de la superclase</a:t>
            </a:r>
          </a:p>
          <a:p>
            <a:r>
              <a:rPr lang="es-ES" dirty="0" smtClean="0"/>
              <a:t>El constructor de la superclase inicializa los campos correspondientes y le pasa el control al constructor de la subclase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Llamada al constructor de la </a:t>
            </a:r>
            <a:r>
              <a:rPr lang="es-ES" dirty="0" smtClean="0"/>
              <a:t>superclase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L</a:t>
            </a:r>
            <a:r>
              <a:rPr lang="es-ES" dirty="0" smtClean="0"/>
              <a:t>os </a:t>
            </a:r>
            <a:r>
              <a:rPr lang="es-ES" dirty="0"/>
              <a:t>constructores de una subclase siempre </a:t>
            </a:r>
            <a:r>
              <a:rPr lang="es-ES" dirty="0" smtClean="0"/>
              <a:t>deben contener </a:t>
            </a:r>
            <a:r>
              <a:rPr lang="es-ES" dirty="0"/>
              <a:t>una llamada a un constructor de la superclase</a:t>
            </a:r>
          </a:p>
          <a:p>
            <a:pPr lvl="1"/>
            <a:r>
              <a:rPr lang="es-ES" dirty="0" smtClean="0"/>
              <a:t>Utilizando </a:t>
            </a:r>
            <a:r>
              <a:rPr lang="es-ES" b="1" dirty="0" err="1" smtClean="0"/>
              <a:t>super</a:t>
            </a:r>
            <a:r>
              <a:rPr lang="es-ES" b="1" dirty="0" smtClean="0"/>
              <a:t>(parámetros</a:t>
            </a:r>
            <a:r>
              <a:rPr lang="es-ES" b="1" dirty="0"/>
              <a:t>);</a:t>
            </a:r>
          </a:p>
          <a:p>
            <a:r>
              <a:rPr lang="es-ES" dirty="0" smtClean="0"/>
              <a:t>Siempre </a:t>
            </a:r>
            <a:r>
              <a:rPr lang="es-ES" dirty="0"/>
              <a:t>tiene que ser </a:t>
            </a:r>
            <a:r>
              <a:rPr lang="es-ES" b="1" i="1" dirty="0"/>
              <a:t>la primera instrucción </a:t>
            </a:r>
            <a:r>
              <a:rPr lang="es-ES" dirty="0"/>
              <a:t>del código </a:t>
            </a:r>
            <a:r>
              <a:rPr lang="es-ES" dirty="0" smtClean="0"/>
              <a:t>de un </a:t>
            </a:r>
            <a:r>
              <a:rPr lang="es-ES" dirty="0"/>
              <a:t>constructor</a:t>
            </a:r>
          </a:p>
          <a:p>
            <a:r>
              <a:rPr lang="es-ES" dirty="0" smtClean="0"/>
              <a:t>Si </a:t>
            </a:r>
            <a:r>
              <a:rPr lang="es-ES" dirty="0"/>
              <a:t>no se pone nada, el compilador asume que hay </a:t>
            </a:r>
            <a:r>
              <a:rPr lang="es-ES" dirty="0" smtClean="0"/>
              <a:t>una llamada </a:t>
            </a:r>
            <a:r>
              <a:rPr lang="es-ES" dirty="0"/>
              <a:t>sin parámetros:</a:t>
            </a:r>
          </a:p>
          <a:p>
            <a:pPr lvl="1"/>
            <a:r>
              <a:rPr lang="es-ES" b="1" dirty="0" err="1"/>
              <a:t>super</a:t>
            </a:r>
            <a:r>
              <a:rPr lang="es-ES" b="1" dirty="0"/>
              <a:t>();</a:t>
            </a:r>
          </a:p>
          <a:p>
            <a:r>
              <a:rPr lang="es-ES" dirty="0" smtClean="0"/>
              <a:t>Esto </a:t>
            </a:r>
            <a:r>
              <a:rPr lang="es-ES" dirty="0"/>
              <a:t>implica que la superclase tendría que tener definido </a:t>
            </a:r>
            <a:r>
              <a:rPr lang="es-ES" dirty="0" smtClean="0"/>
              <a:t>un constructor </a:t>
            </a:r>
            <a:r>
              <a:rPr lang="es-ES" dirty="0"/>
              <a:t>sin parámetros</a:t>
            </a:r>
          </a:p>
          <a:p>
            <a:pPr lvl="1"/>
            <a:r>
              <a:rPr lang="es-ES" dirty="0" smtClean="0"/>
              <a:t>Si </a:t>
            </a:r>
            <a:r>
              <a:rPr lang="es-ES" dirty="0"/>
              <a:t>sólo tuviera constructores con parámetros, entonces </a:t>
            </a:r>
            <a:r>
              <a:rPr lang="es-ES" dirty="0" smtClean="0"/>
              <a:t>el compilador </a:t>
            </a:r>
            <a:r>
              <a:rPr lang="es-ES" dirty="0"/>
              <a:t>señalaría el error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524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029"/>
            <a:ext cx="5129166" cy="3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57" y="4010881"/>
            <a:ext cx="4996805" cy="28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48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/>
          <a:lstStyle/>
          <a:p>
            <a:r>
              <a:rPr lang="es-ES" dirty="0" smtClean="0"/>
              <a:t>8.5 Agregar otras subclases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8" y="710759"/>
            <a:ext cx="1800200" cy="123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20" y="2026568"/>
            <a:ext cx="410536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986" y="1052736"/>
            <a:ext cx="4162528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82537" y="4941168"/>
            <a:ext cx="6353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Las clases que no se piensan usar para crear instancias, cuyo propósito es exclusivamente servir como superclase de otra, se denomina “</a:t>
            </a:r>
            <a:r>
              <a:rPr lang="es-ES" b="1" i="1" dirty="0" smtClean="0"/>
              <a:t>clases abstractas</a:t>
            </a:r>
            <a:r>
              <a:rPr lang="es-ES" dirty="0" smtClean="0"/>
              <a:t>”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28624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78" y="2884104"/>
            <a:ext cx="4807938" cy="378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" y="1412776"/>
            <a:ext cx="5148064" cy="273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Refactorización de las clases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5432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8.6 Ventajas de la Herencia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herencia contribuye a:</a:t>
            </a:r>
          </a:p>
          <a:p>
            <a:pPr lvl="1"/>
            <a:r>
              <a:rPr lang="es-ES" dirty="0" smtClean="0"/>
              <a:t>Evitar </a:t>
            </a:r>
            <a:r>
              <a:rPr lang="es-ES" dirty="0"/>
              <a:t>duplicación de código</a:t>
            </a:r>
          </a:p>
          <a:p>
            <a:pPr lvl="1"/>
            <a:r>
              <a:rPr lang="es-ES" dirty="0" smtClean="0"/>
              <a:t>Reutilizar </a:t>
            </a:r>
            <a:r>
              <a:rPr lang="es-ES" dirty="0"/>
              <a:t>código</a:t>
            </a:r>
          </a:p>
          <a:p>
            <a:pPr lvl="1"/>
            <a:r>
              <a:rPr lang="es-ES" dirty="0" smtClean="0"/>
              <a:t>Mejorar </a:t>
            </a:r>
            <a:r>
              <a:rPr lang="es-ES" dirty="0"/>
              <a:t>el mantenimiento</a:t>
            </a:r>
          </a:p>
          <a:p>
            <a:pPr lvl="1"/>
            <a:r>
              <a:rPr lang="es-ES" dirty="0" smtClean="0"/>
              <a:t>Extensibilidad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20" y="486217"/>
            <a:ext cx="4407605" cy="55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217"/>
            <a:ext cx="3888432" cy="37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465313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Comparación del código de </a:t>
            </a:r>
            <a:r>
              <a:rPr lang="es-ES" dirty="0" err="1" smtClean="0"/>
              <a:t>basededatos</a:t>
            </a:r>
            <a:r>
              <a:rPr lang="es-ES" dirty="0" smtClean="0"/>
              <a:t>, al incorporar la “herencia” en el diseño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466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096" y="978583"/>
            <a:ext cx="7032376" cy="39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8.7 Subclases y subtipos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54450"/>
            <a:ext cx="1584176" cy="239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790436"/>
            <a:ext cx="1728192" cy="165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593"/>
            <a:ext cx="1584176" cy="191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 flipV="1">
            <a:off x="1511660" y="4904347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04" y="5143187"/>
            <a:ext cx="5621404" cy="63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30" y="5779071"/>
            <a:ext cx="5226838" cy="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8.7.3 Subtipos y paso de parámetros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93836" y="1052736"/>
            <a:ext cx="7987284" cy="972108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El paso de parámetros se comporta exactamente de la misma manera que la asignación ordinaria a una variable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5" y="2024844"/>
            <a:ext cx="8504194" cy="40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072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Polimorfismo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6727" y="1196752"/>
            <a:ext cx="8229600" cy="2764904"/>
          </a:xfrm>
        </p:spPr>
        <p:txBody>
          <a:bodyPr>
            <a:normAutofit lnSpcReduction="10000"/>
          </a:bodyPr>
          <a:lstStyle/>
          <a:p>
            <a:r>
              <a:rPr lang="es-ES" dirty="0"/>
              <a:t>Variables Polimórficas</a:t>
            </a:r>
          </a:p>
          <a:p>
            <a:pPr lvl="1"/>
            <a:r>
              <a:rPr lang="es-ES" dirty="0"/>
              <a:t>Las variables que contienen objetos son variables polimórficas</a:t>
            </a:r>
          </a:p>
          <a:p>
            <a:pPr lvl="1"/>
            <a:r>
              <a:rPr lang="es-ES" dirty="0"/>
              <a:t>El término polimórfico se refiere al hecho de que una misma variable puede contener objetos de diferentes tipos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7" y="4552950"/>
            <a:ext cx="7429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060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8.7.5 Casting (Enmascaramiento de tipos)</a:t>
            </a:r>
            <a:endParaRPr lang="es-E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319488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628131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73016"/>
            <a:ext cx="6264696" cy="29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94" y="1078632"/>
            <a:ext cx="2619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casting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Se especifica indicando el tipo de objeto entre paréntesis</a:t>
            </a:r>
          </a:p>
          <a:p>
            <a:r>
              <a:rPr lang="es-ES" dirty="0" smtClean="0"/>
              <a:t>El </a:t>
            </a:r>
            <a:r>
              <a:rPr lang="es-ES" dirty="0"/>
              <a:t>objeto no cambia en nada</a:t>
            </a:r>
          </a:p>
          <a:p>
            <a:pPr lvl="1"/>
            <a:r>
              <a:rPr lang="es-ES" dirty="0" smtClean="0"/>
              <a:t>Simplemente </a:t>
            </a:r>
            <a:r>
              <a:rPr lang="es-ES" dirty="0"/>
              <a:t>se permite usar la referencia adecuadamente</a:t>
            </a:r>
          </a:p>
          <a:p>
            <a:r>
              <a:rPr lang="es-ES" dirty="0" smtClean="0"/>
              <a:t>En </a:t>
            </a:r>
            <a:r>
              <a:rPr lang="es-ES" dirty="0"/>
              <a:t>tiempo de ejecución se comprueba que el objeto </a:t>
            </a:r>
            <a:r>
              <a:rPr lang="es-ES" dirty="0" smtClean="0"/>
              <a:t>es realmente </a:t>
            </a:r>
            <a:r>
              <a:rPr lang="es-ES" dirty="0"/>
              <a:t>de ese tipo</a:t>
            </a:r>
          </a:p>
          <a:p>
            <a:pPr lvl="1"/>
            <a:r>
              <a:rPr lang="es-ES" b="1" dirty="0" err="1" smtClean="0"/>
              <a:t>ClassCastException</a:t>
            </a:r>
            <a:r>
              <a:rPr lang="es-ES" b="1" dirty="0" smtClean="0"/>
              <a:t> </a:t>
            </a:r>
            <a:r>
              <a:rPr lang="es-ES" dirty="0"/>
              <a:t>si no lo es</a:t>
            </a:r>
          </a:p>
          <a:p>
            <a:r>
              <a:rPr lang="es-ES" dirty="0" smtClean="0"/>
              <a:t>En </a:t>
            </a:r>
            <a:r>
              <a:rPr lang="es-ES" dirty="0"/>
              <a:t>Java esto se puede comprobar</a:t>
            </a:r>
          </a:p>
          <a:p>
            <a:pPr marL="0" indent="0" algn="ctr">
              <a:buNone/>
            </a:pPr>
            <a:r>
              <a:rPr lang="es-ES" dirty="0" smtClean="0"/>
              <a:t>    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/>
              <a:t>(v </a:t>
            </a:r>
            <a:r>
              <a:rPr lang="es-ES" b="1" dirty="0" err="1"/>
              <a:t>instanceof</a:t>
            </a:r>
            <a:r>
              <a:rPr lang="es-ES" b="1" dirty="0"/>
              <a:t> </a:t>
            </a:r>
            <a:r>
              <a:rPr lang="es-ES" dirty="0"/>
              <a:t>A ) // si el objeto v pertenece a </a:t>
            </a:r>
            <a:r>
              <a:rPr lang="es-ES" dirty="0" smtClean="0"/>
              <a:t>la  </a:t>
            </a:r>
            <a:r>
              <a:rPr lang="es-ES" dirty="0"/>
              <a:t>clase A o una de </a:t>
            </a:r>
            <a:r>
              <a:rPr lang="es-ES" dirty="0" smtClean="0"/>
              <a:t>                    sus </a:t>
            </a:r>
            <a:r>
              <a:rPr lang="es-ES" dirty="0"/>
              <a:t>subclases</a:t>
            </a:r>
          </a:p>
          <a:p>
            <a:r>
              <a:rPr lang="es-ES" dirty="0" smtClean="0"/>
              <a:t>Para </a:t>
            </a:r>
            <a:r>
              <a:rPr lang="es-ES" dirty="0"/>
              <a:t>el ejemplo anterior:</a:t>
            </a:r>
          </a:p>
          <a:p>
            <a:pPr marL="0" indent="0">
              <a:buNone/>
            </a:pPr>
            <a:r>
              <a:rPr lang="es-ES" b="1" dirty="0" smtClean="0"/>
              <a:t>        </a:t>
            </a:r>
            <a:r>
              <a:rPr lang="es-ES" b="1" dirty="0" err="1" smtClean="0"/>
              <a:t>if</a:t>
            </a:r>
            <a:r>
              <a:rPr lang="es-ES" b="1" dirty="0" smtClean="0"/>
              <a:t> </a:t>
            </a:r>
            <a:r>
              <a:rPr lang="es-ES" b="1" dirty="0"/>
              <a:t>(v </a:t>
            </a:r>
            <a:r>
              <a:rPr lang="es-ES" b="1" dirty="0" err="1"/>
              <a:t>instanceof</a:t>
            </a:r>
            <a:r>
              <a:rPr lang="es-ES" b="1" dirty="0"/>
              <a:t> Car )</a:t>
            </a:r>
          </a:p>
          <a:p>
            <a:pPr marL="0" indent="0">
              <a:buNone/>
            </a:pPr>
            <a:r>
              <a:rPr lang="es-ES" b="1" dirty="0" smtClean="0"/>
              <a:t>                        c </a:t>
            </a:r>
            <a:r>
              <a:rPr lang="es-ES" b="1" dirty="0"/>
              <a:t>= (Car)v;</a:t>
            </a:r>
          </a:p>
          <a:p>
            <a:r>
              <a:rPr lang="es-ES" i="1" dirty="0" smtClean="0"/>
              <a:t> debe usarse </a:t>
            </a:r>
            <a:r>
              <a:rPr lang="es-ES" i="1" dirty="0"/>
              <a:t>con moderación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1279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8.8 La clase “</a:t>
            </a:r>
            <a:r>
              <a:rPr lang="es-ES" dirty="0" err="1" smtClean="0"/>
              <a:t>Object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23528" y="3933056"/>
            <a:ext cx="8229600" cy="2304256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Todas las clases tienen una superclase de nombre </a:t>
            </a:r>
            <a:r>
              <a:rPr lang="es-ES" i="1" dirty="0" err="1" smtClean="0"/>
              <a:t>java.lang.Object</a:t>
            </a:r>
            <a:endParaRPr lang="es-ES" i="1" dirty="0" smtClean="0"/>
          </a:p>
          <a:p>
            <a:r>
              <a:rPr lang="es-ES" dirty="0" smtClean="0"/>
              <a:t>Que </a:t>
            </a:r>
            <a:r>
              <a:rPr lang="es-ES" dirty="0" smtClean="0"/>
              <a:t>todos los objetos tengan una </a:t>
            </a:r>
            <a:r>
              <a:rPr lang="es-ES" dirty="0" err="1" smtClean="0"/>
              <a:t>super</a:t>
            </a:r>
            <a:r>
              <a:rPr lang="es-ES" dirty="0" smtClean="0"/>
              <a:t> clase en común tiene dos objetos:</a:t>
            </a:r>
          </a:p>
          <a:p>
            <a:pPr lvl="1"/>
            <a:r>
              <a:rPr lang="es-ES" dirty="0" smtClean="0"/>
              <a:t>Poder declarar variables polimórficas de tipo “</a:t>
            </a:r>
            <a:r>
              <a:rPr lang="es-ES" dirty="0" err="1" smtClean="0"/>
              <a:t>Object</a:t>
            </a:r>
            <a:r>
              <a:rPr lang="es-ES" dirty="0" smtClean="0"/>
              <a:t>”, que puedan contener cualquier objeto</a:t>
            </a:r>
          </a:p>
          <a:p>
            <a:pPr lvl="1"/>
            <a:r>
              <a:rPr lang="es-ES" dirty="0" smtClean="0"/>
              <a:t>Definir algunos métodos que están automáticamente disponibles para cada objeto disponible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018179" cy="20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53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8.9 </a:t>
            </a:r>
            <a:r>
              <a:rPr lang="es-ES" dirty="0" err="1" smtClean="0"/>
              <a:t>Autoboxing</a:t>
            </a:r>
            <a:r>
              <a:rPr lang="es-ES" dirty="0" smtClean="0"/>
              <a:t> y clase envoltorio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416824" cy="486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68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Clases y objetos de </a:t>
            </a:r>
            <a:r>
              <a:rPr lang="es-ES" dirty="0" err="1" smtClean="0"/>
              <a:t>DoME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9721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0"/>
            <a:ext cx="6703277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509120"/>
            <a:ext cx="5276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342900"/>
            <a:ext cx="52959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83568" y="1628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de objetos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49411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de clases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642"/>
            <a:ext cx="4112428" cy="40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598483"/>
            <a:ext cx="43910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4249622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Crítica de la v1 de </a:t>
            </a:r>
            <a:r>
              <a:rPr lang="es-ES" dirty="0" err="1"/>
              <a:t>DoME</a:t>
            </a:r>
            <a:endParaRPr lang="es-ES" dirty="0"/>
          </a:p>
          <a:p>
            <a:r>
              <a:rPr lang="es-ES" dirty="0" smtClean="0"/>
              <a:t>-  </a:t>
            </a:r>
            <a:r>
              <a:rPr lang="es-ES" dirty="0"/>
              <a:t>Duplicación de código</a:t>
            </a:r>
          </a:p>
          <a:p>
            <a:r>
              <a:rPr lang="es-ES" dirty="0" smtClean="0"/>
              <a:t>- Las </a:t>
            </a:r>
            <a:r>
              <a:rPr lang="es-ES" dirty="0"/>
              <a:t>clases CD y DVD son muy parecidas (casi </a:t>
            </a:r>
            <a:r>
              <a:rPr lang="es-ES" dirty="0" smtClean="0"/>
              <a:t>idénticas</a:t>
            </a:r>
            <a:r>
              <a:rPr lang="es-ES" dirty="0"/>
              <a:t>)</a:t>
            </a:r>
          </a:p>
          <a:p>
            <a:r>
              <a:rPr lang="es-ES" dirty="0" smtClean="0"/>
              <a:t>Esto </a:t>
            </a:r>
            <a:r>
              <a:rPr lang="es-ES" dirty="0"/>
              <a:t>hace el mantenimiento difícil y más trabajoso</a:t>
            </a:r>
          </a:p>
          <a:p>
            <a:r>
              <a:rPr lang="es-ES" dirty="0"/>
              <a:t>-</a:t>
            </a:r>
            <a:r>
              <a:rPr lang="es-ES" dirty="0" smtClean="0"/>
              <a:t>Riesgo </a:t>
            </a:r>
            <a:r>
              <a:rPr lang="es-ES" dirty="0"/>
              <a:t>de errores con un mantenimiento inadecuado</a:t>
            </a:r>
          </a:p>
          <a:p>
            <a:r>
              <a:rPr lang="es-ES" dirty="0"/>
              <a:t>-</a:t>
            </a:r>
            <a:r>
              <a:rPr lang="es-ES" dirty="0" smtClean="0"/>
              <a:t>También </a:t>
            </a:r>
            <a:r>
              <a:rPr lang="es-ES" dirty="0"/>
              <a:t>hay duplicación de código en la clase </a:t>
            </a:r>
            <a:r>
              <a:rPr lang="es-ES" dirty="0" err="1"/>
              <a:t>Database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689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network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06896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50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650"/>
            <a:ext cx="6867286" cy="35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391178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207284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de objetos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48691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de clases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710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 smtClean="0"/>
              <a:t>8.2 Usar herencia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0930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929" y="1268760"/>
            <a:ext cx="42242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7236" y="1731776"/>
            <a:ext cx="2047688" cy="11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2657" y="4046498"/>
            <a:ext cx="1775838" cy="161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995936" y="566235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Definimos una clase que contiene todas las cosas en común de ambas clases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Terminología de la “herencia”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 smtClean="0"/>
              <a:t>clase CD </a:t>
            </a:r>
            <a:r>
              <a:rPr lang="es-ES" b="1" i="1" dirty="0" smtClean="0"/>
              <a:t>deriva </a:t>
            </a:r>
            <a:r>
              <a:rPr lang="es-ES" dirty="0" smtClean="0"/>
              <a:t>de la clase elemento</a:t>
            </a:r>
          </a:p>
          <a:p>
            <a:r>
              <a:rPr lang="es-ES" dirty="0" smtClean="0"/>
              <a:t>La clase CD </a:t>
            </a:r>
            <a:r>
              <a:rPr lang="es-ES" b="1" i="1" dirty="0" smtClean="0"/>
              <a:t>extiende </a:t>
            </a:r>
            <a:r>
              <a:rPr lang="es-ES" dirty="0" smtClean="0"/>
              <a:t>a la clase elemento</a:t>
            </a:r>
          </a:p>
          <a:p>
            <a:r>
              <a:rPr lang="es-ES" dirty="0" smtClean="0"/>
              <a:t>La herencia se denomina relación </a:t>
            </a:r>
            <a:r>
              <a:rPr lang="es-ES" b="1" i="1" dirty="0" smtClean="0"/>
              <a:t>“ES UN”</a:t>
            </a:r>
          </a:p>
          <a:p>
            <a:r>
              <a:rPr lang="es-ES" dirty="0" smtClean="0"/>
              <a:t>La clase a partir de la que se derivan o heredan las otras se denominan: </a:t>
            </a:r>
          </a:p>
          <a:p>
            <a:pPr lvl="1"/>
            <a:r>
              <a:rPr lang="es-ES" dirty="0" smtClean="0"/>
              <a:t>clase padre, clase base o superclase</a:t>
            </a:r>
          </a:p>
          <a:p>
            <a:r>
              <a:rPr lang="es-ES" dirty="0" smtClean="0"/>
              <a:t>Las clases heredadas se denominan:</a:t>
            </a:r>
          </a:p>
          <a:p>
            <a:pPr lvl="1"/>
            <a:r>
              <a:rPr lang="es-ES" dirty="0" smtClean="0"/>
              <a:t>Clases derivadas, clases hijo o subclases</a:t>
            </a:r>
          </a:p>
          <a:p>
            <a:r>
              <a:rPr lang="es-ES" dirty="0" smtClean="0"/>
              <a:t>Las instancias de las subclases contienen todos sus campos mas los de la superclase</a:t>
            </a:r>
          </a:p>
          <a:p>
            <a:r>
              <a:rPr lang="es-ES" dirty="0" smtClean="0"/>
              <a:t>Las instancias de las subclases tienen todos los métodos definidos en ambas,  la superclase y la subclase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63199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729</Words>
  <Application>Microsoft Office PowerPoint</Application>
  <PresentationFormat>Presentación en pantalla (4:3)</PresentationFormat>
  <Paragraphs>91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Programación orientada a objetos</vt:lpstr>
      <vt:lpstr>Presentación de PowerPoint</vt:lpstr>
      <vt:lpstr>Clases y objetos de DoME</vt:lpstr>
      <vt:lpstr>Presentación de PowerPoint</vt:lpstr>
      <vt:lpstr>Presentación de PowerPoint</vt:lpstr>
      <vt:lpstr>network</vt:lpstr>
      <vt:lpstr>Presentación de PowerPoint</vt:lpstr>
      <vt:lpstr>8.2 Usar herencia</vt:lpstr>
      <vt:lpstr>Terminología de la “herencia”</vt:lpstr>
      <vt:lpstr>Presentación de PowerPoint</vt:lpstr>
      <vt:lpstr>8.3 Jerarquía de herencia</vt:lpstr>
      <vt:lpstr>8.4 Herencia en Java</vt:lpstr>
      <vt:lpstr>Uso de la herencia</vt:lpstr>
      <vt:lpstr>Presentación de PowerPoint</vt:lpstr>
      <vt:lpstr>8.4.1 Herencia y derecho de acceso</vt:lpstr>
      <vt:lpstr>8.4.2 Herencia e iniciación</vt:lpstr>
      <vt:lpstr>Llamada al constructor de la superclase</vt:lpstr>
      <vt:lpstr>Presentación de PowerPoint</vt:lpstr>
      <vt:lpstr>8.5 Agregar otras subclases</vt:lpstr>
      <vt:lpstr>Refactorización de las clases</vt:lpstr>
      <vt:lpstr>8.6 Ventajas de la Herencia</vt:lpstr>
      <vt:lpstr>Presentación de PowerPoint</vt:lpstr>
      <vt:lpstr>8.7 Subclases y subtipos</vt:lpstr>
      <vt:lpstr>8.7.3 Subtipos y paso de parámetros</vt:lpstr>
      <vt:lpstr>Polimorfismo</vt:lpstr>
      <vt:lpstr>8.7.5 Casting (Enmascaramiento de tipos)</vt:lpstr>
      <vt:lpstr>casting</vt:lpstr>
      <vt:lpstr>8.8 La clase “Object”</vt:lpstr>
      <vt:lpstr>8.9 Autoboxing y clase envoltorio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137</cp:revision>
  <dcterms:created xsi:type="dcterms:W3CDTF">2012-03-03T20:13:00Z</dcterms:created>
  <dcterms:modified xsi:type="dcterms:W3CDTF">2014-03-22T19:33:07Z</dcterms:modified>
</cp:coreProperties>
</file>