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256" r:id="rId2"/>
    <p:sldId id="265" r:id="rId3"/>
    <p:sldId id="272" r:id="rId4"/>
    <p:sldId id="257" r:id="rId5"/>
    <p:sldId id="291" r:id="rId6"/>
    <p:sldId id="261" r:id="rId7"/>
    <p:sldId id="292" r:id="rId8"/>
    <p:sldId id="294" r:id="rId9"/>
    <p:sldId id="260" r:id="rId10"/>
    <p:sldId id="297" r:id="rId11"/>
    <p:sldId id="284" r:id="rId12"/>
    <p:sldId id="274" r:id="rId13"/>
    <p:sldId id="300" r:id="rId14"/>
    <p:sldId id="298" r:id="rId15"/>
    <p:sldId id="299" r:id="rId16"/>
    <p:sldId id="259" r:id="rId17"/>
    <p:sldId id="273" r:id="rId18"/>
    <p:sldId id="279" r:id="rId19"/>
    <p:sldId id="301" r:id="rId20"/>
    <p:sldId id="262" r:id="rId21"/>
    <p:sldId id="277" r:id="rId22"/>
    <p:sldId id="276" r:id="rId23"/>
    <p:sldId id="286" r:id="rId24"/>
    <p:sldId id="285" r:id="rId25"/>
    <p:sldId id="264" r:id="rId26"/>
    <p:sldId id="263" r:id="rId27"/>
    <p:sldId id="258" r:id="rId28"/>
    <p:sldId id="278" r:id="rId29"/>
    <p:sldId id="289" r:id="rId30"/>
    <p:sldId id="266" r:id="rId31"/>
    <p:sldId id="280" r:id="rId32"/>
    <p:sldId id="267" r:id="rId33"/>
    <p:sldId id="296" r:id="rId34"/>
    <p:sldId id="268" r:id="rId35"/>
    <p:sldId id="269" r:id="rId36"/>
    <p:sldId id="290" r:id="rId37"/>
    <p:sldId id="302" r:id="rId38"/>
    <p:sldId id="281" r:id="rId39"/>
    <p:sldId id="282" r:id="rId40"/>
    <p:sldId id="283" r:id="rId41"/>
    <p:sldId id="295" r:id="rId42"/>
    <p:sldId id="288" r:id="rId43"/>
    <p:sldId id="270" r:id="rId44"/>
    <p:sldId id="271" r:id="rId4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346" autoAdjust="0"/>
  </p:normalViewPr>
  <p:slideViewPr>
    <p:cSldViewPr>
      <p:cViewPr varScale="1">
        <p:scale>
          <a:sx n="67" d="100"/>
          <a:sy n="67" d="100"/>
        </p:scale>
        <p:origin x="90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4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C4CE1F-FA13-4AD0-9565-CA284AE819F4}" type="datetimeFigureOut">
              <a:rPr lang="es-ES" smtClean="0"/>
              <a:t>04/03/2020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4B8134-E59B-467B-9B8E-84AB86A1AF2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42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4B8134-E59B-467B-9B8E-84AB86A1AF22}" type="slidenum">
              <a:rPr lang="es-ES" smtClean="0"/>
              <a:t>28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60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A1663-D914-4A42-ABFB-6F5F25DB5038}" type="datetimeFigureOut">
              <a:rPr lang="es-ES" smtClean="0"/>
              <a:pPr/>
              <a:t>04/03/2020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AFAF8A-5896-4BAA-98FC-B618306FC370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rof.mfbarcell.es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puntocomnoesunlenguaje.blogspot.com.es/2012/04/paso-de-parametros-en-java-y-ambito-de.html" TargetMode="External"/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2130425"/>
            <a:ext cx="7918648" cy="1470025"/>
          </a:xfrm>
        </p:spPr>
        <p:txBody>
          <a:bodyPr/>
          <a:lstStyle/>
          <a:p>
            <a:r>
              <a:rPr lang="es-ES" dirty="0" smtClean="0"/>
              <a:t>Programación Orientada a Objetos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smtClean="0"/>
              <a:t>Capítulo 2</a:t>
            </a:r>
          </a:p>
          <a:p>
            <a:r>
              <a:rPr lang="es-ES" dirty="0" smtClean="0"/>
              <a:t>Comprender las definiciones de clase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4860032" y="5517232"/>
            <a:ext cx="33843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Tutor: Manuel Fernández Barcell</a:t>
            </a:r>
          </a:p>
          <a:p>
            <a:r>
              <a:rPr lang="es-ES" dirty="0" smtClean="0"/>
              <a:t>Centro Asociado de Cádiz</a:t>
            </a:r>
          </a:p>
          <a:p>
            <a:r>
              <a:rPr lang="es-ES" dirty="0" smtClean="0">
                <a:hlinkClick r:id="rId2"/>
              </a:rPr>
              <a:t>http://prof.mfbarcell.es</a:t>
            </a:r>
            <a:r>
              <a:rPr lang="es-ES" dirty="0" smtClean="0"/>
              <a:t> 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Constructores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3456385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El </a:t>
            </a:r>
            <a:r>
              <a:rPr lang="es-ES" dirty="0"/>
              <a:t>constructor inicializa el objeto en un </a:t>
            </a:r>
            <a:r>
              <a:rPr lang="es-ES" dirty="0" smtClean="0"/>
              <a:t>estado razonable</a:t>
            </a:r>
            <a:r>
              <a:rPr lang="es-ES" dirty="0"/>
              <a:t>.</a:t>
            </a:r>
          </a:p>
          <a:p>
            <a:r>
              <a:rPr lang="es-ES" dirty="0" smtClean="0"/>
              <a:t>Tienen </a:t>
            </a:r>
            <a:r>
              <a:rPr lang="es-ES" dirty="0"/>
              <a:t>el </a:t>
            </a:r>
            <a:r>
              <a:rPr lang="es-ES" dirty="0" smtClean="0"/>
              <a:t>mismo nombre </a:t>
            </a:r>
            <a:r>
              <a:rPr lang="es-ES" dirty="0"/>
              <a:t>que la clase en la que son definidos</a:t>
            </a:r>
            <a:r>
              <a:rPr lang="es-ES" dirty="0" smtClean="0"/>
              <a:t>. </a:t>
            </a:r>
          </a:p>
          <a:p>
            <a:r>
              <a:rPr lang="es-ES" dirty="0" smtClean="0"/>
              <a:t>El </a:t>
            </a:r>
            <a:r>
              <a:rPr lang="es-ES" dirty="0"/>
              <a:t>nombre del constructor sigue inmediatamente a </a:t>
            </a:r>
            <a:r>
              <a:rPr lang="es-ES" dirty="0" smtClean="0"/>
              <a:t>la palabra </a:t>
            </a:r>
            <a:r>
              <a:rPr lang="es-ES" b="1" dirty="0" err="1"/>
              <a:t>public</a:t>
            </a:r>
            <a:r>
              <a:rPr lang="es-ES" dirty="0"/>
              <a:t>.</a:t>
            </a:r>
          </a:p>
          <a:p>
            <a:r>
              <a:rPr lang="es-ES" dirty="0"/>
              <a:t>Los campos del objeto se inicializan en el </a:t>
            </a:r>
            <a:r>
              <a:rPr lang="es-ES" dirty="0" smtClean="0"/>
              <a:t>constructor, bien </a:t>
            </a:r>
            <a:r>
              <a:rPr lang="es-ES" dirty="0"/>
              <a:t>con valores fijos, o bien con parámetros </a:t>
            </a:r>
            <a:r>
              <a:rPr lang="es-ES" dirty="0" smtClean="0"/>
              <a:t>del propio </a:t>
            </a:r>
            <a:r>
              <a:rPr lang="es-ES" dirty="0"/>
              <a:t>constructor.</a:t>
            </a:r>
          </a:p>
          <a:p>
            <a:r>
              <a:rPr lang="es-ES" dirty="0"/>
              <a:t>En Java todos los campos son </a:t>
            </a:r>
            <a:r>
              <a:rPr lang="es-ES" dirty="0" smtClean="0"/>
              <a:t>inicializados automáticamente </a:t>
            </a:r>
            <a:r>
              <a:rPr lang="es-ES" dirty="0"/>
              <a:t>con un valor por defecto, si es </a:t>
            </a:r>
            <a:r>
              <a:rPr lang="es-ES" dirty="0" smtClean="0"/>
              <a:t>que no </a:t>
            </a:r>
            <a:r>
              <a:rPr lang="es-ES" dirty="0"/>
              <a:t>están inicializados explícitamente</a:t>
            </a:r>
            <a:r>
              <a:rPr lang="es-ES" dirty="0" smtClean="0"/>
              <a:t>. </a:t>
            </a:r>
          </a:p>
          <a:p>
            <a:r>
              <a:rPr lang="es-ES" dirty="0" smtClean="0"/>
              <a:t>El </a:t>
            </a:r>
            <a:r>
              <a:rPr lang="es-ES" dirty="0"/>
              <a:t>valor por defecto para los campos enteros es 0.</a:t>
            </a:r>
          </a:p>
          <a:p>
            <a:r>
              <a:rPr lang="es-ES" dirty="0"/>
              <a:t>Sin embargo, es preferible escribir explícitamente </a:t>
            </a:r>
            <a:r>
              <a:rPr lang="es-ES" dirty="0" smtClean="0"/>
              <a:t>las asignaciones</a:t>
            </a:r>
            <a:r>
              <a:rPr lang="es-ES" dirty="0"/>
              <a:t>.</a:t>
            </a:r>
          </a:p>
          <a:p>
            <a:r>
              <a:rPr lang="es-ES" dirty="0"/>
              <a:t>No hay ninguna desventaja en hacer esto y sirve </a:t>
            </a:r>
            <a:r>
              <a:rPr lang="es-ES" dirty="0" smtClean="0"/>
              <a:t>para documentar </a:t>
            </a:r>
            <a:r>
              <a:rPr lang="es-ES" dirty="0"/>
              <a:t>lo que está ocurriendo realmente.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257" y="3933056"/>
            <a:ext cx="4608671" cy="2770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0427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836712"/>
            <a:ext cx="8757333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41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633412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2.5 Parámetros: recepción </a:t>
            </a:r>
            <a:r>
              <a:rPr lang="es-ES" smtClean="0"/>
              <a:t>de datos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0" y="879475"/>
            <a:ext cx="8229600" cy="461963"/>
          </a:xfrm>
        </p:spPr>
        <p:txBody>
          <a:bodyPr>
            <a:normAutofit fontScale="62500" lnSpcReduction="20000"/>
          </a:bodyPr>
          <a:lstStyle/>
          <a:p>
            <a:r>
              <a:rPr lang="es-ES" dirty="0" smtClean="0"/>
              <a:t>Los constructores y los métodos reciben valores mediante los parámetros</a:t>
            </a:r>
            <a:endParaRPr lang="es-E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4" y="3383696"/>
            <a:ext cx="1789584" cy="132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7416824" cy="764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10 Conector recto"/>
          <p:cNvCxnSpPr/>
          <p:nvPr/>
        </p:nvCxnSpPr>
        <p:spPr>
          <a:xfrm>
            <a:off x="2411760" y="2969186"/>
            <a:ext cx="16561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5973572" y="2974851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4" y="4797152"/>
            <a:ext cx="1789584" cy="1650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112" y="4865735"/>
            <a:ext cx="6819286" cy="13594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411" y="3484763"/>
            <a:ext cx="6829232" cy="113876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" name="7 Grupo"/>
          <p:cNvGrpSpPr/>
          <p:nvPr/>
        </p:nvGrpSpPr>
        <p:grpSpPr>
          <a:xfrm>
            <a:off x="406802" y="1335733"/>
            <a:ext cx="8276254" cy="798676"/>
            <a:chOff x="656144" y="1721833"/>
            <a:chExt cx="8276254" cy="798676"/>
          </a:xfrm>
        </p:grpSpPr>
        <p:sp>
          <p:nvSpPr>
            <p:cNvPr id="4" name="3 Rectángulo"/>
            <p:cNvSpPr/>
            <p:nvPr/>
          </p:nvSpPr>
          <p:spPr>
            <a:xfrm>
              <a:off x="721924" y="1853386"/>
              <a:ext cx="648072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" name="4 Grupo"/>
            <p:cNvGrpSpPr/>
            <p:nvPr/>
          </p:nvGrpSpPr>
          <p:grpSpPr>
            <a:xfrm>
              <a:off x="656144" y="1721833"/>
              <a:ext cx="8276254" cy="798676"/>
              <a:chOff x="808871" y="2021550"/>
              <a:chExt cx="8276254" cy="798676"/>
            </a:xfrm>
          </p:grpSpPr>
          <p:pic>
            <p:nvPicPr>
              <p:cNvPr id="3075" name="Picture 3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8871" y="2021550"/>
                <a:ext cx="8276254" cy="7986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7" name="6 Conector recto"/>
              <p:cNvCxnSpPr/>
              <p:nvPr/>
            </p:nvCxnSpPr>
            <p:spPr>
              <a:xfrm>
                <a:off x="4325997" y="2746665"/>
                <a:ext cx="2448272" cy="0"/>
              </a:xfrm>
              <a:prstGeom prst="line">
                <a:avLst/>
              </a:prstGeom>
              <a:ln w="3492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5 Rectángulo"/>
            <p:cNvSpPr/>
            <p:nvPr/>
          </p:nvSpPr>
          <p:spPr>
            <a:xfrm>
              <a:off x="721924" y="1721833"/>
              <a:ext cx="648072" cy="239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</p:spTree>
    <p:extLst>
      <p:ext uri="{BB962C8B-B14F-4D97-AF65-F5344CB8AC3E}">
        <p14:creationId xmlns:p14="http://schemas.microsoft.com/office/powerpoint/2010/main" val="22602726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08720"/>
            <a:ext cx="8084535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86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Parámetros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/>
              <a:t>La manera en que los constructores y los </a:t>
            </a:r>
            <a:r>
              <a:rPr lang="es-ES" dirty="0" smtClean="0"/>
              <a:t>métodos reciben </a:t>
            </a:r>
            <a:r>
              <a:rPr lang="es-ES" dirty="0"/>
              <a:t>valores es mediante sus Parámetros.</a:t>
            </a:r>
          </a:p>
          <a:p>
            <a:r>
              <a:rPr lang="es-ES" dirty="0"/>
              <a:t>Son otro tipo de variable, igual que los campos </a:t>
            </a:r>
            <a:r>
              <a:rPr lang="es-ES" dirty="0" smtClean="0"/>
              <a:t>y permiten </a:t>
            </a:r>
            <a:r>
              <a:rPr lang="es-ES" dirty="0"/>
              <a:t>almacenar valores.</a:t>
            </a:r>
          </a:p>
          <a:p>
            <a:r>
              <a:rPr lang="es-ES" dirty="0"/>
              <a:t>Se utilizan para almacenar datos.</a:t>
            </a:r>
          </a:p>
          <a:p>
            <a:r>
              <a:rPr lang="es-ES" dirty="0"/>
              <a:t>Se definen en el encabezado de un constructor o </a:t>
            </a:r>
            <a:r>
              <a:rPr lang="es-ES" dirty="0" smtClean="0"/>
              <a:t>un método.</a:t>
            </a:r>
          </a:p>
          <a:p>
            <a:r>
              <a:rPr lang="es-ES" dirty="0" smtClean="0"/>
              <a:t>Transportan </a:t>
            </a:r>
            <a:r>
              <a:rPr lang="es-ES" dirty="0"/>
              <a:t>datos que tienen su origen fuera </a:t>
            </a:r>
            <a:r>
              <a:rPr lang="es-ES" dirty="0" smtClean="0"/>
              <a:t>del constructor </a:t>
            </a:r>
            <a:r>
              <a:rPr lang="es-ES" dirty="0"/>
              <a:t>o método y hacen que esos datos </a:t>
            </a:r>
            <a:r>
              <a:rPr lang="es-ES" dirty="0" smtClean="0"/>
              <a:t>estén disponibles </a:t>
            </a:r>
            <a:r>
              <a:rPr lang="es-ES" dirty="0"/>
              <a:t>en el interior del constructor o método</a:t>
            </a:r>
            <a:r>
              <a:rPr lang="es-ES" dirty="0" smtClean="0"/>
              <a:t>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7290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2852937"/>
            <a:ext cx="6390893" cy="3816424"/>
          </a:xfrm>
          <a:prstGeom prst="rect">
            <a:avLst/>
          </a:prstGeom>
        </p:spPr>
      </p:pic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2304256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Distinguimos entre:</a:t>
            </a:r>
          </a:p>
          <a:p>
            <a:pPr lvl="1"/>
            <a:r>
              <a:rPr lang="es-ES" dirty="0"/>
              <a:t>N</a:t>
            </a:r>
            <a:r>
              <a:rPr lang="es-ES" dirty="0" smtClean="0"/>
              <a:t>ombres </a:t>
            </a:r>
            <a:r>
              <a:rPr lang="es-ES" dirty="0"/>
              <a:t>de los parámetros dentro de un constructor o un método.</a:t>
            </a:r>
          </a:p>
          <a:p>
            <a:pPr lvl="1"/>
            <a:r>
              <a:rPr lang="es-ES" dirty="0"/>
              <a:t>V</a:t>
            </a:r>
            <a:r>
              <a:rPr lang="es-ES" dirty="0" smtClean="0"/>
              <a:t>alores </a:t>
            </a:r>
            <a:r>
              <a:rPr lang="es-ES" dirty="0"/>
              <a:t>de los parámetros fuera de un constructor o un método.</a:t>
            </a:r>
          </a:p>
          <a:p>
            <a:r>
              <a:rPr lang="es-ES" dirty="0"/>
              <a:t>Hacemos referencia:</a:t>
            </a:r>
          </a:p>
          <a:p>
            <a:pPr lvl="1"/>
            <a:r>
              <a:rPr lang="es-ES" dirty="0"/>
              <a:t>A los nombres como </a:t>
            </a:r>
            <a:r>
              <a:rPr lang="es-ES" b="1" dirty="0"/>
              <a:t>parámetros formales</a:t>
            </a:r>
            <a:r>
              <a:rPr lang="es-ES" dirty="0"/>
              <a:t>.</a:t>
            </a:r>
          </a:p>
          <a:p>
            <a:pPr lvl="1"/>
            <a:r>
              <a:rPr lang="es-ES" dirty="0"/>
              <a:t>A los valores como </a:t>
            </a:r>
            <a:r>
              <a:rPr lang="es-ES" b="1" dirty="0"/>
              <a:t>parámetros reales</a:t>
            </a:r>
            <a:r>
              <a:rPr lang="es-ES" dirty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568656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es-ES" dirty="0" smtClean="0"/>
              <a:t>2.6 Asignación</a:t>
            </a:r>
            <a:endParaRPr lang="es-E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849315"/>
            <a:ext cx="8229600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Flecha derecha"/>
          <p:cNvSpPr/>
          <p:nvPr/>
        </p:nvSpPr>
        <p:spPr>
          <a:xfrm>
            <a:off x="755576" y="5169841"/>
            <a:ext cx="288032" cy="144016"/>
          </a:xfrm>
          <a:prstGeom prst="rightArrow">
            <a:avLst>
              <a:gd name="adj1" fmla="val 13367"/>
              <a:gd name="adj2" fmla="val 700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2 Forma libre"/>
          <p:cNvSpPr/>
          <p:nvPr/>
        </p:nvSpPr>
        <p:spPr>
          <a:xfrm>
            <a:off x="1241658" y="5085184"/>
            <a:ext cx="500514" cy="313331"/>
          </a:xfrm>
          <a:custGeom>
            <a:avLst/>
            <a:gdLst>
              <a:gd name="connsiteX0" fmla="*/ 19251 w 500514"/>
              <a:gd name="connsiteY0" fmla="*/ 24573 h 313331"/>
              <a:gd name="connsiteX1" fmla="*/ 346510 w 500514"/>
              <a:gd name="connsiteY1" fmla="*/ 5323 h 313331"/>
              <a:gd name="connsiteX2" fmla="*/ 413887 w 500514"/>
              <a:gd name="connsiteY2" fmla="*/ 34198 h 313331"/>
              <a:gd name="connsiteX3" fmla="*/ 462013 w 500514"/>
              <a:gd name="connsiteY3" fmla="*/ 43824 h 313331"/>
              <a:gd name="connsiteX4" fmla="*/ 490889 w 500514"/>
              <a:gd name="connsiteY4" fmla="*/ 101575 h 313331"/>
              <a:gd name="connsiteX5" fmla="*/ 500514 w 500514"/>
              <a:gd name="connsiteY5" fmla="*/ 130451 h 313331"/>
              <a:gd name="connsiteX6" fmla="*/ 490889 w 500514"/>
              <a:gd name="connsiteY6" fmla="*/ 217078 h 313331"/>
              <a:gd name="connsiteX7" fmla="*/ 481264 w 500514"/>
              <a:gd name="connsiteY7" fmla="*/ 245954 h 313331"/>
              <a:gd name="connsiteX8" fmla="*/ 462013 w 500514"/>
              <a:gd name="connsiteY8" fmla="*/ 274830 h 313331"/>
              <a:gd name="connsiteX9" fmla="*/ 385011 w 500514"/>
              <a:gd name="connsiteY9" fmla="*/ 303706 h 313331"/>
              <a:gd name="connsiteX10" fmla="*/ 279133 w 500514"/>
              <a:gd name="connsiteY10" fmla="*/ 313331 h 313331"/>
              <a:gd name="connsiteX11" fmla="*/ 38501 w 500514"/>
              <a:gd name="connsiteY11" fmla="*/ 303706 h 313331"/>
              <a:gd name="connsiteX12" fmla="*/ 19251 w 500514"/>
              <a:gd name="connsiteY12" fmla="*/ 274830 h 313331"/>
              <a:gd name="connsiteX13" fmla="*/ 9626 w 500514"/>
              <a:gd name="connsiteY13" fmla="*/ 120826 h 313331"/>
              <a:gd name="connsiteX14" fmla="*/ 0 w 500514"/>
              <a:gd name="connsiteY14" fmla="*/ 91950 h 313331"/>
              <a:gd name="connsiteX15" fmla="*/ 9626 w 500514"/>
              <a:gd name="connsiteY15" fmla="*/ 43824 h 313331"/>
              <a:gd name="connsiteX16" fmla="*/ 38501 w 500514"/>
              <a:gd name="connsiteY16" fmla="*/ 34198 h 313331"/>
              <a:gd name="connsiteX17" fmla="*/ 19251 w 500514"/>
              <a:gd name="connsiteY17" fmla="*/ 24573 h 313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0514" h="313331">
                <a:moveTo>
                  <a:pt x="19251" y="24573"/>
                </a:moveTo>
                <a:cubicBezTo>
                  <a:pt x="70586" y="19761"/>
                  <a:pt x="61275" y="-12505"/>
                  <a:pt x="346510" y="5323"/>
                </a:cubicBezTo>
                <a:cubicBezTo>
                  <a:pt x="367213" y="6617"/>
                  <a:pt x="397120" y="28609"/>
                  <a:pt x="413887" y="34198"/>
                </a:cubicBezTo>
                <a:cubicBezTo>
                  <a:pt x="429407" y="39371"/>
                  <a:pt x="445971" y="40615"/>
                  <a:pt x="462013" y="43824"/>
                </a:cubicBezTo>
                <a:cubicBezTo>
                  <a:pt x="486206" y="116404"/>
                  <a:pt x="453570" y="26937"/>
                  <a:pt x="490889" y="101575"/>
                </a:cubicBezTo>
                <a:cubicBezTo>
                  <a:pt x="495426" y="110650"/>
                  <a:pt x="497306" y="120826"/>
                  <a:pt x="500514" y="130451"/>
                </a:cubicBezTo>
                <a:cubicBezTo>
                  <a:pt x="497306" y="159327"/>
                  <a:pt x="495665" y="188420"/>
                  <a:pt x="490889" y="217078"/>
                </a:cubicBezTo>
                <a:cubicBezTo>
                  <a:pt x="489221" y="227086"/>
                  <a:pt x="485801" y="236879"/>
                  <a:pt x="481264" y="245954"/>
                </a:cubicBezTo>
                <a:cubicBezTo>
                  <a:pt x="476091" y="256301"/>
                  <a:pt x="470193" y="266650"/>
                  <a:pt x="462013" y="274830"/>
                </a:cubicBezTo>
                <a:cubicBezTo>
                  <a:pt x="439316" y="297526"/>
                  <a:pt x="416491" y="299771"/>
                  <a:pt x="385011" y="303706"/>
                </a:cubicBezTo>
                <a:cubicBezTo>
                  <a:pt x="349846" y="308102"/>
                  <a:pt x="314426" y="310123"/>
                  <a:pt x="279133" y="313331"/>
                </a:cubicBezTo>
                <a:cubicBezTo>
                  <a:pt x="198922" y="310123"/>
                  <a:pt x="117909" y="315470"/>
                  <a:pt x="38501" y="303706"/>
                </a:cubicBezTo>
                <a:cubicBezTo>
                  <a:pt x="27058" y="302011"/>
                  <a:pt x="21055" y="286257"/>
                  <a:pt x="19251" y="274830"/>
                </a:cubicBezTo>
                <a:cubicBezTo>
                  <a:pt x="11229" y="224025"/>
                  <a:pt x="15011" y="171978"/>
                  <a:pt x="9626" y="120826"/>
                </a:cubicBezTo>
                <a:cubicBezTo>
                  <a:pt x="8564" y="110736"/>
                  <a:pt x="3209" y="101575"/>
                  <a:pt x="0" y="91950"/>
                </a:cubicBezTo>
                <a:cubicBezTo>
                  <a:pt x="3209" y="75908"/>
                  <a:pt x="551" y="57436"/>
                  <a:pt x="9626" y="43824"/>
                </a:cubicBezTo>
                <a:cubicBezTo>
                  <a:pt x="15254" y="35382"/>
                  <a:pt x="29801" y="39418"/>
                  <a:pt x="38501" y="34198"/>
                </a:cubicBezTo>
                <a:cubicBezTo>
                  <a:pt x="46283" y="29529"/>
                  <a:pt x="-32084" y="29385"/>
                  <a:pt x="19251" y="24573"/>
                </a:cubicBezTo>
                <a:close/>
              </a:path>
            </a:pathLst>
          </a:custGeom>
          <a:solidFill>
            <a:schemeClr val="accent1">
              <a:alpha val="1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06" y="1188599"/>
            <a:ext cx="2057353" cy="2154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439830"/>
            <a:ext cx="5022304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52756"/>
            <a:ext cx="2048575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Comentarios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6" y="3172106"/>
            <a:ext cx="8964488" cy="1858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024472"/>
            <a:ext cx="71437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9358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5250"/>
            <a:ext cx="8562975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5" y="3425322"/>
            <a:ext cx="8534400" cy="317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7064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924944"/>
            <a:ext cx="7344816" cy="3797126"/>
          </a:xfrm>
          <a:prstGeom prst="rect">
            <a:avLst/>
          </a:prstGeom>
        </p:spPr>
      </p:pic>
      <p:sp>
        <p:nvSpPr>
          <p:cNvPr id="4" name="Marcador de contenido 3"/>
          <p:cNvSpPr>
            <a:spLocks noGrp="1"/>
          </p:cNvSpPr>
          <p:nvPr>
            <p:ph idx="1"/>
          </p:nvPr>
        </p:nvSpPr>
        <p:spPr>
          <a:xfrm>
            <a:off x="323528" y="332656"/>
            <a:ext cx="8229600" cy="2808312"/>
          </a:xfrm>
        </p:spPr>
        <p:txBody>
          <a:bodyPr>
            <a:normAutofit fontScale="77500" lnSpcReduction="20000"/>
          </a:bodyPr>
          <a:lstStyle/>
          <a:p>
            <a:r>
              <a:rPr lang="es-ES" dirty="0"/>
              <a:t>Se debe poner un comentario:</a:t>
            </a:r>
          </a:p>
          <a:p>
            <a:pPr lvl="1"/>
            <a:r>
              <a:rPr lang="es-ES" dirty="0" smtClean="0"/>
              <a:t>Al </a:t>
            </a:r>
            <a:r>
              <a:rPr lang="es-ES" dirty="0"/>
              <a:t>principio de cada archivo con la descripción </a:t>
            </a:r>
            <a:r>
              <a:rPr lang="es-ES" dirty="0" smtClean="0"/>
              <a:t>y objetivo </a:t>
            </a:r>
            <a:r>
              <a:rPr lang="es-ES" dirty="0"/>
              <a:t>del mismo.</a:t>
            </a:r>
          </a:p>
          <a:p>
            <a:pPr lvl="1"/>
            <a:r>
              <a:rPr lang="es-ES" dirty="0" smtClean="0"/>
              <a:t>Antes </a:t>
            </a:r>
            <a:r>
              <a:rPr lang="es-ES" dirty="0"/>
              <a:t>de cada método, explicando para qué sirve.</a:t>
            </a:r>
          </a:p>
          <a:p>
            <a:pPr lvl="1"/>
            <a:r>
              <a:rPr lang="es-ES" dirty="0" smtClean="0"/>
              <a:t>Antes </a:t>
            </a:r>
            <a:r>
              <a:rPr lang="es-ES" dirty="0"/>
              <a:t>de cada algoritmo, explicando qué hace </a:t>
            </a:r>
            <a:r>
              <a:rPr lang="es-ES" dirty="0" smtClean="0"/>
              <a:t>el algoritmo</a:t>
            </a:r>
            <a:r>
              <a:rPr lang="es-ES" dirty="0"/>
              <a:t>.</a:t>
            </a:r>
          </a:p>
          <a:p>
            <a:pPr lvl="1"/>
            <a:r>
              <a:rPr lang="es-ES" dirty="0" smtClean="0"/>
              <a:t>Antes </a:t>
            </a:r>
            <a:r>
              <a:rPr lang="es-ES" dirty="0"/>
              <a:t>de cada definición de estructura de </a:t>
            </a:r>
            <a:r>
              <a:rPr lang="es-ES" dirty="0" smtClean="0"/>
              <a:t>datos, indicando </a:t>
            </a:r>
            <a:r>
              <a:rPr lang="es-ES" dirty="0"/>
              <a:t>cuál es su objetivo.</a:t>
            </a:r>
          </a:p>
          <a:p>
            <a:pPr lvl="1"/>
            <a:r>
              <a:rPr lang="es-ES" dirty="0" smtClean="0"/>
              <a:t>Antes </a:t>
            </a:r>
            <a:r>
              <a:rPr lang="es-ES" dirty="0"/>
              <a:t>de cada parte significativa del programa.</a:t>
            </a:r>
          </a:p>
        </p:txBody>
      </p:sp>
    </p:spTree>
    <p:extLst>
      <p:ext uri="{BB962C8B-B14F-4D97-AF65-F5344CB8AC3E}">
        <p14:creationId xmlns:p14="http://schemas.microsoft.com/office/powerpoint/2010/main" val="26734094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60648"/>
            <a:ext cx="7394770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9" y="3593584"/>
            <a:ext cx="7106738" cy="120947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9" y="4755846"/>
            <a:ext cx="7106737" cy="1716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algn="l"/>
            <a:r>
              <a:rPr lang="es-ES" dirty="0" smtClean="0"/>
              <a:t>2.7 Métodos</a:t>
            </a:r>
            <a:endParaRPr lang="es-E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337934"/>
            <a:ext cx="605174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CuadroTexto"/>
          <p:cNvSpPr txBox="1"/>
          <p:nvPr/>
        </p:nvSpPr>
        <p:spPr>
          <a:xfrm>
            <a:off x="683568" y="980728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Los métodos implementan el comportamiento de los objetos</a:t>
            </a:r>
            <a:endParaRPr lang="es-ES" dirty="0"/>
          </a:p>
        </p:txBody>
      </p:sp>
      <p:sp>
        <p:nvSpPr>
          <p:cNvPr id="4" name="3 Rectángulo"/>
          <p:cNvSpPr/>
          <p:nvPr/>
        </p:nvSpPr>
        <p:spPr>
          <a:xfrm>
            <a:off x="2987824" y="2204864"/>
            <a:ext cx="4608512" cy="2304256"/>
          </a:xfrm>
          <a:prstGeom prst="rect">
            <a:avLst/>
          </a:prstGeom>
          <a:solidFill>
            <a:schemeClr val="accent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25730"/>
            <a:ext cx="2190776" cy="1631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26" y="4509120"/>
            <a:ext cx="7204938" cy="2267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err="1" smtClean="0"/>
              <a:t>Return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5488" y="908720"/>
            <a:ext cx="8229600" cy="3212331"/>
          </a:xfrm>
        </p:spPr>
        <p:txBody>
          <a:bodyPr>
            <a:normAutofit fontScale="70000" lnSpcReduction="20000"/>
          </a:bodyPr>
          <a:lstStyle/>
          <a:p>
            <a:r>
              <a:rPr lang="es-ES" dirty="0" smtClean="0"/>
              <a:t>Es </a:t>
            </a:r>
            <a:r>
              <a:rPr lang="es-ES" dirty="0"/>
              <a:t>la responsable de devolver un valor que </a:t>
            </a:r>
            <a:r>
              <a:rPr lang="es-ES" dirty="0" smtClean="0"/>
              <a:t>coincida con </a:t>
            </a:r>
            <a:r>
              <a:rPr lang="es-ES" dirty="0"/>
              <a:t>el tipo de retorno de la signatura del método</a:t>
            </a:r>
            <a:r>
              <a:rPr lang="es-ES" dirty="0" smtClean="0"/>
              <a:t>.</a:t>
            </a:r>
          </a:p>
          <a:p>
            <a:r>
              <a:rPr lang="es-ES" dirty="0" smtClean="0"/>
              <a:t>Cuando </a:t>
            </a:r>
            <a:r>
              <a:rPr lang="es-ES" dirty="0"/>
              <a:t>un método contiene una sentencia </a:t>
            </a:r>
            <a:r>
              <a:rPr lang="es-ES" b="1" dirty="0" err="1" smtClean="0"/>
              <a:t>return</a:t>
            </a:r>
            <a:r>
              <a:rPr lang="es-ES" dirty="0" smtClean="0"/>
              <a:t>, siempre </a:t>
            </a:r>
            <a:r>
              <a:rPr lang="es-ES" dirty="0"/>
              <a:t>es la última sentencia que se ejecuta </a:t>
            </a:r>
            <a:r>
              <a:rPr lang="es-ES" dirty="0" smtClean="0"/>
              <a:t>del mismo </a:t>
            </a:r>
            <a:r>
              <a:rPr lang="es-ES" dirty="0"/>
              <a:t>porque una vez que se ejecutó esta </a:t>
            </a:r>
            <a:r>
              <a:rPr lang="es-ES" dirty="0" smtClean="0"/>
              <a:t>sentencia no </a:t>
            </a:r>
            <a:r>
              <a:rPr lang="es-ES" dirty="0"/>
              <a:t>se ejecutarán más sentencias en el método.</a:t>
            </a:r>
          </a:p>
          <a:p>
            <a:r>
              <a:rPr lang="es-ES" dirty="0"/>
              <a:t>Los tipos de retorno y las instrucciones de </a:t>
            </a:r>
            <a:r>
              <a:rPr lang="es-ES" dirty="0" smtClean="0"/>
              <a:t>retorno funcionan </a:t>
            </a:r>
            <a:r>
              <a:rPr lang="es-ES" dirty="0"/>
              <a:t>conjuntamente.</a:t>
            </a:r>
          </a:p>
          <a:p>
            <a:pPr lvl="1"/>
            <a:r>
              <a:rPr lang="es-ES" dirty="0" smtClean="0"/>
              <a:t>Una </a:t>
            </a:r>
            <a:r>
              <a:rPr lang="es-ES" dirty="0"/>
              <a:t>llamada a un método es </a:t>
            </a:r>
            <a:r>
              <a:rPr lang="es-ES" dirty="0" smtClean="0"/>
              <a:t>una especie </a:t>
            </a:r>
            <a:r>
              <a:rPr lang="es-ES" dirty="0"/>
              <a:t>de pregunta que se la hace el objeto y el </a:t>
            </a:r>
            <a:r>
              <a:rPr lang="es-ES" dirty="0" smtClean="0"/>
              <a:t>valor de </a:t>
            </a:r>
            <a:r>
              <a:rPr lang="es-ES" dirty="0"/>
              <a:t>retorno proporcionado por el método es </a:t>
            </a:r>
            <a:r>
              <a:rPr lang="es-ES" dirty="0" smtClean="0"/>
              <a:t>la respuesta </a:t>
            </a:r>
            <a:r>
              <a:rPr lang="es-ES" dirty="0"/>
              <a:t>que el objeto da a esa pregunta.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075892"/>
            <a:ext cx="3907160" cy="278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5213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2.8 Métodos selectores y </a:t>
            </a:r>
            <a:r>
              <a:rPr lang="es-ES" dirty="0" err="1" smtClean="0"/>
              <a:t>mutadores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683568" y="5733256"/>
            <a:ext cx="7475740" cy="1008112"/>
            <a:chOff x="683568" y="5601547"/>
            <a:chExt cx="7475740" cy="100811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5601547"/>
              <a:ext cx="7475740" cy="1008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5 Conector recto"/>
            <p:cNvCxnSpPr/>
            <p:nvPr/>
          </p:nvCxnSpPr>
          <p:spPr>
            <a:xfrm>
              <a:off x="1952012" y="6525344"/>
              <a:ext cx="4320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196752"/>
            <a:ext cx="1740714" cy="1008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036" y="940451"/>
            <a:ext cx="6264696" cy="175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92896"/>
            <a:ext cx="7992888" cy="323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6604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32656"/>
            <a:ext cx="7696200" cy="30194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328776"/>
            <a:ext cx="850582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651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548680"/>
            <a:ext cx="84582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103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2.9 Impresión desde métodos</a:t>
            </a:r>
            <a:endParaRPr lang="es-E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7" y="1417638"/>
            <a:ext cx="6485057" cy="4171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4904"/>
            <a:ext cx="1872208" cy="136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Ejercicio 2.44</a:t>
            </a:r>
            <a:endParaRPr lang="es-E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8587997" cy="183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698" y="2960694"/>
            <a:ext cx="6076350" cy="3769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2.12 Máquina mejorada</a:t>
            </a:r>
            <a:endParaRPr lang="es-E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12776"/>
            <a:ext cx="843418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619672" y="609329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Ver código de </a:t>
            </a:r>
            <a:r>
              <a:rPr lang="es-ES" dirty="0" err="1" smtClean="0"/>
              <a:t>Better</a:t>
            </a:r>
            <a:r>
              <a:rPr lang="es-ES" dirty="0" smtClean="0"/>
              <a:t>-ticket-machine</a:t>
            </a:r>
            <a:endParaRPr lang="es-E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040560" cy="850106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2.13 Sentencia condicional</a:t>
            </a:r>
            <a:endParaRPr lang="es-E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2" y="260648"/>
            <a:ext cx="1958661" cy="180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95" y="2305434"/>
            <a:ext cx="6997593" cy="2059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82" y="4542148"/>
            <a:ext cx="7732091" cy="1969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116632"/>
            <a:ext cx="1576312" cy="2860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83537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32656"/>
            <a:ext cx="7343775" cy="27051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2923804"/>
            <a:ext cx="7439025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686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3602"/>
            <a:ext cx="5606380" cy="635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868143" y="332656"/>
            <a:ext cx="3243875" cy="1143000"/>
          </a:xfrm>
        </p:spPr>
        <p:txBody>
          <a:bodyPr>
            <a:normAutofit fontScale="90000"/>
          </a:bodyPr>
          <a:lstStyle/>
          <a:p>
            <a:r>
              <a:rPr lang="es-ES" dirty="0"/>
              <a:t>2.1 Máquina </a:t>
            </a:r>
            <a:r>
              <a:rPr lang="es-ES" dirty="0" smtClean="0"/>
              <a:t>expendedora</a:t>
            </a:r>
            <a:endParaRPr lang="es-ES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5785892" y="1772817"/>
            <a:ext cx="3271292" cy="1656183"/>
          </a:xfrm>
        </p:spPr>
        <p:txBody>
          <a:bodyPr/>
          <a:lstStyle/>
          <a:p>
            <a:r>
              <a:rPr lang="es-ES" sz="1800" dirty="0" smtClean="0"/>
              <a:t>Los clientes insertan el dinero y la máquina imprime billete</a:t>
            </a:r>
          </a:p>
          <a:p>
            <a:r>
              <a:rPr lang="es-ES" sz="1800" dirty="0" smtClean="0"/>
              <a:t>Lleva el control del dinero acumulado</a:t>
            </a:r>
          </a:p>
        </p:txBody>
      </p:sp>
    </p:spTree>
    <p:extLst>
      <p:ext uri="{BB962C8B-B14F-4D97-AF65-F5344CB8AC3E}">
        <p14:creationId xmlns:p14="http://schemas.microsoft.com/office/powerpoint/2010/main" val="121319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2.14 Ejemplo adicional de sentencia condicional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09" y="1988840"/>
            <a:ext cx="8679467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2.15 Representación visual del ámbito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661376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0119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776" y="274638"/>
            <a:ext cx="6131024" cy="1143000"/>
          </a:xfrm>
        </p:spPr>
        <p:txBody>
          <a:bodyPr/>
          <a:lstStyle/>
          <a:p>
            <a:r>
              <a:rPr lang="es-ES" dirty="0" smtClean="0"/>
              <a:t>2.16 Variables locales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783193" cy="191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99" y="2427866"/>
            <a:ext cx="8496944" cy="2673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490947"/>
            <a:ext cx="5400600" cy="523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Variables locales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s-ES" dirty="0"/>
              <a:t>Se declaran dentro del cuerpo de un constructor o </a:t>
            </a:r>
            <a:r>
              <a:rPr lang="es-ES" dirty="0" smtClean="0"/>
              <a:t>de un </a:t>
            </a:r>
            <a:r>
              <a:rPr lang="es-ES" dirty="0"/>
              <a:t>método.</a:t>
            </a:r>
          </a:p>
          <a:p>
            <a:r>
              <a:rPr lang="es-ES" dirty="0"/>
              <a:t>Las declaraciones son muy similares a </a:t>
            </a:r>
            <a:r>
              <a:rPr lang="es-ES" dirty="0" smtClean="0"/>
              <a:t>las declaraciones </a:t>
            </a:r>
            <a:r>
              <a:rPr lang="es-ES" dirty="0"/>
              <a:t>de los campos pero las </a:t>
            </a:r>
            <a:r>
              <a:rPr lang="es-ES" dirty="0" smtClean="0"/>
              <a:t>palabras </a:t>
            </a:r>
            <a:r>
              <a:rPr lang="es-ES" b="1" dirty="0" err="1" smtClean="0"/>
              <a:t>private</a:t>
            </a:r>
            <a:r>
              <a:rPr lang="es-ES" dirty="0" smtClean="0"/>
              <a:t> </a:t>
            </a:r>
            <a:r>
              <a:rPr lang="es-ES" dirty="0"/>
              <a:t>o </a:t>
            </a:r>
            <a:r>
              <a:rPr lang="es-ES" b="1" dirty="0" err="1"/>
              <a:t>public</a:t>
            </a:r>
            <a:r>
              <a:rPr lang="es-ES" dirty="0"/>
              <a:t> nunca forman parte de ellas.</a:t>
            </a:r>
          </a:p>
          <a:p>
            <a:r>
              <a:rPr lang="es-ES" dirty="0"/>
              <a:t>Es muy común inicializarlas cuando se declaran</a:t>
            </a:r>
            <a:r>
              <a:rPr lang="es-ES" dirty="0" smtClean="0"/>
              <a:t>. </a:t>
            </a:r>
          </a:p>
          <a:p>
            <a:r>
              <a:rPr lang="es-ES" dirty="0" smtClean="0"/>
              <a:t>Se </a:t>
            </a:r>
            <a:r>
              <a:rPr lang="es-ES" dirty="0"/>
              <a:t>crean cuando se invoca un método.</a:t>
            </a:r>
          </a:p>
          <a:p>
            <a:r>
              <a:rPr lang="es-ES" dirty="0"/>
              <a:t>Se destruyen cuando el método termina.</a:t>
            </a:r>
          </a:p>
          <a:p>
            <a:r>
              <a:rPr lang="es-ES" dirty="0"/>
              <a:t>Se usan frecuentemente como lugares </a:t>
            </a:r>
            <a:r>
              <a:rPr lang="es-ES" dirty="0" smtClean="0"/>
              <a:t>de almacenamiento </a:t>
            </a:r>
            <a:r>
              <a:rPr lang="es-ES" dirty="0"/>
              <a:t>temporal para ayudar a un método </a:t>
            </a:r>
            <a:r>
              <a:rPr lang="es-ES" dirty="0" smtClean="0"/>
              <a:t>a completar </a:t>
            </a:r>
            <a:r>
              <a:rPr lang="es-ES" dirty="0"/>
              <a:t>su tarea.</a:t>
            </a:r>
          </a:p>
          <a:p>
            <a:r>
              <a:rPr lang="es-ES" dirty="0"/>
              <a:t>Podemos considerarlas como un almacenamiento </a:t>
            </a:r>
            <a:r>
              <a:rPr lang="es-ES" dirty="0" smtClean="0"/>
              <a:t>de datos </a:t>
            </a:r>
            <a:r>
              <a:rPr lang="es-ES" dirty="0"/>
              <a:t>para un único método.</a:t>
            </a:r>
          </a:p>
          <a:p>
            <a:r>
              <a:rPr lang="es-ES" dirty="0"/>
              <a:t>Su alcance y tiempo de vida se limitan a los </a:t>
            </a:r>
            <a:r>
              <a:rPr lang="es-ES" dirty="0" smtClean="0"/>
              <a:t>del constructor </a:t>
            </a:r>
            <a:r>
              <a:rPr lang="es-ES" dirty="0"/>
              <a:t>o método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5651500"/>
            <a:ext cx="8308880" cy="80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27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2.17 </a:t>
            </a:r>
            <a:r>
              <a:rPr lang="es-ES" b="1" dirty="0" smtClean="0"/>
              <a:t>Campos</a:t>
            </a:r>
            <a:r>
              <a:rPr lang="es-ES" dirty="0" smtClean="0"/>
              <a:t>, parámetros y variables locales</a:t>
            </a:r>
            <a:endParaRPr lang="es-E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8840"/>
            <a:ext cx="902333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 Grupo"/>
          <p:cNvGrpSpPr/>
          <p:nvPr/>
        </p:nvGrpSpPr>
        <p:grpSpPr>
          <a:xfrm>
            <a:off x="457200" y="1628800"/>
            <a:ext cx="7785316" cy="4536504"/>
            <a:chOff x="885893" y="620688"/>
            <a:chExt cx="7370516" cy="4176464"/>
          </a:xfrm>
          <a:solidFill>
            <a:schemeClr val="accent2"/>
          </a:solidFill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71600" y="620688"/>
              <a:ext cx="7284809" cy="57606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85893" y="1196752"/>
              <a:ext cx="7370516" cy="3600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Campos, </a:t>
            </a:r>
            <a:r>
              <a:rPr lang="es-ES" b="1" dirty="0"/>
              <a:t>parámetros y variables locales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844824"/>
            <a:ext cx="8782050" cy="204787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895" y="4319885"/>
            <a:ext cx="8724900" cy="127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2176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ES" dirty="0"/>
              <a:t>Á</a:t>
            </a:r>
            <a:r>
              <a:rPr lang="es-ES" dirty="0" smtClean="0"/>
              <a:t>mbito</a:t>
            </a:r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727" y="692696"/>
            <a:ext cx="7342634" cy="53716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11560" y="6064359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hlinkClick r:id="rId3"/>
              </a:rPr>
              <a:t>http://</a:t>
            </a:r>
            <a:r>
              <a:rPr lang="es-ES" dirty="0" smtClean="0">
                <a:hlinkClick r:id="rId3"/>
              </a:rPr>
              <a:t>puntocomnoesunlenguaje.blogspot.com.es/2012/04/paso-de-parametros-en-java-y-ambito-de.html</a:t>
            </a:r>
            <a:r>
              <a:rPr lang="es-ES" dirty="0" smtClean="0"/>
              <a:t>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53866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2.20 Revisión de </a:t>
            </a:r>
            <a:r>
              <a:rPr lang="es-ES" dirty="0" err="1" smtClean="0"/>
              <a:t>lab-classes</a:t>
            </a:r>
            <a:endParaRPr lang="es-ES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196752"/>
            <a:ext cx="3600400" cy="748680"/>
          </a:xfrm>
        </p:spPr>
        <p:txBody>
          <a:bodyPr>
            <a:normAutofit fontScale="77500" lnSpcReduction="20000"/>
          </a:bodyPr>
          <a:lstStyle/>
          <a:p>
            <a:r>
              <a:rPr lang="es-ES" dirty="0" smtClean="0"/>
              <a:t>Ver código de </a:t>
            </a:r>
            <a:r>
              <a:rPr lang="es-ES" dirty="0" err="1" smtClean="0"/>
              <a:t>lab-classes</a:t>
            </a:r>
            <a:r>
              <a:rPr lang="es-ES" dirty="0" smtClean="0"/>
              <a:t> (tema 01)</a:t>
            </a:r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908720"/>
            <a:ext cx="4487742" cy="567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74576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2.21 Invocación de métodos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827584" y="1720840"/>
            <a:ext cx="7632848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/**</a:t>
            </a:r>
          </a:p>
          <a:p>
            <a:r>
              <a:rPr lang="en-US" sz="2400" dirty="0"/>
              <a:t>     * Return the login name of this student. The login name is a combination</a:t>
            </a:r>
          </a:p>
          <a:p>
            <a:r>
              <a:rPr lang="en-US" sz="2400" dirty="0"/>
              <a:t>     * of the first four characters of the student's name and the first three</a:t>
            </a:r>
          </a:p>
          <a:p>
            <a:r>
              <a:rPr lang="en-US" sz="2400" dirty="0"/>
              <a:t>     * characters of the student's ID number.</a:t>
            </a:r>
          </a:p>
          <a:p>
            <a:r>
              <a:rPr lang="en-US" sz="2400" dirty="0"/>
              <a:t>     */</a:t>
            </a:r>
          </a:p>
          <a:p>
            <a:r>
              <a:rPr lang="en-US" sz="2400" dirty="0"/>
              <a:t>    public String </a:t>
            </a:r>
            <a:r>
              <a:rPr lang="en-US" sz="2400" dirty="0" err="1"/>
              <a:t>getLoginName</a:t>
            </a:r>
            <a:r>
              <a:rPr lang="en-US" sz="2400" dirty="0"/>
              <a:t>()</a:t>
            </a:r>
          </a:p>
          <a:p>
            <a:r>
              <a:rPr lang="en-US" sz="2400" dirty="0"/>
              <a:t>    {</a:t>
            </a:r>
          </a:p>
          <a:p>
            <a:r>
              <a:rPr lang="en-US" sz="2400" dirty="0"/>
              <a:t>        return </a:t>
            </a:r>
            <a:r>
              <a:rPr lang="en-US" sz="2400" b="1" dirty="0" err="1"/>
              <a:t>name</a:t>
            </a:r>
            <a:r>
              <a:rPr lang="en-US" sz="2400" dirty="0" err="1"/>
              <a:t>.substring</a:t>
            </a:r>
            <a:r>
              <a:rPr lang="en-US" sz="2400" dirty="0"/>
              <a:t>(0,4) + </a:t>
            </a:r>
            <a:r>
              <a:rPr lang="en-US" sz="2400" b="1" dirty="0" err="1"/>
              <a:t>id</a:t>
            </a:r>
            <a:r>
              <a:rPr lang="en-US" sz="2400" dirty="0" err="1"/>
              <a:t>.substring</a:t>
            </a:r>
            <a:r>
              <a:rPr lang="en-US" sz="2400" dirty="0"/>
              <a:t>(0,3);</a:t>
            </a:r>
          </a:p>
          <a:p>
            <a:r>
              <a:rPr lang="en-US" dirty="0"/>
              <a:t>    }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903384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93191" y="291041"/>
            <a:ext cx="8229600" cy="490066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2.2 Examen de la definición de clase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683568" y="981373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Ver código fuente del ejemplo </a:t>
            </a:r>
            <a:r>
              <a:rPr lang="es-ES" dirty="0" err="1" smtClean="0"/>
              <a:t>MaquinaDeBoletos</a:t>
            </a:r>
            <a:r>
              <a:rPr lang="es-ES" dirty="0" smtClean="0"/>
              <a:t> (</a:t>
            </a:r>
            <a:r>
              <a:rPr lang="es-ES" dirty="0" err="1" smtClean="0"/>
              <a:t>naive</a:t>
            </a:r>
            <a:r>
              <a:rPr lang="es-ES" dirty="0" smtClean="0"/>
              <a:t>-ticket-machine)</a:t>
            </a:r>
            <a:endParaRPr lang="es-E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938" y="4509120"/>
            <a:ext cx="5582195" cy="1411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Marcador de contenido 10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48138"/>
          </a:xfrm>
        </p:spPr>
        <p:txBody>
          <a:bodyPr>
            <a:normAutofit fontScale="85000" lnSpcReduction="10000"/>
          </a:bodyPr>
          <a:lstStyle/>
          <a:p>
            <a:r>
              <a:rPr lang="es-ES" dirty="0"/>
              <a:t>Por convenio, los nombres de las clases comienzan</a:t>
            </a:r>
            <a:br>
              <a:rPr lang="es-ES" dirty="0"/>
            </a:br>
            <a:r>
              <a:rPr lang="es-ES" dirty="0"/>
              <a:t>siempre con una letra mayúscula. 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2548295"/>
            <a:ext cx="4181475" cy="1438275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7200" y="3986570"/>
            <a:ext cx="5554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2.3 La cabecera de la clase</a:t>
            </a:r>
            <a:endParaRPr lang="es-E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es-ES" sz="2800" dirty="0" smtClean="0"/>
              <a:t>2.22 Experimentación con expresiones: </a:t>
            </a:r>
            <a:r>
              <a:rPr lang="es-ES" sz="2800" dirty="0" err="1" smtClean="0"/>
              <a:t>Code</a:t>
            </a:r>
            <a:r>
              <a:rPr lang="es-ES" sz="2800" dirty="0" smtClean="0"/>
              <a:t> </a:t>
            </a:r>
            <a:r>
              <a:rPr lang="es-ES" sz="2800" dirty="0" err="1" smtClean="0"/>
              <a:t>Pad</a:t>
            </a:r>
            <a:endParaRPr lang="es-E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836711"/>
            <a:ext cx="5616624" cy="5595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4247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825" y="404812"/>
            <a:ext cx="73723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4795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92696"/>
            <a:ext cx="8563451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650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de conceptos</a:t>
            </a:r>
            <a:endParaRPr lang="es-E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84784"/>
            <a:ext cx="7476309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Resumen de conceptos</a:t>
            </a:r>
            <a:endParaRPr lang="es-E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7" y="1628800"/>
            <a:ext cx="782545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2.4 Campos, constructores y </a:t>
            </a:r>
            <a:r>
              <a:rPr lang="es-ES" dirty="0" smtClean="0"/>
              <a:t>métodos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748680"/>
          </a:xfrm>
        </p:spPr>
        <p:txBody>
          <a:bodyPr/>
          <a:lstStyle/>
          <a:p>
            <a:endParaRPr lang="es-ES" dirty="0"/>
          </a:p>
        </p:txBody>
      </p:sp>
      <p:grpSp>
        <p:nvGrpSpPr>
          <p:cNvPr id="9" name="Grupo 8"/>
          <p:cNvGrpSpPr/>
          <p:nvPr/>
        </p:nvGrpSpPr>
        <p:grpSpPr>
          <a:xfrm>
            <a:off x="251520" y="2531444"/>
            <a:ext cx="8892480" cy="3057525"/>
            <a:chOff x="251520" y="3021007"/>
            <a:chExt cx="8892480" cy="3057525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251520" y="3021007"/>
              <a:ext cx="6638925" cy="305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upo 4"/>
            <p:cNvGrpSpPr/>
            <p:nvPr/>
          </p:nvGrpSpPr>
          <p:grpSpPr>
            <a:xfrm>
              <a:off x="2313141" y="3816859"/>
              <a:ext cx="6830859" cy="1465819"/>
              <a:chOff x="2061621" y="4437112"/>
              <a:chExt cx="7034354" cy="1465819"/>
            </a:xfrm>
          </p:grpSpPr>
          <p:sp>
            <p:nvSpPr>
              <p:cNvPr id="6" name="5 CuadroTexto"/>
              <p:cNvSpPr txBox="1"/>
              <p:nvPr/>
            </p:nvSpPr>
            <p:spPr>
              <a:xfrm>
                <a:off x="2615255" y="4437112"/>
                <a:ext cx="64807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Los campos almacenan los datos para que cada objeto los use</a:t>
                </a:r>
                <a:endParaRPr lang="es-ES" dirty="0"/>
              </a:p>
            </p:txBody>
          </p:sp>
          <p:sp>
            <p:nvSpPr>
              <p:cNvPr id="7" name="6 CuadroTexto"/>
              <p:cNvSpPr txBox="1"/>
              <p:nvPr/>
            </p:nvSpPr>
            <p:spPr>
              <a:xfrm>
                <a:off x="3117584" y="4941168"/>
                <a:ext cx="583264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Los constructores permiten que cada objeto se configuren adecuadamente cuando es creado. Inicialización del objeto</a:t>
                </a:r>
                <a:endParaRPr lang="es-ES" dirty="0"/>
              </a:p>
            </p:txBody>
          </p:sp>
          <p:sp>
            <p:nvSpPr>
              <p:cNvPr id="8" name="7 CuadroTexto"/>
              <p:cNvSpPr txBox="1"/>
              <p:nvPr/>
            </p:nvSpPr>
            <p:spPr>
              <a:xfrm>
                <a:off x="2061621" y="5533599"/>
                <a:ext cx="70343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dirty="0" smtClean="0"/>
                  <a:t>Los métodos implementan el comportamiento de los objetos</a:t>
                </a:r>
                <a:endParaRPr lang="es-E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221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329" y="1124744"/>
            <a:ext cx="777807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S" dirty="0" smtClean="0"/>
              <a:t>2.4.1 Campos</a:t>
            </a:r>
            <a:endParaRPr lang="es-E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2380853" cy="306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9080"/>
            <a:ext cx="2199640" cy="2272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</a:t>
            </a:r>
            <a:r>
              <a:rPr lang="es-ES" dirty="0" smtClean="0"/>
              <a:t>ampos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E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|</a:t>
            </a:r>
            <a:r>
              <a:rPr lang="es-E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private</a:t>
            </a:r>
            <a:r>
              <a:rPr lang="es-E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es-E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es-E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| &lt;tipo&gt; &lt;</a:t>
            </a:r>
            <a:r>
              <a:rPr lang="es-ES" sz="21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nombreCampo</a:t>
            </a:r>
            <a:r>
              <a:rPr lang="es-ES" sz="2100" dirty="0">
                <a:latin typeface="Courier New" panose="02070309020205020404" pitchFamily="49" charset="0"/>
                <a:cs typeface="Courier New" panose="02070309020205020404" pitchFamily="49" charset="0"/>
              </a:rPr>
              <a:t>&gt; |= &lt;</a:t>
            </a:r>
            <a:r>
              <a:rPr lang="es-ES" sz="21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valorInicial</a:t>
            </a:r>
            <a:r>
              <a:rPr lang="es-ES" sz="21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&gt;|;</a:t>
            </a:r>
          </a:p>
          <a:p>
            <a:endParaRPr lang="es-ES" sz="21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s-ES" dirty="0" smtClean="0"/>
              <a:t>Almacenan </a:t>
            </a:r>
            <a:r>
              <a:rPr lang="es-ES" dirty="0"/>
              <a:t>datos de manera persistente dentro de </a:t>
            </a:r>
            <a:r>
              <a:rPr lang="es-ES" dirty="0" smtClean="0"/>
              <a:t>un objeto </a:t>
            </a:r>
            <a:r>
              <a:rPr lang="es-ES" dirty="0"/>
              <a:t>y son accesibles para todos los métodos </a:t>
            </a:r>
            <a:r>
              <a:rPr lang="es-ES" dirty="0" smtClean="0"/>
              <a:t>del objeto</a:t>
            </a:r>
            <a:r>
              <a:rPr lang="es-ES" dirty="0"/>
              <a:t>.</a:t>
            </a:r>
          </a:p>
          <a:p>
            <a:r>
              <a:rPr lang="es-ES" dirty="0"/>
              <a:t>Son conocidos como variables de </a:t>
            </a:r>
            <a:r>
              <a:rPr lang="es-ES" dirty="0" smtClean="0"/>
              <a:t>instancia</a:t>
            </a:r>
          </a:p>
          <a:p>
            <a:r>
              <a:rPr lang="es-ES" dirty="0"/>
              <a:t>Se definen fuera de los constructores y de los</a:t>
            </a:r>
            <a:br>
              <a:rPr lang="es-ES" dirty="0"/>
            </a:br>
            <a:r>
              <a:rPr lang="es-ES" dirty="0"/>
              <a:t>métodos</a:t>
            </a:r>
            <a:r>
              <a:rPr lang="es-ES" dirty="0" smtClean="0"/>
              <a:t>.</a:t>
            </a:r>
          </a:p>
          <a:p>
            <a:r>
              <a:rPr lang="es-ES" dirty="0" smtClean="0"/>
              <a:t>Mantienen </a:t>
            </a:r>
            <a:r>
              <a:rPr lang="es-ES" dirty="0"/>
              <a:t>el estado actual de un </a:t>
            </a:r>
            <a:r>
              <a:rPr lang="es-ES" dirty="0" smtClean="0"/>
              <a:t>objeto.</a:t>
            </a:r>
          </a:p>
          <a:p>
            <a:r>
              <a:rPr lang="es-ES" dirty="0" smtClean="0"/>
              <a:t>Tienen </a:t>
            </a:r>
            <a:r>
              <a:rPr lang="es-ES" dirty="0"/>
              <a:t>un tiempo de vida que finaliza cuando termina</a:t>
            </a:r>
            <a:br>
              <a:rPr lang="es-ES" dirty="0"/>
            </a:br>
            <a:r>
              <a:rPr lang="es-ES" dirty="0"/>
              <a:t>el objeto</a:t>
            </a:r>
            <a:r>
              <a:rPr lang="es-ES" dirty="0" smtClean="0"/>
              <a:t>.</a:t>
            </a:r>
          </a:p>
          <a:p>
            <a:pPr lvl="1"/>
            <a:r>
              <a:rPr lang="es-ES" dirty="0"/>
              <a:t>El </a:t>
            </a:r>
            <a:r>
              <a:rPr lang="es-ES" b="1" dirty="0"/>
              <a:t>tiempo de vida </a:t>
            </a:r>
            <a:r>
              <a:rPr lang="es-ES" dirty="0"/>
              <a:t>de una variable describe cuánto tiempo continuará existiendo la variable antes de ser destruida </a:t>
            </a:r>
            <a:endParaRPr lang="es-ES" dirty="0" smtClean="0"/>
          </a:p>
          <a:p>
            <a:r>
              <a:rPr lang="es-ES" dirty="0" smtClean="0"/>
              <a:t>El </a:t>
            </a:r>
            <a:r>
              <a:rPr lang="es-ES" dirty="0"/>
              <a:t>alcance de los campos es la clase. </a:t>
            </a:r>
            <a:endParaRPr lang="es-ES" dirty="0" smtClean="0"/>
          </a:p>
          <a:p>
            <a:pPr lvl="1"/>
            <a:r>
              <a:rPr lang="es-ES" dirty="0"/>
              <a:t>El </a:t>
            </a:r>
            <a:r>
              <a:rPr lang="es-ES" b="1" dirty="0"/>
              <a:t>ALCANCE </a:t>
            </a:r>
            <a:r>
              <a:rPr lang="es-ES" dirty="0"/>
              <a:t>de una variable define la sección de código en la que la variable puede ser accedida</a:t>
            </a:r>
            <a:r>
              <a:rPr lang="es-ES" dirty="0" smtClean="0"/>
              <a:t>.</a:t>
            </a:r>
            <a:r>
              <a:rPr lang="es-ES" dirty="0"/>
              <a:t/>
            </a:r>
            <a:br>
              <a:rPr lang="es-ES" dirty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589489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Campos o Variables de instancia</a:t>
            </a:r>
            <a:endParaRPr lang="es-ES" dirty="0"/>
          </a:p>
        </p:txBody>
      </p:sp>
      <p:sp>
        <p:nvSpPr>
          <p:cNvPr id="6" name="Marcador de contenido 5"/>
          <p:cNvSpPr>
            <a:spLocks noGrp="1"/>
          </p:cNvSpPr>
          <p:nvPr>
            <p:ph idx="1"/>
          </p:nvPr>
        </p:nvSpPr>
        <p:spPr>
          <a:xfrm>
            <a:off x="457200" y="1124745"/>
            <a:ext cx="8229600" cy="2736304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Para definir una variable de instancia dentro de </a:t>
            </a:r>
            <a:r>
              <a:rPr lang="es-ES" dirty="0" smtClean="0"/>
              <a:t>una clase </a:t>
            </a:r>
            <a:r>
              <a:rPr lang="es-ES" dirty="0"/>
              <a:t>seguiremos el siguiente patrón:</a:t>
            </a:r>
          </a:p>
          <a:p>
            <a:pPr lvl="1"/>
            <a:r>
              <a:rPr lang="es-ES" dirty="0" smtClean="0"/>
              <a:t>Normalmente</a:t>
            </a:r>
            <a:r>
              <a:rPr lang="es-ES" dirty="0"/>
              <a:t>, comienzan con la palabra </a:t>
            </a:r>
            <a:r>
              <a:rPr lang="es-ES" dirty="0" smtClean="0"/>
              <a:t>clave </a:t>
            </a:r>
            <a:r>
              <a:rPr lang="es-ES" i="1" dirty="0" err="1" smtClean="0"/>
              <a:t>private</a:t>
            </a:r>
            <a:r>
              <a:rPr lang="es-ES" dirty="0"/>
              <a:t>.</a:t>
            </a:r>
          </a:p>
          <a:p>
            <a:pPr lvl="1"/>
            <a:r>
              <a:rPr lang="es-ES" dirty="0" smtClean="0"/>
              <a:t>Incluyen </a:t>
            </a:r>
            <a:r>
              <a:rPr lang="es-ES" dirty="0"/>
              <a:t>un nombre de tipo, </a:t>
            </a:r>
            <a:r>
              <a:rPr lang="es-ES" dirty="0" err="1"/>
              <a:t>int</a:t>
            </a:r>
            <a:r>
              <a:rPr lang="es-ES" dirty="0"/>
              <a:t>, </a:t>
            </a:r>
            <a:r>
              <a:rPr lang="es-ES" dirty="0" err="1"/>
              <a:t>String</a:t>
            </a:r>
            <a:r>
              <a:rPr lang="es-ES" dirty="0"/>
              <a:t>, etc.</a:t>
            </a:r>
          </a:p>
          <a:p>
            <a:pPr lvl="1"/>
            <a:r>
              <a:rPr lang="es-ES" dirty="0" smtClean="0"/>
              <a:t>Incluyen </a:t>
            </a:r>
            <a:r>
              <a:rPr lang="es-ES" dirty="0"/>
              <a:t>un nombre elegido por el usuario.</a:t>
            </a:r>
          </a:p>
          <a:p>
            <a:pPr lvl="1"/>
            <a:r>
              <a:rPr lang="es-ES" dirty="0" smtClean="0"/>
              <a:t>Terminan </a:t>
            </a:r>
            <a:r>
              <a:rPr lang="es-ES" dirty="0"/>
              <a:t>en punto y coma.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32" y="3861049"/>
            <a:ext cx="4246817" cy="292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843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es-ES" dirty="0" smtClean="0"/>
              <a:t>2.4.2 Constructores</a:t>
            </a:r>
            <a:endParaRPr lang="es-E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564904"/>
            <a:ext cx="6984639" cy="4139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810084"/>
            <a:ext cx="1716489" cy="1574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80653"/>
            <a:ext cx="1646374" cy="192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755</TotalTime>
  <Words>980</Words>
  <Application>Microsoft Office PowerPoint</Application>
  <PresentationFormat>Presentación en pantalla (4:3)</PresentationFormat>
  <Paragraphs>112</Paragraphs>
  <Slides>44</Slides>
  <Notes>1</Notes>
  <HiddenSlides>1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48" baseType="lpstr">
      <vt:lpstr>Arial</vt:lpstr>
      <vt:lpstr>Calibri</vt:lpstr>
      <vt:lpstr>Courier New</vt:lpstr>
      <vt:lpstr>Tema de Office</vt:lpstr>
      <vt:lpstr>Programación Orientada a Objetos</vt:lpstr>
      <vt:lpstr>Presentación de PowerPoint</vt:lpstr>
      <vt:lpstr>2.1 Máquina expendedora</vt:lpstr>
      <vt:lpstr>2.2 Examen de la definición de clase</vt:lpstr>
      <vt:lpstr>2.4 Campos, constructores y métodos</vt:lpstr>
      <vt:lpstr>2.4.1 Campos</vt:lpstr>
      <vt:lpstr>Campos</vt:lpstr>
      <vt:lpstr>Campos o Variables de instancia</vt:lpstr>
      <vt:lpstr>2.4.2 Constructores</vt:lpstr>
      <vt:lpstr>Constructores</vt:lpstr>
      <vt:lpstr>Presentación de PowerPoint</vt:lpstr>
      <vt:lpstr>2.5 Parámetros: recepción de datos</vt:lpstr>
      <vt:lpstr>Presentación de PowerPoint</vt:lpstr>
      <vt:lpstr>Parámetros</vt:lpstr>
      <vt:lpstr>Presentación de PowerPoint</vt:lpstr>
      <vt:lpstr>2.6 Asignación</vt:lpstr>
      <vt:lpstr>Comentarios</vt:lpstr>
      <vt:lpstr>Presentación de PowerPoint</vt:lpstr>
      <vt:lpstr>Presentación de PowerPoint</vt:lpstr>
      <vt:lpstr>2.7 Métodos</vt:lpstr>
      <vt:lpstr>Return</vt:lpstr>
      <vt:lpstr>2.8 Métodos selectores y mutadores</vt:lpstr>
      <vt:lpstr>Presentación de PowerPoint</vt:lpstr>
      <vt:lpstr>Presentación de PowerPoint</vt:lpstr>
      <vt:lpstr>2.9 Impresión desde métodos</vt:lpstr>
      <vt:lpstr>Ejercicio 2.44</vt:lpstr>
      <vt:lpstr>2.12 Máquina mejorada</vt:lpstr>
      <vt:lpstr>2.13 Sentencia condicional</vt:lpstr>
      <vt:lpstr>Presentación de PowerPoint</vt:lpstr>
      <vt:lpstr>2.14 Ejemplo adicional de sentencia condicional</vt:lpstr>
      <vt:lpstr>2.15 Representación visual del ámbito</vt:lpstr>
      <vt:lpstr>2.16 Variables locales</vt:lpstr>
      <vt:lpstr>Variables locales</vt:lpstr>
      <vt:lpstr>2.17 Campos, parámetros y variables locales</vt:lpstr>
      <vt:lpstr>Campos, parámetros y variables locales</vt:lpstr>
      <vt:lpstr>Presentación de PowerPoint</vt:lpstr>
      <vt:lpstr>Ámbito</vt:lpstr>
      <vt:lpstr>2.20 Revisión de lab-classes</vt:lpstr>
      <vt:lpstr>2.21 Invocación de métodos</vt:lpstr>
      <vt:lpstr>2.22 Experimentación con expresiones: Code Pad</vt:lpstr>
      <vt:lpstr>Presentación de PowerPoint</vt:lpstr>
      <vt:lpstr>Presentación de PowerPoint</vt:lpstr>
      <vt:lpstr>Resumen de conceptos</vt:lpstr>
      <vt:lpstr>Resumen de conceptos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Programación orientada a objetos</dc:title>
  <dc:creator>barcell</dc:creator>
  <cp:lastModifiedBy>Manuel Fernandez</cp:lastModifiedBy>
  <cp:revision>103</cp:revision>
  <dcterms:created xsi:type="dcterms:W3CDTF">2012-03-03T11:20:03Z</dcterms:created>
  <dcterms:modified xsi:type="dcterms:W3CDTF">2020-03-04T16:53:18Z</dcterms:modified>
</cp:coreProperties>
</file>