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90" r:id="rId5"/>
    <p:sldId id="291" r:id="rId6"/>
    <p:sldId id="259" r:id="rId7"/>
    <p:sldId id="260" r:id="rId8"/>
    <p:sldId id="278" r:id="rId9"/>
    <p:sldId id="292" r:id="rId10"/>
    <p:sldId id="281" r:id="rId11"/>
    <p:sldId id="263" r:id="rId12"/>
    <p:sldId id="264" r:id="rId13"/>
    <p:sldId id="282" r:id="rId14"/>
    <p:sldId id="271" r:id="rId15"/>
    <p:sldId id="272" r:id="rId16"/>
    <p:sldId id="261" r:id="rId17"/>
    <p:sldId id="262" r:id="rId18"/>
    <p:sldId id="265" r:id="rId19"/>
    <p:sldId id="275" r:id="rId20"/>
    <p:sldId id="283" r:id="rId21"/>
    <p:sldId id="276" r:id="rId22"/>
    <p:sldId id="285" r:id="rId23"/>
    <p:sldId id="274" r:id="rId24"/>
    <p:sldId id="277" r:id="rId25"/>
    <p:sldId id="279" r:id="rId26"/>
    <p:sldId id="266" r:id="rId27"/>
    <p:sldId id="287" r:id="rId28"/>
    <p:sldId id="286" r:id="rId29"/>
    <p:sldId id="280" r:id="rId30"/>
    <p:sldId id="267" r:id="rId31"/>
    <p:sldId id="289" r:id="rId32"/>
    <p:sldId id="288" r:id="rId33"/>
    <p:sldId id="268" r:id="rId34"/>
    <p:sldId id="269" r:id="rId35"/>
  </p:sldIdLst>
  <p:sldSz cx="9144000" cy="6858000" type="screen4x3"/>
  <p:notesSz cx="6858000" cy="9144000"/>
  <p:custDataLst>
    <p:tags r:id="rId36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11/03/2020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11/03/2020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of.mfbarcell.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8/index.html" TargetMode="External"/><Relationship Id="rId2" Type="http://schemas.openxmlformats.org/officeDocument/2006/relationships/hyperlink" Target="http://docs.oracle.com/javase/7/docs/api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3</a:t>
            </a:r>
          </a:p>
          <a:p>
            <a:r>
              <a:rPr lang="es-ES" dirty="0" smtClean="0"/>
              <a:t>Interacción de objetos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860032" y="551723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Tutor: Manuel Fernández Barcell</a:t>
            </a:r>
          </a:p>
          <a:p>
            <a:r>
              <a:rPr lang="es-ES" dirty="0" smtClean="0"/>
              <a:t>Centro Asociado de Cádiz</a:t>
            </a:r>
          </a:p>
          <a:p>
            <a:r>
              <a:rPr lang="es-ES" dirty="0" smtClean="0">
                <a:hlinkClick r:id="rId2"/>
              </a:rPr>
              <a:t>http://prof.mfbarcell.es</a:t>
            </a:r>
            <a:r>
              <a:rPr lang="es-ES" dirty="0" smtClean="0"/>
              <a:t>   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80864" y="388836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smtClean="0"/>
              <a:t>3.8 ver código de </a:t>
            </a:r>
            <a:r>
              <a:rPr lang="es-ES" dirty="0" err="1" smtClean="0"/>
              <a:t>ClokDisplay</a:t>
            </a:r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5229200"/>
            <a:ext cx="8229600" cy="1008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hlinkClick r:id="rId2"/>
              </a:rPr>
              <a:t>http://docs.oracle.com/javase/7/docs/api/</a:t>
            </a:r>
            <a:r>
              <a:rPr lang="es-ES" dirty="0" smtClean="0"/>
              <a:t> </a:t>
            </a:r>
          </a:p>
          <a:p>
            <a:r>
              <a:rPr lang="es-ES" dirty="0" smtClean="0">
                <a:hlinkClick r:id="rId3"/>
              </a:rPr>
              <a:t>http://docs.oracle.com/javase/8/index.html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260648"/>
            <a:ext cx="882321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7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Clase “</a:t>
            </a:r>
            <a:r>
              <a:rPr lang="es-ES" dirty="0" err="1" smtClean="0"/>
              <a:t>NumberDisplay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07504" y="908720"/>
            <a:ext cx="3672408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 smtClean="0"/>
              <a:t>public</a:t>
            </a:r>
            <a:r>
              <a:rPr lang="es-ES" sz="1400" dirty="0" smtClean="0"/>
              <a:t> </a:t>
            </a:r>
            <a:r>
              <a:rPr lang="es-ES" sz="1400" dirty="0" err="1" smtClean="0"/>
              <a:t>class</a:t>
            </a:r>
            <a:r>
              <a:rPr lang="es-ES" sz="1400" dirty="0" smtClean="0"/>
              <a:t> </a:t>
            </a:r>
            <a:r>
              <a:rPr lang="es-ES" sz="1400" dirty="0" err="1" smtClean="0"/>
              <a:t>NumberDisplay</a:t>
            </a:r>
            <a:endParaRPr lang="es-ES" sz="1400" dirty="0" smtClean="0"/>
          </a:p>
          <a:p>
            <a:r>
              <a:rPr lang="es-ES" sz="1400" dirty="0" smtClean="0"/>
              <a:t>{</a:t>
            </a:r>
          </a:p>
          <a:p>
            <a:r>
              <a:rPr lang="es-ES" sz="1400" dirty="0" smtClean="0"/>
              <a:t>    </a:t>
            </a:r>
            <a:r>
              <a:rPr lang="es-ES" sz="1400" dirty="0" err="1" smtClean="0"/>
              <a:t>private</a:t>
            </a:r>
            <a:r>
              <a:rPr lang="es-ES" sz="1400" dirty="0" smtClean="0"/>
              <a:t> </a:t>
            </a:r>
            <a:r>
              <a:rPr lang="es-ES" sz="1400" dirty="0" err="1" smtClean="0"/>
              <a:t>int</a:t>
            </a:r>
            <a:r>
              <a:rPr lang="es-ES" sz="1400" dirty="0" smtClean="0"/>
              <a:t> </a:t>
            </a:r>
            <a:r>
              <a:rPr lang="es-ES" sz="1400" dirty="0" err="1" smtClean="0"/>
              <a:t>limit</a:t>
            </a:r>
            <a:r>
              <a:rPr lang="es-ES" sz="1400" dirty="0" smtClean="0"/>
              <a:t>;</a:t>
            </a:r>
          </a:p>
          <a:p>
            <a:r>
              <a:rPr lang="es-ES" sz="1400" dirty="0" smtClean="0"/>
              <a:t>    </a:t>
            </a:r>
            <a:r>
              <a:rPr lang="es-ES" sz="1400" dirty="0" err="1" smtClean="0"/>
              <a:t>private</a:t>
            </a:r>
            <a:r>
              <a:rPr lang="es-ES" sz="1400" dirty="0" smtClean="0"/>
              <a:t> </a:t>
            </a:r>
            <a:r>
              <a:rPr lang="es-ES" sz="1400" dirty="0" err="1" smtClean="0"/>
              <a:t>int</a:t>
            </a:r>
            <a:r>
              <a:rPr lang="es-ES" sz="1400" dirty="0" smtClean="0"/>
              <a:t> </a:t>
            </a:r>
            <a:r>
              <a:rPr lang="es-ES" sz="1400" dirty="0" err="1" smtClean="0"/>
              <a:t>value</a:t>
            </a:r>
            <a:r>
              <a:rPr lang="es-ES" sz="1400" dirty="0" smtClean="0"/>
              <a:t>;</a:t>
            </a:r>
          </a:p>
          <a:p>
            <a:endParaRPr lang="es-ES" sz="1400" dirty="0" smtClean="0"/>
          </a:p>
          <a:p>
            <a:r>
              <a:rPr lang="es-ES" sz="1400" dirty="0" smtClean="0"/>
              <a:t>    </a:t>
            </a:r>
            <a:r>
              <a:rPr lang="es-ES" sz="1100" dirty="0" smtClean="0"/>
              <a:t>/**</a:t>
            </a:r>
          </a:p>
          <a:p>
            <a:r>
              <a:rPr lang="es-ES" sz="1100" dirty="0" smtClean="0"/>
              <a:t>     * Constructor </a:t>
            </a:r>
            <a:r>
              <a:rPr lang="es-ES" sz="1100" dirty="0" err="1" smtClean="0"/>
              <a:t>for</a:t>
            </a:r>
            <a:r>
              <a:rPr lang="es-ES" sz="1100" dirty="0" smtClean="0"/>
              <a:t> </a:t>
            </a:r>
            <a:r>
              <a:rPr lang="es-ES" sz="1100" dirty="0" err="1" smtClean="0"/>
              <a:t>objects</a:t>
            </a:r>
            <a:r>
              <a:rPr lang="es-ES" sz="1100" dirty="0" smtClean="0"/>
              <a:t> of </a:t>
            </a:r>
            <a:r>
              <a:rPr lang="es-ES" sz="1100" dirty="0" err="1" smtClean="0"/>
              <a:t>class</a:t>
            </a:r>
            <a:r>
              <a:rPr lang="es-ES" sz="1100" dirty="0" smtClean="0"/>
              <a:t> </a:t>
            </a:r>
            <a:r>
              <a:rPr lang="es-ES" sz="1100" dirty="0" err="1" smtClean="0"/>
              <a:t>NumberDisplay</a:t>
            </a:r>
            <a:r>
              <a:rPr lang="es-ES" sz="1100" dirty="0" smtClean="0"/>
              <a:t>.</a:t>
            </a:r>
          </a:p>
          <a:p>
            <a:r>
              <a:rPr lang="es-ES" sz="1100" dirty="0" smtClean="0"/>
              <a:t>     * Set </a:t>
            </a:r>
            <a:r>
              <a:rPr lang="es-ES" sz="1100" dirty="0" err="1" smtClean="0"/>
              <a:t>the</a:t>
            </a:r>
            <a:r>
              <a:rPr lang="es-ES" sz="1100" dirty="0" smtClean="0"/>
              <a:t> </a:t>
            </a:r>
            <a:r>
              <a:rPr lang="es-ES" sz="1100" dirty="0" err="1" smtClean="0"/>
              <a:t>limit</a:t>
            </a:r>
            <a:r>
              <a:rPr lang="es-ES" sz="1100" dirty="0" smtClean="0"/>
              <a:t> at </a:t>
            </a:r>
            <a:r>
              <a:rPr lang="es-ES" sz="1100" dirty="0" err="1" smtClean="0"/>
              <a:t>which</a:t>
            </a:r>
            <a:r>
              <a:rPr lang="es-ES" sz="1100" dirty="0" smtClean="0"/>
              <a:t> </a:t>
            </a:r>
            <a:r>
              <a:rPr lang="es-ES" sz="1100" dirty="0" err="1" smtClean="0"/>
              <a:t>the</a:t>
            </a:r>
            <a:r>
              <a:rPr lang="es-ES" sz="1100" dirty="0" smtClean="0"/>
              <a:t> </a:t>
            </a:r>
            <a:r>
              <a:rPr lang="es-ES" sz="1100" dirty="0" err="1" smtClean="0"/>
              <a:t>display</a:t>
            </a:r>
            <a:r>
              <a:rPr lang="es-ES" sz="1100" dirty="0" smtClean="0"/>
              <a:t> </a:t>
            </a:r>
            <a:r>
              <a:rPr lang="es-ES" sz="1100" dirty="0" err="1" smtClean="0"/>
              <a:t>rolls</a:t>
            </a:r>
            <a:r>
              <a:rPr lang="es-ES" sz="1100" dirty="0" smtClean="0"/>
              <a:t> </a:t>
            </a:r>
            <a:r>
              <a:rPr lang="es-ES" sz="1100" dirty="0" err="1" smtClean="0"/>
              <a:t>over</a:t>
            </a:r>
            <a:r>
              <a:rPr lang="es-ES" sz="1100" dirty="0" smtClean="0"/>
              <a:t>.</a:t>
            </a:r>
          </a:p>
          <a:p>
            <a:r>
              <a:rPr lang="es-ES" sz="1100" dirty="0" smtClean="0"/>
              <a:t>     */</a:t>
            </a:r>
          </a:p>
          <a:p>
            <a:r>
              <a:rPr lang="es-ES" sz="1400" dirty="0" smtClean="0"/>
              <a:t>    </a:t>
            </a:r>
            <a:r>
              <a:rPr lang="es-ES" sz="1400" dirty="0" err="1" smtClean="0"/>
              <a:t>public</a:t>
            </a:r>
            <a:r>
              <a:rPr lang="es-ES" sz="1400" dirty="0" smtClean="0"/>
              <a:t> </a:t>
            </a:r>
            <a:r>
              <a:rPr lang="es-ES" sz="1400" dirty="0" err="1" smtClean="0"/>
              <a:t>NumberDisplay</a:t>
            </a:r>
            <a:r>
              <a:rPr lang="es-ES" sz="1400" dirty="0" smtClean="0"/>
              <a:t>(</a:t>
            </a:r>
            <a:r>
              <a:rPr lang="es-ES" sz="1400" dirty="0" err="1" smtClean="0"/>
              <a:t>int</a:t>
            </a:r>
            <a:r>
              <a:rPr lang="es-ES" sz="1400" dirty="0" smtClean="0"/>
              <a:t> </a:t>
            </a:r>
            <a:r>
              <a:rPr lang="es-ES" sz="1400" dirty="0" err="1" smtClean="0"/>
              <a:t>rollOverLimit</a:t>
            </a:r>
            <a:r>
              <a:rPr lang="es-ES" sz="1400" dirty="0" smtClean="0"/>
              <a:t>)</a:t>
            </a:r>
          </a:p>
          <a:p>
            <a:r>
              <a:rPr lang="es-ES" sz="1400" dirty="0" smtClean="0"/>
              <a:t>    {</a:t>
            </a:r>
          </a:p>
          <a:p>
            <a:r>
              <a:rPr lang="es-ES" sz="1400" dirty="0" smtClean="0"/>
              <a:t>        </a:t>
            </a:r>
            <a:r>
              <a:rPr lang="es-ES" sz="1400" dirty="0" err="1" smtClean="0"/>
              <a:t>limit</a:t>
            </a:r>
            <a:r>
              <a:rPr lang="es-ES" sz="1400" dirty="0" smtClean="0"/>
              <a:t> = </a:t>
            </a:r>
            <a:r>
              <a:rPr lang="es-ES" sz="1400" dirty="0" err="1" smtClean="0"/>
              <a:t>rollOverLimit</a:t>
            </a:r>
            <a:r>
              <a:rPr lang="es-ES" sz="1400" dirty="0" smtClean="0"/>
              <a:t>;</a:t>
            </a:r>
          </a:p>
          <a:p>
            <a:r>
              <a:rPr lang="es-ES" sz="1400" dirty="0" smtClean="0"/>
              <a:t>        </a:t>
            </a:r>
            <a:r>
              <a:rPr lang="es-ES" sz="1400" dirty="0" err="1" smtClean="0"/>
              <a:t>value</a:t>
            </a:r>
            <a:r>
              <a:rPr lang="es-ES" sz="1400" dirty="0" smtClean="0"/>
              <a:t> = 0;</a:t>
            </a:r>
          </a:p>
          <a:p>
            <a:r>
              <a:rPr lang="es-ES" sz="1400" dirty="0" smtClean="0"/>
              <a:t>    }</a:t>
            </a:r>
          </a:p>
          <a:p>
            <a:endParaRPr lang="es-ES" sz="14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851920" y="836713"/>
            <a:ext cx="5112568" cy="5786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public String </a:t>
            </a:r>
            <a:r>
              <a:rPr lang="en-US" sz="1400" dirty="0" err="1" smtClean="0"/>
              <a:t>getDisplayValue</a:t>
            </a:r>
            <a:r>
              <a:rPr lang="en-US" sz="1400" dirty="0" smtClean="0"/>
              <a:t>()</a:t>
            </a:r>
          </a:p>
          <a:p>
            <a:r>
              <a:rPr lang="en-US" sz="1400" dirty="0" smtClean="0"/>
              <a:t>    {</a:t>
            </a:r>
          </a:p>
          <a:p>
            <a:r>
              <a:rPr lang="en-US" sz="1400" dirty="0" smtClean="0"/>
              <a:t>        if(value &lt; 10) {</a:t>
            </a:r>
          </a:p>
          <a:p>
            <a:r>
              <a:rPr lang="en-US" sz="1400" dirty="0" smtClean="0"/>
              <a:t>            return "0" + value;</a:t>
            </a:r>
          </a:p>
          <a:p>
            <a:r>
              <a:rPr lang="en-US" sz="1400" dirty="0" smtClean="0"/>
              <a:t>        }</a:t>
            </a:r>
          </a:p>
          <a:p>
            <a:r>
              <a:rPr lang="en-US" sz="1400" dirty="0" smtClean="0"/>
              <a:t>        else {</a:t>
            </a:r>
          </a:p>
          <a:p>
            <a:r>
              <a:rPr lang="en-US" sz="1400" dirty="0" smtClean="0"/>
              <a:t>            return "" + value;</a:t>
            </a:r>
          </a:p>
          <a:p>
            <a:r>
              <a:rPr lang="en-US" sz="1400" dirty="0" smtClean="0"/>
              <a:t>        }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400" dirty="0" smtClean="0"/>
              <a:t>    </a:t>
            </a:r>
            <a:r>
              <a:rPr lang="en-US" sz="1200" dirty="0" smtClean="0"/>
              <a:t>/**</a:t>
            </a:r>
          </a:p>
          <a:p>
            <a:r>
              <a:rPr lang="en-US" sz="1200" dirty="0" smtClean="0"/>
              <a:t>     * Set the value of the display to the new specified value. If the new</a:t>
            </a:r>
          </a:p>
          <a:p>
            <a:r>
              <a:rPr lang="en-US" sz="1200" dirty="0" smtClean="0"/>
              <a:t>     * value is less than zero or over the limit, do nothing.</a:t>
            </a:r>
          </a:p>
          <a:p>
            <a:r>
              <a:rPr lang="en-US" sz="1200" dirty="0" smtClean="0"/>
              <a:t>     */</a:t>
            </a:r>
          </a:p>
          <a:p>
            <a:r>
              <a:rPr lang="en-US" sz="1400" dirty="0" smtClean="0"/>
              <a:t>    public void </a:t>
            </a:r>
            <a:r>
              <a:rPr lang="en-US" sz="1400" dirty="0" err="1" smtClean="0"/>
              <a:t>setValue</a:t>
            </a:r>
            <a:r>
              <a:rPr lang="en-US" sz="1400" dirty="0" smtClean="0"/>
              <a:t>(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replacementValue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  {</a:t>
            </a:r>
          </a:p>
          <a:p>
            <a:r>
              <a:rPr lang="en-US" sz="1400" dirty="0" smtClean="0"/>
              <a:t>        if((</a:t>
            </a:r>
            <a:r>
              <a:rPr lang="en-US" sz="1400" dirty="0" err="1" smtClean="0"/>
              <a:t>replacementValue</a:t>
            </a:r>
            <a:r>
              <a:rPr lang="en-US" sz="1400" dirty="0" smtClean="0"/>
              <a:t> &gt;= 0) &amp;&amp; (</a:t>
            </a:r>
            <a:r>
              <a:rPr lang="en-US" sz="1400" dirty="0" err="1" smtClean="0"/>
              <a:t>replacementValue</a:t>
            </a:r>
            <a:r>
              <a:rPr lang="en-US" sz="1400" dirty="0" smtClean="0"/>
              <a:t> &lt; limit)) {</a:t>
            </a:r>
          </a:p>
          <a:p>
            <a:r>
              <a:rPr lang="en-US" sz="1400" dirty="0" smtClean="0"/>
              <a:t>            value = </a:t>
            </a:r>
            <a:r>
              <a:rPr lang="en-US" sz="1400" dirty="0" err="1" smtClean="0"/>
              <a:t>replacementValue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    }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000" dirty="0" smtClean="0"/>
              <a:t>    /**</a:t>
            </a:r>
          </a:p>
          <a:p>
            <a:r>
              <a:rPr lang="en-US" sz="1000" dirty="0" smtClean="0"/>
              <a:t>     * Increment the display value by one, rolling over to zero if the</a:t>
            </a:r>
          </a:p>
          <a:p>
            <a:r>
              <a:rPr lang="en-US" sz="1000" dirty="0" smtClean="0"/>
              <a:t>     * limit is reached.</a:t>
            </a:r>
          </a:p>
          <a:p>
            <a:r>
              <a:rPr lang="en-US" sz="1000" dirty="0" smtClean="0"/>
              <a:t>     */</a:t>
            </a:r>
          </a:p>
          <a:p>
            <a:r>
              <a:rPr lang="en-US" sz="1400" dirty="0" smtClean="0"/>
              <a:t>    public void increment()</a:t>
            </a:r>
          </a:p>
          <a:p>
            <a:r>
              <a:rPr lang="en-US" sz="1400" dirty="0" smtClean="0"/>
              <a:t>    {</a:t>
            </a:r>
          </a:p>
          <a:p>
            <a:r>
              <a:rPr lang="en-US" sz="1400" dirty="0" smtClean="0"/>
              <a:t>        value = (value + 1) % limit;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400" dirty="0" smtClean="0"/>
              <a:t>}</a:t>
            </a:r>
            <a:endParaRPr lang="es-ES" sz="1400" dirty="0"/>
          </a:p>
        </p:txBody>
      </p:sp>
      <p:sp>
        <p:nvSpPr>
          <p:cNvPr id="5" name="4 Rectángulo"/>
          <p:cNvSpPr/>
          <p:nvPr/>
        </p:nvSpPr>
        <p:spPr>
          <a:xfrm>
            <a:off x="179512" y="4077072"/>
            <a:ext cx="2736304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dirty="0" smtClean="0"/>
              <a:t> /**</a:t>
            </a:r>
          </a:p>
          <a:p>
            <a:r>
              <a:rPr lang="es-ES" sz="1400" dirty="0" smtClean="0"/>
              <a:t>     * </a:t>
            </a:r>
            <a:r>
              <a:rPr lang="es-ES" sz="1400" dirty="0" err="1" smtClean="0"/>
              <a:t>Return</a:t>
            </a:r>
            <a:r>
              <a:rPr lang="es-ES" sz="1400" dirty="0" smtClean="0"/>
              <a:t>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current</a:t>
            </a:r>
            <a:r>
              <a:rPr lang="es-ES" sz="1400" dirty="0" smtClean="0"/>
              <a:t> </a:t>
            </a:r>
            <a:r>
              <a:rPr lang="es-ES" sz="1400" dirty="0" err="1" smtClean="0"/>
              <a:t>value</a:t>
            </a:r>
            <a:r>
              <a:rPr lang="es-ES" sz="1400" dirty="0" smtClean="0"/>
              <a:t>.</a:t>
            </a:r>
          </a:p>
          <a:p>
            <a:r>
              <a:rPr lang="es-ES" sz="1400" dirty="0" smtClean="0"/>
              <a:t>     */</a:t>
            </a:r>
          </a:p>
          <a:p>
            <a:r>
              <a:rPr lang="es-ES" sz="1400" dirty="0" smtClean="0"/>
              <a:t>    </a:t>
            </a:r>
            <a:r>
              <a:rPr lang="es-ES" sz="1400" dirty="0" err="1" smtClean="0"/>
              <a:t>public</a:t>
            </a:r>
            <a:r>
              <a:rPr lang="es-ES" sz="1400" dirty="0" smtClean="0"/>
              <a:t> </a:t>
            </a:r>
            <a:r>
              <a:rPr lang="es-ES" sz="1400" dirty="0" err="1" smtClean="0"/>
              <a:t>int</a:t>
            </a:r>
            <a:r>
              <a:rPr lang="es-ES" sz="1400" dirty="0" smtClean="0"/>
              <a:t> </a:t>
            </a:r>
            <a:r>
              <a:rPr lang="es-ES" sz="1400" dirty="0" err="1" smtClean="0"/>
              <a:t>getValue</a:t>
            </a:r>
            <a:r>
              <a:rPr lang="es-ES" sz="1400" dirty="0" smtClean="0"/>
              <a:t>()</a:t>
            </a:r>
          </a:p>
          <a:p>
            <a:r>
              <a:rPr lang="es-ES" sz="1400" dirty="0" smtClean="0"/>
              <a:t>    {</a:t>
            </a:r>
          </a:p>
          <a:p>
            <a:r>
              <a:rPr lang="es-ES" sz="1400" dirty="0" smtClean="0"/>
              <a:t>        </a:t>
            </a:r>
            <a:r>
              <a:rPr lang="es-ES" sz="1400" dirty="0" err="1" smtClean="0"/>
              <a:t>return</a:t>
            </a:r>
            <a:r>
              <a:rPr lang="es-ES" sz="1400" dirty="0" smtClean="0"/>
              <a:t> </a:t>
            </a:r>
            <a:r>
              <a:rPr lang="es-ES" sz="1400" dirty="0" err="1" smtClean="0"/>
              <a:t>value</a:t>
            </a:r>
            <a:r>
              <a:rPr lang="es-ES" sz="1400" dirty="0" smtClean="0"/>
              <a:t>;</a:t>
            </a:r>
          </a:p>
          <a:p>
            <a:r>
              <a:rPr lang="es-ES" sz="1400" dirty="0" smtClean="0"/>
              <a:t>    }</a:t>
            </a:r>
            <a:endParaRPr lang="es-E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523875"/>
            <a:ext cx="87439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33" y="1772816"/>
            <a:ext cx="7773999" cy="36004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Operadores relacionales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970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3971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4" y="3068960"/>
            <a:ext cx="7776864" cy="18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260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568952" cy="148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0" y="1844824"/>
            <a:ext cx="8496944" cy="36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3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268760"/>
            <a:ext cx="4248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*/</a:t>
            </a:r>
          </a:p>
          <a:p>
            <a:r>
              <a:rPr lang="en-US" sz="1600" dirty="0" smtClean="0"/>
              <a:t>public class </a:t>
            </a:r>
            <a:r>
              <a:rPr lang="en-US" sz="1600" dirty="0" err="1" smtClean="0"/>
              <a:t>ClockDisplay</a:t>
            </a:r>
            <a:endParaRPr lang="en-US" sz="1600" dirty="0" smtClean="0"/>
          </a:p>
          <a:p>
            <a:r>
              <a:rPr lang="en-US" sz="1600" dirty="0" smtClean="0"/>
              <a:t>{</a:t>
            </a:r>
          </a:p>
          <a:p>
            <a:r>
              <a:rPr lang="en-US" sz="1600" dirty="0" smtClean="0"/>
              <a:t>    private </a:t>
            </a:r>
            <a:r>
              <a:rPr lang="en-US" sz="1600" dirty="0" err="1" smtClean="0"/>
              <a:t>NumberDisplay</a:t>
            </a:r>
            <a:r>
              <a:rPr lang="en-US" sz="1600" dirty="0" smtClean="0"/>
              <a:t> hours;</a:t>
            </a:r>
          </a:p>
          <a:p>
            <a:r>
              <a:rPr lang="en-US" sz="1600" dirty="0" smtClean="0"/>
              <a:t>    private </a:t>
            </a:r>
            <a:r>
              <a:rPr lang="en-US" sz="1600" dirty="0" err="1" smtClean="0"/>
              <a:t>NumberDisplay</a:t>
            </a:r>
            <a:r>
              <a:rPr lang="en-US" sz="1600" dirty="0" smtClean="0"/>
              <a:t> minutes;</a:t>
            </a:r>
          </a:p>
          <a:p>
            <a:r>
              <a:rPr lang="en-US" sz="1600" dirty="0" smtClean="0"/>
              <a:t>    private String </a:t>
            </a:r>
            <a:r>
              <a:rPr lang="en-US" sz="1600" dirty="0" err="1" smtClean="0"/>
              <a:t>displayString</a:t>
            </a:r>
            <a:r>
              <a:rPr lang="en-US" sz="1600" dirty="0" smtClean="0"/>
              <a:t>;    // simulates the actual display</a:t>
            </a:r>
          </a:p>
          <a:p>
            <a:r>
              <a:rPr lang="en-US" sz="1600" dirty="0" smtClean="0"/>
              <a:t>    </a:t>
            </a:r>
          </a:p>
          <a:p>
            <a:r>
              <a:rPr lang="en-US" sz="1600" dirty="0" smtClean="0"/>
              <a:t>    /**</a:t>
            </a:r>
          </a:p>
          <a:p>
            <a:r>
              <a:rPr lang="en-US" sz="1600" dirty="0" smtClean="0"/>
              <a:t>     * Constructor for </a:t>
            </a:r>
            <a:r>
              <a:rPr lang="en-US" sz="1600" dirty="0" err="1" smtClean="0"/>
              <a:t>ClockDisplay</a:t>
            </a:r>
            <a:r>
              <a:rPr lang="en-US" sz="1600" dirty="0" smtClean="0"/>
              <a:t> objects. This constructor </a:t>
            </a:r>
          </a:p>
          <a:p>
            <a:r>
              <a:rPr lang="en-US" sz="1600" dirty="0" smtClean="0"/>
              <a:t>     * creates a new clock set at 00:00.</a:t>
            </a:r>
          </a:p>
          <a:p>
            <a:r>
              <a:rPr lang="en-US" sz="1600" dirty="0" smtClean="0"/>
              <a:t>     */</a:t>
            </a:r>
          </a:p>
          <a:p>
            <a:r>
              <a:rPr lang="en-US" sz="1600" dirty="0" smtClean="0"/>
              <a:t>    public </a:t>
            </a:r>
            <a:r>
              <a:rPr lang="en-US" sz="1600" dirty="0" err="1" smtClean="0"/>
              <a:t>ClockDisplay</a:t>
            </a:r>
            <a:r>
              <a:rPr lang="en-US" sz="1600" dirty="0" smtClean="0"/>
              <a:t>()</a:t>
            </a:r>
          </a:p>
          <a:p>
            <a:r>
              <a:rPr lang="en-US" sz="1600" dirty="0" smtClean="0"/>
              <a:t>    {</a:t>
            </a:r>
          </a:p>
          <a:p>
            <a:r>
              <a:rPr lang="en-US" sz="1600" dirty="0" smtClean="0"/>
              <a:t>        hours = new </a:t>
            </a:r>
            <a:r>
              <a:rPr lang="en-US" sz="1600" dirty="0" err="1" smtClean="0"/>
              <a:t>NumberDisplay</a:t>
            </a:r>
            <a:r>
              <a:rPr lang="en-US" sz="1600" dirty="0" smtClean="0"/>
              <a:t>(24);</a:t>
            </a:r>
          </a:p>
          <a:p>
            <a:r>
              <a:rPr lang="en-US" sz="1600" dirty="0" smtClean="0"/>
              <a:t>        minutes = new </a:t>
            </a:r>
            <a:r>
              <a:rPr lang="en-US" sz="1600" dirty="0" err="1" smtClean="0"/>
              <a:t>NumberDisplay</a:t>
            </a:r>
            <a:r>
              <a:rPr lang="en-US" sz="1600" dirty="0" smtClean="0"/>
              <a:t>(60);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updateDisplay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}</a:t>
            </a:r>
          </a:p>
          <a:p>
            <a:endParaRPr lang="en-US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4579167" y="1268760"/>
            <a:ext cx="42484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/**</a:t>
            </a:r>
          </a:p>
          <a:p>
            <a:r>
              <a:rPr lang="en-US" sz="1600" dirty="0" smtClean="0"/>
              <a:t>     * Constructor for </a:t>
            </a:r>
            <a:r>
              <a:rPr lang="en-US" sz="1600" dirty="0" err="1" smtClean="0"/>
              <a:t>ClockDisplay</a:t>
            </a:r>
            <a:r>
              <a:rPr lang="en-US" sz="1600" dirty="0" smtClean="0"/>
              <a:t> objects. This constructor</a:t>
            </a:r>
          </a:p>
          <a:p>
            <a:r>
              <a:rPr lang="en-US" sz="1600" dirty="0" smtClean="0"/>
              <a:t>     * creates a new clock set at the time specified by the </a:t>
            </a:r>
          </a:p>
          <a:p>
            <a:r>
              <a:rPr lang="en-US" sz="1600" dirty="0" smtClean="0"/>
              <a:t>     * parameters.</a:t>
            </a:r>
          </a:p>
          <a:p>
            <a:r>
              <a:rPr lang="en-US" sz="1600" dirty="0" smtClean="0"/>
              <a:t>     */</a:t>
            </a:r>
          </a:p>
          <a:p>
            <a:r>
              <a:rPr lang="en-US" sz="1600" dirty="0" smtClean="0"/>
              <a:t>    public </a:t>
            </a:r>
            <a:r>
              <a:rPr lang="en-US" sz="1600" dirty="0" err="1" smtClean="0"/>
              <a:t>ClockDisplay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hour, </a:t>
            </a:r>
            <a:r>
              <a:rPr lang="en-US" sz="1600" dirty="0" err="1" smtClean="0"/>
              <a:t>int</a:t>
            </a:r>
            <a:r>
              <a:rPr lang="en-US" sz="1600" dirty="0" smtClean="0"/>
              <a:t> minute)</a:t>
            </a:r>
          </a:p>
          <a:p>
            <a:r>
              <a:rPr lang="en-US" sz="1600" dirty="0" smtClean="0"/>
              <a:t>    {</a:t>
            </a:r>
          </a:p>
          <a:p>
            <a:r>
              <a:rPr lang="en-US" sz="1600" dirty="0" smtClean="0"/>
              <a:t>        hours = new </a:t>
            </a:r>
            <a:r>
              <a:rPr lang="en-US" sz="1600" dirty="0" err="1" smtClean="0"/>
              <a:t>NumberDisplay</a:t>
            </a:r>
            <a:r>
              <a:rPr lang="en-US" sz="1600" dirty="0" smtClean="0"/>
              <a:t>(24);</a:t>
            </a:r>
          </a:p>
          <a:p>
            <a:r>
              <a:rPr lang="en-US" sz="1600" dirty="0" smtClean="0"/>
              <a:t>        minutes = new </a:t>
            </a:r>
            <a:r>
              <a:rPr lang="en-US" sz="1600" dirty="0" err="1" smtClean="0"/>
              <a:t>NumberDisplay</a:t>
            </a:r>
            <a:r>
              <a:rPr lang="en-US" sz="1600" dirty="0" smtClean="0"/>
              <a:t>(60);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setTime</a:t>
            </a:r>
            <a:r>
              <a:rPr lang="en-US" sz="1600" dirty="0" smtClean="0"/>
              <a:t>(hour, minute);</a:t>
            </a:r>
          </a:p>
          <a:p>
            <a:r>
              <a:rPr lang="en-US" sz="1600" dirty="0" smtClean="0"/>
              <a:t>    }</a:t>
            </a:r>
            <a:endParaRPr lang="es-ES" sz="16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3.9 Clase “</a:t>
            </a:r>
            <a:r>
              <a:rPr lang="es-ES" dirty="0" err="1" smtClean="0"/>
              <a:t>ClockDisplay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85" y="4365104"/>
            <a:ext cx="3017169" cy="234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476672"/>
            <a:ext cx="46805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/**</a:t>
            </a:r>
          </a:p>
          <a:p>
            <a:r>
              <a:rPr lang="en-US" sz="1600" dirty="0" smtClean="0"/>
              <a:t>     * This method should get called once every minute - it makes</a:t>
            </a:r>
          </a:p>
          <a:p>
            <a:r>
              <a:rPr lang="en-US" sz="1600" dirty="0" smtClean="0"/>
              <a:t>     * the clock display go one minute forward.</a:t>
            </a:r>
          </a:p>
          <a:p>
            <a:r>
              <a:rPr lang="en-US" sz="1600" dirty="0" smtClean="0"/>
              <a:t>     */</a:t>
            </a:r>
          </a:p>
          <a:p>
            <a:r>
              <a:rPr lang="en-US" sz="1600" dirty="0" smtClean="0"/>
              <a:t>    public void </a:t>
            </a:r>
            <a:r>
              <a:rPr lang="en-US" sz="1600" dirty="0" err="1" smtClean="0"/>
              <a:t>timeTick</a:t>
            </a:r>
            <a:r>
              <a:rPr lang="en-US" sz="1600" dirty="0" smtClean="0"/>
              <a:t>()</a:t>
            </a:r>
          </a:p>
          <a:p>
            <a:r>
              <a:rPr lang="en-US" sz="1600" dirty="0" smtClean="0"/>
              <a:t>    {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minutes.increment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    if(</a:t>
            </a:r>
            <a:r>
              <a:rPr lang="en-US" sz="1600" dirty="0" err="1" smtClean="0"/>
              <a:t>minutes.getValue</a:t>
            </a:r>
            <a:r>
              <a:rPr lang="en-US" sz="1600" dirty="0" smtClean="0"/>
              <a:t>() == 0) {  // it just rolled over!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hours.increment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    }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updateDisplay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}</a:t>
            </a:r>
            <a:endParaRPr lang="es-ES" sz="1600" dirty="0"/>
          </a:p>
        </p:txBody>
      </p:sp>
      <p:sp>
        <p:nvSpPr>
          <p:cNvPr id="3" name="2 Rectángulo"/>
          <p:cNvSpPr/>
          <p:nvPr/>
        </p:nvSpPr>
        <p:spPr>
          <a:xfrm>
            <a:off x="4788024" y="404664"/>
            <a:ext cx="4104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 /**</a:t>
            </a:r>
          </a:p>
          <a:p>
            <a:r>
              <a:rPr lang="es-ES" sz="1600" dirty="0" smtClean="0"/>
              <a:t>     * Set </a:t>
            </a:r>
            <a:r>
              <a:rPr lang="es-ES" sz="1600" dirty="0" err="1" smtClean="0"/>
              <a:t>the</a:t>
            </a:r>
            <a:r>
              <a:rPr lang="es-ES" sz="1600" dirty="0" smtClean="0"/>
              <a:t> time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display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specified</a:t>
            </a:r>
            <a:r>
              <a:rPr lang="es-ES" sz="1600" dirty="0" smtClean="0"/>
              <a:t> </a:t>
            </a:r>
            <a:r>
              <a:rPr lang="es-ES" sz="1600" dirty="0" err="1" smtClean="0"/>
              <a:t>hour</a:t>
            </a:r>
            <a:r>
              <a:rPr lang="es-ES" sz="1600" dirty="0" smtClean="0"/>
              <a:t> and</a:t>
            </a:r>
          </a:p>
          <a:p>
            <a:r>
              <a:rPr lang="es-ES" sz="1600" dirty="0" smtClean="0"/>
              <a:t>     * minute.</a:t>
            </a:r>
          </a:p>
          <a:p>
            <a:r>
              <a:rPr lang="es-ES" sz="1600" dirty="0" smtClean="0"/>
              <a:t>     */</a:t>
            </a:r>
          </a:p>
          <a:p>
            <a:r>
              <a:rPr lang="es-ES" sz="1600" dirty="0" smtClean="0"/>
              <a:t>    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void</a:t>
            </a:r>
            <a:r>
              <a:rPr lang="es-ES" sz="1600" dirty="0" smtClean="0"/>
              <a:t> </a:t>
            </a:r>
            <a:r>
              <a:rPr lang="es-ES" sz="1600" dirty="0" err="1" smtClean="0"/>
              <a:t>setTime</a:t>
            </a:r>
            <a:r>
              <a:rPr lang="es-ES" sz="1600" dirty="0" smtClean="0"/>
              <a:t>(</a:t>
            </a:r>
            <a:r>
              <a:rPr lang="es-ES" sz="1600" dirty="0" err="1" smtClean="0"/>
              <a:t>int</a:t>
            </a:r>
            <a:r>
              <a:rPr lang="es-ES" sz="1600" dirty="0" smtClean="0"/>
              <a:t> </a:t>
            </a:r>
            <a:r>
              <a:rPr lang="es-ES" sz="1600" dirty="0" err="1" smtClean="0"/>
              <a:t>hour</a:t>
            </a:r>
            <a:r>
              <a:rPr lang="es-ES" sz="1600" dirty="0" smtClean="0"/>
              <a:t>, </a:t>
            </a:r>
            <a:r>
              <a:rPr lang="es-ES" sz="1600" dirty="0" err="1" smtClean="0"/>
              <a:t>int</a:t>
            </a:r>
            <a:r>
              <a:rPr lang="es-ES" sz="1600" dirty="0" smtClean="0"/>
              <a:t> minute)</a:t>
            </a:r>
          </a:p>
          <a:p>
            <a:r>
              <a:rPr lang="es-ES" sz="1600" dirty="0" smtClean="0"/>
              <a:t>    {</a:t>
            </a:r>
          </a:p>
          <a:p>
            <a:r>
              <a:rPr lang="es-ES" sz="1600" dirty="0" smtClean="0"/>
              <a:t>        </a:t>
            </a:r>
            <a:r>
              <a:rPr lang="es-ES" sz="1600" dirty="0" err="1" smtClean="0"/>
              <a:t>hours.setValue</a:t>
            </a:r>
            <a:r>
              <a:rPr lang="es-ES" sz="1600" dirty="0" smtClean="0"/>
              <a:t>(</a:t>
            </a:r>
            <a:r>
              <a:rPr lang="es-ES" sz="1600" dirty="0" err="1" smtClean="0"/>
              <a:t>hour</a:t>
            </a:r>
            <a:r>
              <a:rPr lang="es-ES" sz="1600" dirty="0" smtClean="0"/>
              <a:t>);</a:t>
            </a:r>
          </a:p>
          <a:p>
            <a:r>
              <a:rPr lang="es-ES" sz="1600" dirty="0" smtClean="0"/>
              <a:t>        </a:t>
            </a:r>
            <a:r>
              <a:rPr lang="es-ES" sz="1600" dirty="0" err="1" smtClean="0"/>
              <a:t>minutes.setValue</a:t>
            </a:r>
            <a:r>
              <a:rPr lang="es-ES" sz="1600" dirty="0" smtClean="0"/>
              <a:t>(minute);</a:t>
            </a:r>
          </a:p>
          <a:p>
            <a:r>
              <a:rPr lang="es-ES" sz="1600" dirty="0" smtClean="0"/>
              <a:t>        </a:t>
            </a:r>
            <a:r>
              <a:rPr lang="es-ES" sz="1600" dirty="0" err="1" smtClean="0"/>
              <a:t>updateDisplay</a:t>
            </a:r>
            <a:r>
              <a:rPr lang="es-ES" sz="1600" dirty="0" smtClean="0"/>
              <a:t>();</a:t>
            </a:r>
          </a:p>
          <a:p>
            <a:r>
              <a:rPr lang="es-ES" sz="1600" dirty="0" smtClean="0"/>
              <a:t>    }</a:t>
            </a:r>
          </a:p>
          <a:p>
            <a:endParaRPr lang="es-ES" sz="1600" dirty="0" smtClean="0"/>
          </a:p>
          <a:p>
            <a:r>
              <a:rPr lang="es-ES" sz="1600" dirty="0" smtClean="0"/>
              <a:t>    /**</a:t>
            </a:r>
          </a:p>
          <a:p>
            <a:r>
              <a:rPr lang="es-ES" sz="1600" dirty="0" smtClean="0"/>
              <a:t>     * </a:t>
            </a:r>
            <a:r>
              <a:rPr lang="es-ES" sz="1600" dirty="0" err="1" smtClean="0"/>
              <a:t>Return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current</a:t>
            </a:r>
            <a:r>
              <a:rPr lang="es-ES" sz="1600" dirty="0" smtClean="0"/>
              <a:t> time of </a:t>
            </a:r>
            <a:r>
              <a:rPr lang="es-ES" sz="1600" dirty="0" err="1" smtClean="0"/>
              <a:t>this</a:t>
            </a:r>
            <a:r>
              <a:rPr lang="es-ES" sz="1600" dirty="0" smtClean="0"/>
              <a:t> </a:t>
            </a:r>
            <a:r>
              <a:rPr lang="es-ES" sz="1600" dirty="0" err="1" smtClean="0"/>
              <a:t>display</a:t>
            </a:r>
            <a:r>
              <a:rPr lang="es-ES" sz="1600" dirty="0" smtClean="0"/>
              <a:t> in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format</a:t>
            </a:r>
            <a:r>
              <a:rPr lang="es-ES" sz="1600" dirty="0" smtClean="0"/>
              <a:t> HH:MM.</a:t>
            </a:r>
          </a:p>
          <a:p>
            <a:r>
              <a:rPr lang="es-ES" sz="1600" dirty="0" smtClean="0"/>
              <a:t>     */</a:t>
            </a:r>
          </a:p>
          <a:p>
            <a:r>
              <a:rPr lang="es-ES" sz="1600" dirty="0" smtClean="0"/>
              <a:t>    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String</a:t>
            </a:r>
            <a:r>
              <a:rPr lang="es-ES" sz="1600" dirty="0" smtClean="0"/>
              <a:t> </a:t>
            </a:r>
            <a:r>
              <a:rPr lang="es-ES" sz="1600" dirty="0" err="1" smtClean="0"/>
              <a:t>getTime</a:t>
            </a:r>
            <a:r>
              <a:rPr lang="es-ES" sz="1600" dirty="0" smtClean="0"/>
              <a:t>()</a:t>
            </a:r>
          </a:p>
          <a:p>
            <a:r>
              <a:rPr lang="es-ES" sz="1600" dirty="0" smtClean="0"/>
              <a:t>    {</a:t>
            </a:r>
          </a:p>
          <a:p>
            <a:r>
              <a:rPr lang="es-ES" sz="1600" dirty="0" smtClean="0"/>
              <a:t>        </a:t>
            </a:r>
            <a:r>
              <a:rPr lang="es-ES" sz="1600" dirty="0" err="1" smtClean="0"/>
              <a:t>return</a:t>
            </a:r>
            <a:r>
              <a:rPr lang="es-ES" sz="1600" dirty="0" smtClean="0"/>
              <a:t> </a:t>
            </a:r>
            <a:r>
              <a:rPr lang="es-ES" sz="1600" dirty="0" err="1" smtClean="0"/>
              <a:t>displayString</a:t>
            </a:r>
            <a:r>
              <a:rPr lang="es-ES" sz="1600" dirty="0" smtClean="0"/>
              <a:t>;</a:t>
            </a:r>
          </a:p>
          <a:p>
            <a:r>
              <a:rPr lang="es-ES" sz="1600" dirty="0" smtClean="0"/>
              <a:t>    } 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4005064"/>
            <a:ext cx="432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/**</a:t>
            </a:r>
          </a:p>
          <a:p>
            <a:r>
              <a:rPr lang="es-ES" sz="1600" dirty="0" smtClean="0"/>
              <a:t>     * </a:t>
            </a:r>
            <a:r>
              <a:rPr lang="es-ES" sz="1600" dirty="0" err="1" smtClean="0"/>
              <a:t>Update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internal</a:t>
            </a:r>
            <a:r>
              <a:rPr lang="es-ES" sz="1600" dirty="0" smtClean="0"/>
              <a:t> </a:t>
            </a:r>
            <a:r>
              <a:rPr lang="es-ES" sz="1600" dirty="0" err="1" smtClean="0"/>
              <a:t>string</a:t>
            </a:r>
            <a:r>
              <a:rPr lang="es-ES" sz="1600" dirty="0" smtClean="0"/>
              <a:t> </a:t>
            </a:r>
            <a:r>
              <a:rPr lang="es-ES" sz="1600" dirty="0" err="1" smtClean="0"/>
              <a:t>that</a:t>
            </a:r>
            <a:r>
              <a:rPr lang="es-ES" sz="1600" dirty="0" smtClean="0"/>
              <a:t> </a:t>
            </a:r>
            <a:r>
              <a:rPr lang="es-ES" sz="1600" dirty="0" err="1" smtClean="0"/>
              <a:t>represents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display</a:t>
            </a:r>
            <a:r>
              <a:rPr lang="es-ES" sz="1600" dirty="0" smtClean="0"/>
              <a:t>.</a:t>
            </a:r>
          </a:p>
          <a:p>
            <a:r>
              <a:rPr lang="es-ES" sz="1600" dirty="0" smtClean="0"/>
              <a:t>     */</a:t>
            </a:r>
          </a:p>
          <a:p>
            <a:r>
              <a:rPr lang="es-ES" sz="1600" dirty="0" smtClean="0"/>
              <a:t>    </a:t>
            </a:r>
            <a:r>
              <a:rPr lang="es-ES" sz="1600" dirty="0" err="1" smtClean="0"/>
              <a:t>private</a:t>
            </a:r>
            <a:r>
              <a:rPr lang="es-ES" sz="1600" dirty="0" smtClean="0"/>
              <a:t> </a:t>
            </a:r>
            <a:r>
              <a:rPr lang="es-ES" sz="1600" dirty="0" err="1" smtClean="0"/>
              <a:t>void</a:t>
            </a:r>
            <a:r>
              <a:rPr lang="es-ES" sz="1600" dirty="0" smtClean="0"/>
              <a:t> </a:t>
            </a:r>
            <a:r>
              <a:rPr lang="es-ES" sz="1600" dirty="0" err="1" smtClean="0"/>
              <a:t>updateDisplay</a:t>
            </a:r>
            <a:r>
              <a:rPr lang="es-ES" sz="1600" dirty="0" smtClean="0"/>
              <a:t>()</a:t>
            </a:r>
          </a:p>
          <a:p>
            <a:r>
              <a:rPr lang="es-ES" sz="1600" dirty="0" smtClean="0"/>
              <a:t>    {</a:t>
            </a:r>
          </a:p>
          <a:p>
            <a:r>
              <a:rPr lang="es-ES" sz="1600" dirty="0" smtClean="0"/>
              <a:t>        </a:t>
            </a:r>
            <a:r>
              <a:rPr lang="es-ES" sz="1600" dirty="0" err="1" smtClean="0"/>
              <a:t>displayString</a:t>
            </a:r>
            <a:r>
              <a:rPr lang="es-ES" sz="1600" dirty="0" smtClean="0"/>
              <a:t> = </a:t>
            </a:r>
            <a:r>
              <a:rPr lang="es-ES" sz="1600" dirty="0" err="1" smtClean="0"/>
              <a:t>hours.getDisplayValue</a:t>
            </a:r>
            <a:r>
              <a:rPr lang="es-ES" sz="1600" dirty="0" smtClean="0"/>
              <a:t>() + ":" + </a:t>
            </a:r>
          </a:p>
          <a:p>
            <a:r>
              <a:rPr lang="es-ES" sz="1600" dirty="0" smtClean="0"/>
              <a:t>                        </a:t>
            </a:r>
            <a:r>
              <a:rPr lang="es-ES" sz="1600" dirty="0" err="1" smtClean="0"/>
              <a:t>minutes.getDisplayValue</a:t>
            </a:r>
            <a:r>
              <a:rPr lang="es-ES" sz="1600" dirty="0" smtClean="0"/>
              <a:t>();</a:t>
            </a:r>
          </a:p>
          <a:p>
            <a:r>
              <a:rPr lang="es-ES" sz="1600" dirty="0" smtClean="0"/>
              <a:t>    }</a:t>
            </a:r>
          </a:p>
          <a:p>
            <a:r>
              <a:rPr lang="es-ES" sz="1600" dirty="0" smtClean="0"/>
              <a:t>}</a:t>
            </a:r>
            <a:endParaRPr lang="es-E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445224"/>
            <a:ext cx="251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973" y="1154020"/>
            <a:ext cx="1724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3.10 Objetos que crean objetos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13958"/>
            <a:ext cx="4680520" cy="77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30" y="1680136"/>
            <a:ext cx="5868652" cy="343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03" y="5301208"/>
            <a:ext cx="6587970" cy="48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Parámetro formal parámetro actual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927852" cy="507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0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948" y="9593"/>
            <a:ext cx="78620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85623"/>
            <a:ext cx="7128792" cy="11725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040174"/>
            <a:ext cx="7128792" cy="16565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858373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3.11 </a:t>
            </a:r>
            <a:r>
              <a:rPr lang="es-ES" dirty="0"/>
              <a:t>C</a:t>
            </a:r>
            <a:r>
              <a:rPr lang="es-ES" dirty="0" smtClean="0"/>
              <a:t>onstructores múltiples</a:t>
            </a:r>
            <a:endParaRPr lang="es-E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18097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254" y="1268760"/>
            <a:ext cx="7218401" cy="53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21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14916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3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159" y="1205136"/>
            <a:ext cx="8229600" cy="495672"/>
          </a:xfrm>
        </p:spPr>
        <p:txBody>
          <a:bodyPr>
            <a:noAutofit/>
          </a:bodyPr>
          <a:lstStyle/>
          <a:p>
            <a:pPr algn="l"/>
            <a:r>
              <a:rPr lang="es-ES" sz="3200" dirty="0" smtClean="0"/>
              <a:t>3.11.1 Llamadas a métodos Internos</a:t>
            </a:r>
            <a:endParaRPr lang="es-E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178968" cy="259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609600" y="2931752"/>
            <a:ext cx="8066856" cy="3449576"/>
            <a:chOff x="2411760" y="2276872"/>
            <a:chExt cx="6620233" cy="245044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276872"/>
              <a:ext cx="6620233" cy="173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980119"/>
              <a:ext cx="6435167" cy="74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609600" y="4270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smtClean="0"/>
              <a:t>3.12 Llamadas a métodos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6539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3.12.2 Llamada a métodos externos</a:t>
            </a:r>
            <a:endParaRPr lang="es-E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58" y="1412776"/>
            <a:ext cx="1944216" cy="177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03032" y="1004182"/>
            <a:ext cx="6462531" cy="20882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97" y="3190642"/>
            <a:ext cx="758186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378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331" y="1556792"/>
            <a:ext cx="67818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 mail-</a:t>
            </a:r>
            <a:r>
              <a:rPr lang="es-ES" dirty="0" err="1" smtClean="0"/>
              <a:t>system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2846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Palabra clave “</a:t>
            </a:r>
            <a:r>
              <a:rPr lang="es-ES" dirty="0" err="1" smtClean="0"/>
              <a:t>this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900808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El motivo por el que se usa esta construcción </a:t>
            </a:r>
            <a:r>
              <a:rPr lang="es-ES" dirty="0" smtClean="0"/>
              <a:t>radica en </a:t>
            </a:r>
            <a:r>
              <a:rPr lang="es-ES" dirty="0"/>
              <a:t>que tenemos una situación que se conoce </a:t>
            </a:r>
            <a:r>
              <a:rPr lang="es-ES" dirty="0" smtClean="0"/>
              <a:t>como sobrecarga </a:t>
            </a:r>
            <a:r>
              <a:rPr lang="es-ES" dirty="0"/>
              <a:t>de nombres.</a:t>
            </a:r>
          </a:p>
          <a:p>
            <a:r>
              <a:rPr lang="es-ES" dirty="0"/>
              <a:t>Significa que el mismo nombre es usado por </a:t>
            </a:r>
            <a:r>
              <a:rPr lang="es-ES" dirty="0" smtClean="0"/>
              <a:t>entidades diferentes</a:t>
            </a:r>
            <a:r>
              <a:rPr lang="es-ES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7" y="2938587"/>
            <a:ext cx="7721956" cy="385004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ES" dirty="0" err="1" smtClean="0"/>
              <a:t>this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Lo que necesitamos es un mecanismo para acceder </a:t>
            </a:r>
            <a:r>
              <a:rPr lang="es-ES" dirty="0" smtClean="0"/>
              <a:t>a un </a:t>
            </a:r>
            <a:r>
              <a:rPr lang="es-ES" dirty="0"/>
              <a:t>campo cuando existe una variable con el </a:t>
            </a:r>
            <a:r>
              <a:rPr lang="es-ES" dirty="0" smtClean="0"/>
              <a:t>mismo nombre </a:t>
            </a:r>
            <a:r>
              <a:rPr lang="es-ES" dirty="0"/>
              <a:t>declarada más cerca de la sentencia que </a:t>
            </a:r>
            <a:r>
              <a:rPr lang="es-ES" dirty="0" smtClean="0"/>
              <a:t>la usa</a:t>
            </a:r>
            <a:r>
              <a:rPr lang="es-ES" dirty="0"/>
              <a:t>.</a:t>
            </a:r>
          </a:p>
          <a:p>
            <a:r>
              <a:rPr lang="es-ES" dirty="0"/>
              <a:t>Este mecanismo es justamente lo que significa </a:t>
            </a:r>
            <a:r>
              <a:rPr lang="es-ES" dirty="0" smtClean="0"/>
              <a:t>la palabra </a:t>
            </a:r>
            <a:r>
              <a:rPr lang="es-ES" dirty="0"/>
              <a:t>clave </a:t>
            </a:r>
            <a:r>
              <a:rPr lang="es-ES" dirty="0" err="1"/>
              <a:t>this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La expresión </a:t>
            </a:r>
            <a:r>
              <a:rPr lang="es-ES" dirty="0" err="1"/>
              <a:t>this</a:t>
            </a:r>
            <a:r>
              <a:rPr lang="es-ES" dirty="0"/>
              <a:t> hace referencia al objeto actual</a:t>
            </a:r>
            <a:r>
              <a:rPr lang="es-ES" dirty="0" smtClean="0"/>
              <a:t>.</a:t>
            </a:r>
          </a:p>
          <a:p>
            <a:r>
              <a:rPr lang="es-ES" dirty="0"/>
              <a:t>Ahora podemos leer la sentencia de asignación</a:t>
            </a:r>
            <a:br>
              <a:rPr lang="es-ES" dirty="0"/>
            </a:br>
            <a:r>
              <a:rPr lang="es-ES" dirty="0"/>
              <a:t>nuevamente:</a:t>
            </a:r>
            <a:br>
              <a:rPr lang="es-ES" dirty="0"/>
            </a:br>
            <a:r>
              <a:rPr lang="es-ES" dirty="0" smtClean="0"/>
              <a:t>              </a:t>
            </a:r>
            <a:r>
              <a:rPr lang="es-ES" b="1" dirty="0" err="1" smtClean="0"/>
              <a:t>this.para</a:t>
            </a:r>
            <a:r>
              <a:rPr lang="es-ES" b="1" dirty="0" smtClean="0"/>
              <a:t> </a:t>
            </a:r>
            <a:r>
              <a:rPr lang="es-ES" b="1" dirty="0"/>
              <a:t>= para;</a:t>
            </a:r>
            <a:br>
              <a:rPr lang="es-ES" b="1" dirty="0"/>
            </a:br>
            <a:r>
              <a:rPr lang="es-ES" dirty="0"/>
              <a:t>Como podemos ver, esta sentencia tiene el mismo</a:t>
            </a:r>
            <a:br>
              <a:rPr lang="es-ES" dirty="0"/>
            </a:br>
            <a:r>
              <a:rPr lang="es-ES" dirty="0"/>
              <a:t>efecto que la siguiente: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847496"/>
            <a:ext cx="60293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90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Palabra clave “</a:t>
            </a:r>
            <a:r>
              <a:rPr lang="es-ES" dirty="0" err="1" smtClean="0"/>
              <a:t>this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1268760"/>
            <a:ext cx="5544616" cy="454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2152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021288"/>
            <a:ext cx="5543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128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3.13 Uso del depurador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9253" y="1340768"/>
            <a:ext cx="8229600" cy="532656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Establecemos el punto de interrupción, pulsando sobre el número de la línea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82" y="2132856"/>
            <a:ext cx="5999743" cy="376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06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175655"/>
            <a:ext cx="31908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3.2 Abstracción y </a:t>
            </a:r>
            <a:r>
              <a:rPr lang="es-ES" dirty="0" err="1" smtClean="0"/>
              <a:t>modularización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457200" y="1417638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Abstracción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Habilidad para ignorar/prescindir de los detalles de las </a:t>
            </a:r>
            <a:r>
              <a:rPr lang="es-ES" sz="2400" dirty="0" smtClean="0"/>
              <a:t>partes para </a:t>
            </a:r>
            <a:r>
              <a:rPr lang="es-ES" sz="2400" dirty="0"/>
              <a:t>centrar la atención en un nivel más alto de un problema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8028384" cy="601133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44824"/>
            <a:ext cx="17716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Cinco zonas de visualización: </a:t>
            </a:r>
            <a:endParaRPr lang="es-ES" dirty="0" smtClean="0"/>
          </a:p>
          <a:p>
            <a:pPr lvl="1"/>
            <a:r>
              <a:rPr lang="es-ES" dirty="0" smtClean="0"/>
              <a:t>Variables:</a:t>
            </a:r>
          </a:p>
          <a:p>
            <a:pPr lvl="2"/>
            <a:r>
              <a:rPr lang="es-ES" dirty="0" smtClean="0"/>
              <a:t>Estáticas</a:t>
            </a:r>
            <a:r>
              <a:rPr lang="es-ES" dirty="0"/>
              <a:t>, </a:t>
            </a:r>
            <a:endParaRPr lang="es-ES" dirty="0" smtClean="0"/>
          </a:p>
          <a:p>
            <a:pPr lvl="2"/>
            <a:r>
              <a:rPr lang="es-ES" dirty="0" smtClean="0"/>
              <a:t>De </a:t>
            </a:r>
            <a:r>
              <a:rPr lang="es-ES" dirty="0"/>
              <a:t>variable (instancia</a:t>
            </a:r>
            <a:r>
              <a:rPr lang="es-ES" dirty="0" smtClean="0"/>
              <a:t>),</a:t>
            </a:r>
          </a:p>
          <a:p>
            <a:pPr lvl="2"/>
            <a:r>
              <a:rPr lang="es-ES" dirty="0" smtClean="0"/>
              <a:t>Locales </a:t>
            </a:r>
            <a:r>
              <a:rPr lang="es-ES" dirty="0"/>
              <a:t>al método actual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Pila </a:t>
            </a:r>
            <a:r>
              <a:rPr lang="es-ES" dirty="0"/>
              <a:t>de llamadas a métodos (</a:t>
            </a:r>
            <a:r>
              <a:rPr lang="es-ES" dirty="0" err="1"/>
              <a:t>Call</a:t>
            </a:r>
            <a:r>
              <a:rPr lang="es-ES" dirty="0"/>
              <a:t> </a:t>
            </a:r>
            <a:r>
              <a:rPr lang="es-ES" dirty="0" err="1"/>
              <a:t>Sequence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Threads</a:t>
            </a:r>
            <a:r>
              <a:rPr lang="es-ES" dirty="0" smtClean="0"/>
              <a:t> </a:t>
            </a:r>
            <a:r>
              <a:rPr lang="es-ES" dirty="0"/>
              <a:t>(para programas concurrentes).</a:t>
            </a:r>
          </a:p>
          <a:p>
            <a:r>
              <a:rPr lang="es-ES" dirty="0" smtClean="0"/>
              <a:t>Botones </a:t>
            </a:r>
            <a:r>
              <a:rPr lang="es-ES" dirty="0"/>
              <a:t>para controlar la ejecución:</a:t>
            </a:r>
          </a:p>
          <a:p>
            <a:pPr lvl="1"/>
            <a:r>
              <a:rPr lang="es-ES" dirty="0" err="1" smtClean="0"/>
              <a:t>Halt</a:t>
            </a:r>
            <a:r>
              <a:rPr lang="es-ES" dirty="0"/>
              <a:t>: </a:t>
            </a:r>
            <a:endParaRPr lang="es-ES" dirty="0" smtClean="0"/>
          </a:p>
          <a:p>
            <a:pPr lvl="2"/>
            <a:r>
              <a:rPr lang="es-ES" dirty="0" smtClean="0"/>
              <a:t>Activado </a:t>
            </a:r>
            <a:r>
              <a:rPr lang="es-ES" dirty="0"/>
              <a:t>cuando se está ejecutando el programa. Permite parar </a:t>
            </a:r>
            <a:r>
              <a:rPr lang="es-ES" dirty="0" smtClean="0"/>
              <a:t>la ejecución</a:t>
            </a:r>
            <a:r>
              <a:rPr lang="es-ES" dirty="0"/>
              <a:t>.</a:t>
            </a:r>
          </a:p>
          <a:p>
            <a:pPr lvl="1"/>
            <a:r>
              <a:rPr lang="es-ES" dirty="0" err="1" smtClean="0"/>
              <a:t>Step</a:t>
            </a:r>
            <a:r>
              <a:rPr lang="es-ES" dirty="0"/>
              <a:t>: </a:t>
            </a:r>
            <a:endParaRPr lang="es-ES" dirty="0" smtClean="0"/>
          </a:p>
          <a:p>
            <a:pPr lvl="2"/>
            <a:r>
              <a:rPr lang="es-ES" dirty="0" smtClean="0"/>
              <a:t>Ejecución </a:t>
            </a:r>
            <a:r>
              <a:rPr lang="es-ES" dirty="0"/>
              <a:t>de la sentencia actual. Se para justo al completarla.</a:t>
            </a:r>
          </a:p>
          <a:p>
            <a:pPr lvl="1"/>
            <a:r>
              <a:rPr lang="es-ES" dirty="0" err="1" smtClean="0"/>
              <a:t>Step</a:t>
            </a:r>
            <a:r>
              <a:rPr lang="es-ES" dirty="0" smtClean="0"/>
              <a:t> </a:t>
            </a:r>
            <a:r>
              <a:rPr lang="es-ES" dirty="0" err="1"/>
              <a:t>Into</a:t>
            </a:r>
            <a:r>
              <a:rPr lang="es-ES" dirty="0"/>
              <a:t>: </a:t>
            </a:r>
            <a:endParaRPr lang="es-ES" dirty="0" smtClean="0"/>
          </a:p>
          <a:p>
            <a:pPr lvl="2"/>
            <a:r>
              <a:rPr lang="es-ES" dirty="0" smtClean="0"/>
              <a:t>Si </a:t>
            </a:r>
            <a:r>
              <a:rPr lang="es-ES" dirty="0"/>
              <a:t>la sentencia es de llamada a un método, se introduce en </a:t>
            </a:r>
            <a:r>
              <a:rPr lang="es-ES" dirty="0" smtClean="0"/>
              <a:t>éste y </a:t>
            </a:r>
            <a:r>
              <a:rPr lang="es-ES" dirty="0"/>
              <a:t>se para en la primera sentencia del mismo.</a:t>
            </a:r>
          </a:p>
          <a:p>
            <a:pPr lvl="1"/>
            <a:r>
              <a:rPr lang="es-ES" dirty="0" err="1" smtClean="0"/>
              <a:t>Continue</a:t>
            </a:r>
            <a:r>
              <a:rPr lang="es-ES" dirty="0"/>
              <a:t>: </a:t>
            </a:r>
            <a:endParaRPr lang="es-ES" dirty="0" smtClean="0"/>
          </a:p>
          <a:p>
            <a:pPr lvl="2"/>
            <a:r>
              <a:rPr lang="es-ES" dirty="0" smtClean="0"/>
              <a:t>Para </a:t>
            </a:r>
            <a:r>
              <a:rPr lang="es-ES" dirty="0"/>
              <a:t>seguir la ejecución normal del programa hasta llegar </a:t>
            </a:r>
            <a:r>
              <a:rPr lang="es-ES" dirty="0" smtClean="0"/>
              <a:t>a otro </a:t>
            </a:r>
            <a:r>
              <a:rPr lang="es-ES" dirty="0" err="1"/>
              <a:t>breakpoint</a:t>
            </a:r>
            <a:r>
              <a:rPr lang="es-ES" dirty="0"/>
              <a:t> o que se pulse </a:t>
            </a:r>
            <a:r>
              <a:rPr lang="es-ES" dirty="0" err="1"/>
              <a:t>Halt</a:t>
            </a:r>
            <a:r>
              <a:rPr lang="es-ES" dirty="0"/>
              <a:t>.</a:t>
            </a:r>
          </a:p>
          <a:p>
            <a:pPr lvl="1"/>
            <a:r>
              <a:rPr lang="es-ES" dirty="0" err="1"/>
              <a:t>T</a:t>
            </a:r>
            <a:r>
              <a:rPr lang="es-ES" dirty="0" err="1" smtClean="0"/>
              <a:t>erminate</a:t>
            </a:r>
            <a:r>
              <a:rPr lang="es-ES" dirty="0"/>
              <a:t>: </a:t>
            </a:r>
            <a:endParaRPr lang="es-ES" dirty="0" smtClean="0"/>
          </a:p>
          <a:p>
            <a:pPr lvl="2"/>
            <a:r>
              <a:rPr lang="es-ES" dirty="0" smtClean="0"/>
              <a:t>Acaba </a:t>
            </a:r>
            <a:r>
              <a:rPr lang="es-ES" dirty="0"/>
              <a:t>la ejecución del programa</a:t>
            </a:r>
          </a:p>
        </p:txBody>
      </p:sp>
    </p:spTree>
    <p:extLst>
      <p:ext uri="{BB962C8B-B14F-4D97-AF65-F5344CB8AC3E}">
        <p14:creationId xmlns:p14="http://schemas.microsoft.com/office/powerpoint/2010/main" val="389514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54" y="2300679"/>
            <a:ext cx="5857291" cy="434816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Ejecución paso a paso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81996" y="1000802"/>
            <a:ext cx="8229600" cy="1327232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Cuando la ejecución se detiene en un punto </a:t>
            </a:r>
            <a:r>
              <a:rPr lang="es-ES" dirty="0" smtClean="0"/>
              <a:t>de interrupción</a:t>
            </a:r>
            <a:r>
              <a:rPr lang="es-ES" dirty="0"/>
              <a:t>, al hacer clic sobre el botón </a:t>
            </a:r>
            <a:r>
              <a:rPr lang="es-ES" b="1" dirty="0" err="1"/>
              <a:t>Step</a:t>
            </a:r>
            <a:r>
              <a:rPr lang="es-ES" dirty="0"/>
              <a:t> </a:t>
            </a:r>
            <a:r>
              <a:rPr lang="es-ES" dirty="0" smtClean="0"/>
              <a:t>se ejecuta </a:t>
            </a:r>
            <a:r>
              <a:rPr lang="es-ES" dirty="0"/>
              <a:t>una sola línea de código y luego se </a:t>
            </a:r>
            <a:r>
              <a:rPr lang="es-ES" dirty="0" smtClean="0"/>
              <a:t>detiene nuevamente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9898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38" y="980728"/>
            <a:ext cx="87058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Glosario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133475"/>
            <a:ext cx="87725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731586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1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156176" y="1514303"/>
            <a:ext cx="2382391" cy="3919314"/>
            <a:chOff x="3923928" y="2204864"/>
            <a:chExt cx="2382391" cy="391931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7944" y="2204864"/>
              <a:ext cx="2238375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4581128"/>
              <a:ext cx="2076450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9 Conector recto de flecha"/>
            <p:cNvCxnSpPr/>
            <p:nvPr/>
          </p:nvCxnSpPr>
          <p:spPr>
            <a:xfrm>
              <a:off x="4716016" y="2852936"/>
              <a:ext cx="144016" cy="15841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H="1">
              <a:off x="5220072" y="2852936"/>
              <a:ext cx="360040" cy="15841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3.2 Abstracción y </a:t>
            </a:r>
            <a:r>
              <a:rPr lang="es-ES" dirty="0" err="1" smtClean="0"/>
              <a:t>modularización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404685" y="1417638"/>
            <a:ext cx="55354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La </a:t>
            </a:r>
            <a:r>
              <a:rPr lang="es-ES" sz="2800" dirty="0" err="1" smtClean="0"/>
              <a:t>Modularización</a:t>
            </a:r>
            <a:endParaRPr lang="es-E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smtClean="0"/>
              <a:t>Es el proceso </a:t>
            </a:r>
            <a:r>
              <a:rPr lang="es-ES" sz="2800" dirty="0"/>
              <a:t>de dividir un todo en partes bien definidas que pueden ser construidas y  examinadas </a:t>
            </a:r>
            <a:r>
              <a:rPr lang="es-ES" sz="2800" dirty="0" smtClean="0"/>
              <a:t>separadamente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smtClean="0"/>
              <a:t>Las </a:t>
            </a:r>
            <a:r>
              <a:rPr lang="es-ES" sz="2800" dirty="0"/>
              <a:t>cuales interactúan de maneras bien definidas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800" dirty="0"/>
              <a:t>Divide et </a:t>
            </a:r>
            <a:r>
              <a:rPr lang="es-ES" sz="2800" dirty="0" err="1"/>
              <a:t>vinces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5479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662" y="1412776"/>
            <a:ext cx="6894834" cy="21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150" y="4221088"/>
            <a:ext cx="74866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52" y="1323865"/>
            <a:ext cx="19621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104"/>
          </a:xfrm>
        </p:spPr>
        <p:txBody>
          <a:bodyPr>
            <a:normAutofit/>
          </a:bodyPr>
          <a:lstStyle/>
          <a:p>
            <a:r>
              <a:rPr lang="es-ES" sz="3600" dirty="0" smtClean="0"/>
              <a:t>3.5 Implementación de la pantalla del reloj</a:t>
            </a:r>
            <a:endParaRPr lang="es-E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1552" y="1110252"/>
            <a:ext cx="2028880" cy="263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296" y="3775873"/>
            <a:ext cx="1828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9344"/>
          </a:xfrm>
        </p:spPr>
        <p:txBody>
          <a:bodyPr>
            <a:noAutofit/>
          </a:bodyPr>
          <a:lstStyle/>
          <a:p>
            <a:r>
              <a:rPr lang="es-ES" sz="3200" dirty="0" smtClean="0"/>
              <a:t>3.6 Diagramas de clases y diagramas de objetos</a:t>
            </a:r>
            <a:endParaRPr lang="es-E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33" y="1124743"/>
            <a:ext cx="5160095" cy="25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167844" y="4038379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Cuando una variable almacena un objeto, el objeto no se almacena directamente en la variable, lo que</a:t>
            </a:r>
            <a:r>
              <a:rPr lang="es-ES" sz="2000" b="1" dirty="0" smtClean="0"/>
              <a:t> la variable contiene es una referencia al objeto</a:t>
            </a:r>
            <a:endParaRPr lang="es-E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1611848" cy="159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3.7 Tipos primitivos y Tipos de objetos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74113" y="1417638"/>
            <a:ext cx="8212687" cy="4747666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Java reconoce dos clases de tipos muy diferentes:</a:t>
            </a:r>
          </a:p>
          <a:p>
            <a:pPr lvl="1"/>
            <a:r>
              <a:rPr lang="es-ES" dirty="0" smtClean="0"/>
              <a:t>Los </a:t>
            </a:r>
            <a:r>
              <a:rPr lang="es-ES" dirty="0"/>
              <a:t>tipos primitivos</a:t>
            </a:r>
          </a:p>
          <a:p>
            <a:pPr lvl="1"/>
            <a:r>
              <a:rPr lang="es-ES" dirty="0" smtClean="0"/>
              <a:t>Los </a:t>
            </a:r>
            <a:r>
              <a:rPr lang="es-ES" dirty="0"/>
              <a:t>tipos </a:t>
            </a:r>
            <a:r>
              <a:rPr lang="es-ES" dirty="0" smtClean="0"/>
              <a:t>objeto</a:t>
            </a:r>
          </a:p>
          <a:p>
            <a:r>
              <a:rPr lang="es-ES" dirty="0"/>
              <a:t>Los tipos </a:t>
            </a:r>
            <a:r>
              <a:rPr lang="es-ES" dirty="0" smtClean="0"/>
              <a:t>primitivos</a:t>
            </a:r>
          </a:p>
          <a:p>
            <a:pPr lvl="1"/>
            <a:r>
              <a:rPr lang="es-ES" dirty="0" smtClean="0"/>
              <a:t>Están </a:t>
            </a:r>
            <a:r>
              <a:rPr lang="es-ES" dirty="0"/>
              <a:t>todos predefinidos en </a:t>
            </a:r>
            <a:r>
              <a:rPr lang="es-ES" dirty="0" smtClean="0"/>
              <a:t>el lenguaje Java</a:t>
            </a:r>
          </a:p>
          <a:p>
            <a:pPr lvl="1"/>
            <a:r>
              <a:rPr lang="es-ES" dirty="0" smtClean="0"/>
              <a:t>Son </a:t>
            </a:r>
            <a:r>
              <a:rPr lang="es-ES" dirty="0"/>
              <a:t>todos los tipos </a:t>
            </a:r>
            <a:r>
              <a:rPr lang="es-ES" dirty="0" smtClean="0"/>
              <a:t>que </a:t>
            </a:r>
            <a:r>
              <a:rPr lang="es-ES" b="1" dirty="0" smtClean="0"/>
              <a:t>no </a:t>
            </a:r>
            <a:r>
              <a:rPr lang="es-ES" b="1" dirty="0"/>
              <a:t>son objetos</a:t>
            </a:r>
            <a:r>
              <a:rPr lang="es-ES" dirty="0" smtClean="0"/>
              <a:t>.</a:t>
            </a:r>
          </a:p>
          <a:p>
            <a:pPr lvl="1"/>
            <a:r>
              <a:rPr lang="es-ES" b="1" dirty="0"/>
              <a:t>N</a:t>
            </a:r>
            <a:r>
              <a:rPr lang="es-ES" b="1" dirty="0" smtClean="0"/>
              <a:t>o </a:t>
            </a:r>
            <a:r>
              <a:rPr lang="es-ES" b="1" dirty="0"/>
              <a:t>poseen métodos </a:t>
            </a:r>
            <a:r>
              <a:rPr lang="es-ES" b="1" dirty="0" smtClean="0"/>
              <a:t> </a:t>
            </a:r>
          </a:p>
          <a:p>
            <a:r>
              <a:rPr lang="es-ES" dirty="0"/>
              <a:t>Una diferencia radica en </a:t>
            </a:r>
            <a:r>
              <a:rPr lang="es-ES" b="1" dirty="0"/>
              <a:t>cómo se almacenan </a:t>
            </a:r>
            <a:r>
              <a:rPr lang="es-ES" b="1" dirty="0" smtClean="0"/>
              <a:t>los valores</a:t>
            </a:r>
            <a:r>
              <a:rPr lang="es-ES" dirty="0" smtClean="0"/>
              <a:t>.</a:t>
            </a:r>
          </a:p>
          <a:p>
            <a:pPr lvl="1"/>
            <a:r>
              <a:rPr lang="es-ES" b="1" dirty="0" smtClean="0">
                <a:solidFill>
                  <a:srgbClr val="FF0000"/>
                </a:solidFill>
              </a:rPr>
              <a:t>Los valores primitivos </a:t>
            </a:r>
            <a:r>
              <a:rPr lang="es-ES" b="1" dirty="0" smtClean="0"/>
              <a:t>se </a:t>
            </a:r>
            <a:r>
              <a:rPr lang="es-ES" b="1" dirty="0"/>
              <a:t>almacenan directamente </a:t>
            </a:r>
            <a:r>
              <a:rPr lang="es-ES" b="1" dirty="0" smtClean="0"/>
              <a:t>en una </a:t>
            </a:r>
            <a:r>
              <a:rPr lang="es-ES" b="1" dirty="0"/>
              <a:t>variable</a:t>
            </a:r>
            <a:r>
              <a:rPr lang="es-ES" b="1" dirty="0" smtClean="0"/>
              <a:t>.</a:t>
            </a:r>
          </a:p>
          <a:p>
            <a:pPr lvl="1"/>
            <a:r>
              <a:rPr lang="es-ES" b="1" dirty="0">
                <a:solidFill>
                  <a:srgbClr val="FF0000"/>
                </a:solidFill>
              </a:rPr>
              <a:t>L</a:t>
            </a:r>
            <a:r>
              <a:rPr lang="es-ES" b="1" dirty="0" smtClean="0">
                <a:solidFill>
                  <a:srgbClr val="FF0000"/>
                </a:solidFill>
              </a:rPr>
              <a:t>os </a:t>
            </a:r>
            <a:r>
              <a:rPr lang="es-ES" b="1" dirty="0">
                <a:solidFill>
                  <a:srgbClr val="FF0000"/>
                </a:solidFill>
              </a:rPr>
              <a:t>objetos </a:t>
            </a:r>
            <a:r>
              <a:rPr lang="es-ES" dirty="0"/>
              <a:t>no se </a:t>
            </a:r>
            <a:r>
              <a:rPr lang="es-ES" dirty="0" smtClean="0"/>
              <a:t>almacenan directamente </a:t>
            </a:r>
            <a:r>
              <a:rPr lang="es-ES" dirty="0"/>
              <a:t>en una variable sino que </a:t>
            </a:r>
            <a:r>
              <a:rPr lang="es-ES" dirty="0" smtClean="0"/>
              <a:t> </a:t>
            </a:r>
            <a:r>
              <a:rPr lang="es-ES" b="1" dirty="0" smtClean="0"/>
              <a:t>almacena una </a:t>
            </a:r>
            <a:r>
              <a:rPr lang="es-ES" b="1" dirty="0"/>
              <a:t>referencia al objeto</a:t>
            </a:r>
            <a:r>
              <a:rPr lang="es-ES" dirty="0"/>
              <a:t>.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1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6120680" cy="32441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3" y="3591681"/>
            <a:ext cx="53625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471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&quot;/&gt;&lt;property id=&quot;20307&quot; value=&quot;258&quot;/&gt;&lt;/object&gt;&lt;object type=&quot;3&quot; unique_id=&quot;10006&quot;&gt;&lt;property id=&quot;20148&quot; value=&quot;5&quot;/&gt;&lt;property id=&quot;20300&quot; value=&quot;Diapositiva 3&quot;/&gt;&lt;property id=&quot;20307&quot; value=&quot;259&quot;/&gt;&lt;/object&gt;&lt;object type=&quot;3&quot; unique_id=&quot;10007&quot;&gt;&lt;property id=&quot;20148&quot; value=&quot;5&quot;/&gt;&lt;property id=&quot;20300&quot; value=&quot;Diapositiva 4&quot;/&gt;&lt;property id=&quot;20307&quot; value=&quot;260&quot;/&gt;&lt;/object&gt;&lt;object type=&quot;3&quot; unique_id=&quot;10008&quot;&gt;&lt;property id=&quot;20148&quot; value=&quot;5&quot;/&gt;&lt;property id=&quot;20300&quot; value=&quot;Diapositiva 5&quot;/&gt;&lt;property id=&quot;20307&quot; value=&quot;264&quot;/&gt;&lt;/object&gt;&lt;object type=&quot;3&quot; unique_id=&quot;10009&quot;&gt;&lt;property id=&quot;20148&quot; value=&quot;5&quot;/&gt;&lt;property id=&quot;20300&quot; value=&quot;Diapositiva 6 - &amp;quot;Clase “NumberDisplay”&amp;quot;&quot;/&gt;&lt;property id=&quot;20307&quot; value=&quot;263&quot;/&gt;&lt;/object&gt;&lt;object type=&quot;3&quot; unique_id=&quot;10010&quot;&gt;&lt;property id=&quot;20148&quot; value=&quot;5&quot;/&gt;&lt;property id=&quot;20300&quot; value=&quot;Diapositiva 7 - &amp;quot;Clase “ClockDisplay”&amp;quot;&quot;/&gt;&lt;property id=&quot;20307&quot; value=&quot;261&quot;/&gt;&lt;/object&gt;&lt;object type=&quot;3&quot; unique_id=&quot;10011&quot;&gt;&lt;property id=&quot;20148&quot; value=&quot;5&quot;/&gt;&lt;property id=&quot;20300&quot; value=&quot;Diapositiva 8&quot;/&gt;&lt;property id=&quot;20307&quot; value=&quot;262&quot;/&gt;&lt;/object&gt;&lt;object type=&quot;3&quot; unique_id=&quot;10012&quot;&gt;&lt;property id=&quot;20148&quot; value=&quot;5&quot;/&gt;&lt;property id=&quot;20300&quot; value=&quot;Diapositiva 9&quot;/&gt;&lt;property id=&quot;20307&quot; value=&quot;265&quot;/&gt;&lt;/object&gt;&lt;object type=&quot;3&quot; unique_id=&quot;10013&quot;&gt;&lt;property id=&quot;20148&quot; value=&quot;5&quot;/&gt;&lt;property id=&quot;20300&quot; value=&quot;Diapositiva 10 - &amp;quot;Palabra clave “this”&amp;quot;&quot;/&gt;&lt;property id=&quot;20307&quot; value=&quot;266&quot;/&gt;&lt;/object&gt;&lt;object type=&quot;3&quot; unique_id=&quot;10014&quot;&gt;&lt;property id=&quot;20148&quot; value=&quot;5&quot;/&gt;&lt;property id=&quot;20300&quot; value=&quot;Diapositiva 11&quot;/&gt;&lt;property id=&quot;20307&quot; value=&quot;267&quot;/&gt;&lt;/object&gt;&lt;object type=&quot;3&quot; unique_id=&quot;10015&quot;&gt;&lt;property id=&quot;20148&quot; value=&quot;5&quot;/&gt;&lt;property id=&quot;20300&quot; value=&quot;Diapositiva 12&quot;/&gt;&lt;property id=&quot;20307&quot; value=&quot;268&quot;/&gt;&lt;/object&gt;&lt;object type=&quot;3&quot; unique_id=&quot;10016&quot;&gt;&lt;property id=&quot;20148&quot; value=&quot;5&quot;/&gt;&lt;property id=&quot;20300&quot; value=&quot;Diapositiva 13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1063</Words>
  <Application>Microsoft Office PowerPoint</Application>
  <PresentationFormat>Presentación en pantalla (4:3)</PresentationFormat>
  <Paragraphs>189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Arial</vt:lpstr>
      <vt:lpstr>Calibri</vt:lpstr>
      <vt:lpstr>Tema de Office</vt:lpstr>
      <vt:lpstr>Programación orientada a objetos</vt:lpstr>
      <vt:lpstr>Presentación de PowerPoint</vt:lpstr>
      <vt:lpstr>3.2 Abstracción y modularización</vt:lpstr>
      <vt:lpstr>Presentación de PowerPoint</vt:lpstr>
      <vt:lpstr>3.2 Abstracción y modularización</vt:lpstr>
      <vt:lpstr>3.5 Implementación de la pantalla del reloj</vt:lpstr>
      <vt:lpstr>3.6 Diagramas de clases y diagramas de objetos</vt:lpstr>
      <vt:lpstr>3.7 Tipos primitivos y Tipos de objetos</vt:lpstr>
      <vt:lpstr>Presentación de PowerPoint</vt:lpstr>
      <vt:lpstr>Presentación de PowerPoint</vt:lpstr>
      <vt:lpstr>Clase “NumberDisplay”</vt:lpstr>
      <vt:lpstr>Presentación de PowerPoint</vt:lpstr>
      <vt:lpstr>Operadores relacionales</vt:lpstr>
      <vt:lpstr>Presentación de PowerPoint</vt:lpstr>
      <vt:lpstr>Presentación de PowerPoint</vt:lpstr>
      <vt:lpstr>3.9 Clase “ClockDisplay”</vt:lpstr>
      <vt:lpstr>Presentación de PowerPoint</vt:lpstr>
      <vt:lpstr>3.10 Objetos que crean objetos</vt:lpstr>
      <vt:lpstr>Parámetro formal parámetro actual</vt:lpstr>
      <vt:lpstr>Presentación de PowerPoint</vt:lpstr>
      <vt:lpstr>3.11 Constructores múltiples</vt:lpstr>
      <vt:lpstr>Presentación de PowerPoint</vt:lpstr>
      <vt:lpstr>3.11.1 Llamadas a métodos Internos</vt:lpstr>
      <vt:lpstr>3.12.2 Llamada a métodos externos</vt:lpstr>
      <vt:lpstr>Proyecto mail-system</vt:lpstr>
      <vt:lpstr>Palabra clave “this”</vt:lpstr>
      <vt:lpstr>this</vt:lpstr>
      <vt:lpstr>Palabra clave “this”</vt:lpstr>
      <vt:lpstr>3.13 Uso del depurador</vt:lpstr>
      <vt:lpstr>Presentación de PowerPoint</vt:lpstr>
      <vt:lpstr>Presentación de PowerPoint</vt:lpstr>
      <vt:lpstr>Ejecución paso a paso</vt:lpstr>
      <vt:lpstr>Glosario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Manuel Fernandez</cp:lastModifiedBy>
  <cp:revision>69</cp:revision>
  <dcterms:created xsi:type="dcterms:W3CDTF">2012-03-03T20:13:00Z</dcterms:created>
  <dcterms:modified xsi:type="dcterms:W3CDTF">2020-03-11T14:47:29Z</dcterms:modified>
</cp:coreProperties>
</file>