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310" r:id="rId12"/>
    <p:sldId id="266" r:id="rId13"/>
    <p:sldId id="265" r:id="rId14"/>
    <p:sldId id="288" r:id="rId15"/>
    <p:sldId id="292" r:id="rId16"/>
    <p:sldId id="287" r:id="rId17"/>
    <p:sldId id="299" r:id="rId18"/>
    <p:sldId id="267" r:id="rId19"/>
    <p:sldId id="268" r:id="rId20"/>
    <p:sldId id="269" r:id="rId21"/>
    <p:sldId id="270" r:id="rId22"/>
    <p:sldId id="283" r:id="rId23"/>
    <p:sldId id="300" r:id="rId24"/>
    <p:sldId id="301" r:id="rId25"/>
    <p:sldId id="302" r:id="rId26"/>
    <p:sldId id="303" r:id="rId27"/>
    <p:sldId id="272" r:id="rId28"/>
    <p:sldId id="294" r:id="rId29"/>
    <p:sldId id="295" r:id="rId30"/>
    <p:sldId id="306" r:id="rId31"/>
    <p:sldId id="298" r:id="rId32"/>
    <p:sldId id="273" r:id="rId33"/>
    <p:sldId id="307" r:id="rId34"/>
    <p:sldId id="296" r:id="rId35"/>
    <p:sldId id="274" r:id="rId36"/>
    <p:sldId id="275" r:id="rId37"/>
    <p:sldId id="297" r:id="rId38"/>
    <p:sldId id="311" r:id="rId39"/>
    <p:sldId id="312" r:id="rId40"/>
    <p:sldId id="276" r:id="rId41"/>
    <p:sldId id="285" r:id="rId42"/>
    <p:sldId id="277" r:id="rId43"/>
    <p:sldId id="305" r:id="rId44"/>
    <p:sldId id="284" r:id="rId45"/>
    <p:sldId id="304" r:id="rId46"/>
    <p:sldId id="289" r:id="rId47"/>
    <p:sldId id="290" r:id="rId48"/>
    <p:sldId id="278" r:id="rId49"/>
    <p:sldId id="279" r:id="rId50"/>
    <p:sldId id="291" r:id="rId51"/>
    <p:sldId id="314" r:id="rId52"/>
    <p:sldId id="315" r:id="rId53"/>
    <p:sldId id="316" r:id="rId54"/>
    <p:sldId id="317" r:id="rId55"/>
    <p:sldId id="308" r:id="rId56"/>
    <p:sldId id="309" r:id="rId57"/>
    <p:sldId id="280" r:id="rId58"/>
    <p:sldId id="281" r:id="rId59"/>
    <p:sldId id="318" r:id="rId60"/>
  </p:sldIdLst>
  <p:sldSz cx="9144000" cy="6858000" type="screen4x3"/>
  <p:notesSz cx="6858000" cy="9144000"/>
  <p:custDataLst>
    <p:tags r:id="rId6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>
      <p:cViewPr varScale="1">
        <p:scale>
          <a:sx n="73" d="100"/>
          <a:sy n="73" d="100"/>
        </p:scale>
        <p:origin x="6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BFF2-43DF-48F5-8AB5-23EE0B94D5C8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32D1-2384-4774-B81C-8D109C371E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DD19-E17E-487A-BF18-147BAAA32F25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D3FE-9E6A-4B29-9141-5C7483296A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E0B9-6F97-450A-8BD2-67B6AAFC96E4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F0DA-686E-46AE-B173-F67EEDFC83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4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AA23-B756-4BA3-B553-317B2CD7821B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6624-E83C-470A-9346-198159BF59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5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B848-4C53-4FD9-AAA4-46B6E34A4D7A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DC8E-A0F2-40D3-A706-2D4D5C8D16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17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E83C-3269-4068-8B5F-D51DBAEE5757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D177-9CA9-4D36-92AF-9BA642D0A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8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09D6-AC01-4891-970D-B407EBBD0232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D298-E98B-4667-870E-44FDD517F6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C033-D6A7-4AF4-B8FD-4420E5055986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6F04-2537-40AC-9CF8-54D92ED8A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8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00E6-2DA8-45AA-A980-631120BE2F28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E2E8-E83D-456E-9A21-8C900A6D4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9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E050-3AF2-4CE3-BF89-4A89DDE78E1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94CE-7195-4942-B269-F716D6AEB8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9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2364-49A8-49C7-B582-4044E637CD20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867-5FD9-4DD8-8A91-FF28E8137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17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F7421-CAC6-4D0E-BE77-8E2DB0646998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FC47C-1463-4A11-8707-A5375F9EC4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HBXAZ9F9k&amp;list=PLU8oAlHdN5BktAXdEVCLUYzvDyqRQJ2lk&amp;index=180" TargetMode="External"/><Relationship Id="rId2" Type="http://schemas.openxmlformats.org/officeDocument/2006/relationships/hyperlink" Target="https://www.youtube.com/watch?v=bTu-fz1JmWQ&amp;list=PLU8oAlHdN5BktAXdEVCLUYzvDyqRQJ2lk&amp;index=17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" TargetMode="External"/><Relationship Id="rId2" Type="http://schemas.openxmlformats.org/officeDocument/2006/relationships/hyperlink" Target="http://docs.oracle.com/javase/7/docs/ap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Programación orientada a objetos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Capítulo 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Comportamiento más sofisticado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dirty="0"/>
              <a:t>6</a:t>
            </a:r>
            <a:r>
              <a:rPr lang="es-ES" sz="3600" dirty="0" smtClean="0"/>
              <a:t>.3.1 Comparar interfaz e implementación</a:t>
            </a:r>
            <a:endParaRPr lang="es-E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3096"/>
            <a:ext cx="21658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2"/>
            <a:ext cx="1944340" cy="20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246526"/>
            <a:ext cx="568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40739"/>
            <a:ext cx="5686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01534"/>
            <a:ext cx="8205608" cy="345646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2232248" cy="28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2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es-ES" sz="3600" dirty="0"/>
              <a:t>6</a:t>
            </a:r>
            <a:r>
              <a:rPr lang="es-ES" sz="3600" dirty="0" smtClean="0"/>
              <a:t>.3.3 Comprobar la igualdad de cadenas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6624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7521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73453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21388"/>
            <a:ext cx="6480359" cy="4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dirty="0"/>
              <a:t>6</a:t>
            </a:r>
            <a:r>
              <a:rPr lang="es-ES" sz="3600" dirty="0" smtClean="0"/>
              <a:t>.3.2 Utilización de métodos de clases de librería</a:t>
            </a:r>
            <a:endParaRPr lang="es-ES" sz="36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4168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021388"/>
            <a:ext cx="255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7386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Igualdad vs Identidad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35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Igualdad / identidad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47850"/>
            <a:ext cx="5819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1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8427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5794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1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81061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s-ES" sz="4000" dirty="0"/>
              <a:t>6</a:t>
            </a:r>
            <a:r>
              <a:rPr lang="es-ES" sz="4000" dirty="0" smtClean="0"/>
              <a:t>.4 Adición de comportamiento aleatorio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8" y="1628800"/>
            <a:ext cx="7987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dirty="0"/>
              <a:t>6</a:t>
            </a:r>
            <a:r>
              <a:rPr lang="es-ES" sz="4000" dirty="0" smtClean="0"/>
              <a:t>.4.1 La clase </a:t>
            </a:r>
            <a:r>
              <a:rPr lang="es-ES" sz="4000" dirty="0" err="1" smtClean="0"/>
              <a:t>Random</a:t>
            </a:r>
            <a:endParaRPr lang="es-ES" sz="40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6120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97200"/>
            <a:ext cx="4752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7543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7416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5 Grupo"/>
          <p:cNvGrpSpPr>
            <a:grpSpLocks/>
          </p:cNvGrpSpPr>
          <p:nvPr/>
        </p:nvGrpSpPr>
        <p:grpSpPr bwMode="auto">
          <a:xfrm>
            <a:off x="251520" y="476672"/>
            <a:ext cx="8497887" cy="2951162"/>
            <a:chOff x="539552" y="980728"/>
            <a:chExt cx="8496944" cy="2952328"/>
          </a:xfrm>
        </p:grpSpPr>
        <p:pic>
          <p:nvPicPr>
            <p:cNvPr id="30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4" y="980728"/>
              <a:ext cx="8429402" cy="181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780928"/>
              <a:ext cx="8472356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9" y="3435292"/>
            <a:ext cx="8430338" cy="15142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3" y="4949499"/>
            <a:ext cx="8458099" cy="17918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.4.3 Clase Contestador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5502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6611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47529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49688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6</a:t>
            </a:r>
            <a:r>
              <a:rPr lang="es-ES" dirty="0" smtClean="0"/>
              <a:t>.5 Paquetes e importación</a:t>
            </a:r>
            <a:endParaRPr lang="es-E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1882"/>
            <a:ext cx="410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0" y="1268413"/>
            <a:ext cx="8739722" cy="17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" y="4581128"/>
            <a:ext cx="889607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.6.1 Concepto de Mapa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9512" y="1417638"/>
            <a:ext cx="7293496" cy="525172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Esta Interface nos permite representar una estructura de datos para almacenar pares “</a:t>
            </a:r>
            <a:r>
              <a:rPr lang="es-ES" sz="2400" dirty="0"/>
              <a:t>clave/valor</a:t>
            </a:r>
            <a:r>
              <a:rPr lang="es-ES" sz="2400" dirty="0" smtClean="0"/>
              <a:t>”.</a:t>
            </a:r>
          </a:p>
          <a:p>
            <a:pPr lvl="1"/>
            <a:r>
              <a:rPr lang="es-ES" sz="2400" dirty="0" smtClean="0"/>
              <a:t> </a:t>
            </a:r>
            <a:r>
              <a:rPr lang="es-ES" sz="2400" dirty="0" err="1"/>
              <a:t>Map</a:t>
            </a:r>
            <a:r>
              <a:rPr lang="es-ES" sz="2400" dirty="0"/>
              <a:t>&lt;K,V&gt;</a:t>
            </a:r>
            <a:endParaRPr lang="es-ES" sz="2400" dirty="0" smtClean="0"/>
          </a:p>
          <a:p>
            <a:r>
              <a:rPr lang="es-ES" sz="2400" dirty="0" smtClean="0"/>
              <a:t>Un </a:t>
            </a:r>
            <a:r>
              <a:rPr lang="es-ES" sz="2400" dirty="0" err="1"/>
              <a:t>Map</a:t>
            </a:r>
            <a:r>
              <a:rPr lang="es-ES" sz="2400" dirty="0"/>
              <a:t> </a:t>
            </a:r>
            <a:r>
              <a:rPr lang="es-ES" sz="2400" dirty="0">
                <a:solidFill>
                  <a:srgbClr val="FF0000"/>
                </a:solidFill>
              </a:rPr>
              <a:t>no puede tener claves duplicadas</a:t>
            </a:r>
            <a:r>
              <a:rPr lang="es-ES" sz="2400" dirty="0"/>
              <a:t>.</a:t>
            </a:r>
          </a:p>
          <a:p>
            <a:r>
              <a:rPr lang="es-ES" sz="2400" dirty="0"/>
              <a:t>La clave funciona como un identificador único.</a:t>
            </a:r>
          </a:p>
          <a:p>
            <a:r>
              <a:rPr lang="es-ES" sz="2400" dirty="0"/>
              <a:t>Las claves pueden ser de cualquier tipo de objetos.</a:t>
            </a:r>
          </a:p>
          <a:p>
            <a:r>
              <a:rPr lang="es-ES" sz="2400" dirty="0"/>
              <a:t>Si añadimos un nuevo elemento clave/valor cuando </a:t>
            </a:r>
            <a:r>
              <a:rPr lang="es-ES" sz="2400" dirty="0" smtClean="0"/>
              <a:t>la clave </a:t>
            </a:r>
            <a:r>
              <a:rPr lang="es-ES" sz="2400" dirty="0"/>
              <a:t>ya existe, </a:t>
            </a:r>
            <a:r>
              <a:rPr lang="es-ES" sz="2400" dirty="0">
                <a:solidFill>
                  <a:srgbClr val="FF0000"/>
                </a:solidFill>
              </a:rPr>
              <a:t>se sobrescribe el valor </a:t>
            </a:r>
            <a:r>
              <a:rPr lang="es-ES" sz="2400" dirty="0"/>
              <a:t>almacenado</a:t>
            </a:r>
            <a:r>
              <a:rPr lang="es-ES" sz="2400" dirty="0" smtClean="0"/>
              <a:t>.</a:t>
            </a:r>
          </a:p>
          <a:p>
            <a:r>
              <a:rPr lang="es-ES" sz="2400" dirty="0"/>
              <a:t>Los más utilizados como clave son los </a:t>
            </a:r>
            <a:r>
              <a:rPr lang="es-ES" sz="2400" dirty="0" smtClean="0"/>
              <a:t>objetos predefinidos </a:t>
            </a:r>
            <a:r>
              <a:rPr lang="es-ES" sz="2400" dirty="0"/>
              <a:t>de Java como:</a:t>
            </a:r>
          </a:p>
          <a:p>
            <a:pPr lvl="1"/>
            <a:r>
              <a:rPr lang="es-ES" sz="2400" b="1" dirty="0" err="1" smtClean="0"/>
              <a:t>String</a:t>
            </a:r>
            <a:r>
              <a:rPr lang="es-ES" sz="2400" b="1" dirty="0"/>
              <a:t>.</a:t>
            </a:r>
          </a:p>
          <a:p>
            <a:pPr lvl="1"/>
            <a:r>
              <a:rPr lang="es-ES" sz="2400" b="1" dirty="0" err="1" smtClean="0"/>
              <a:t>Integer</a:t>
            </a:r>
            <a:r>
              <a:rPr lang="es-ES" sz="2400" b="1" dirty="0"/>
              <a:t>.</a:t>
            </a:r>
          </a:p>
          <a:p>
            <a:pPr lvl="1"/>
            <a:r>
              <a:rPr lang="es-ES" sz="2400" b="1" dirty="0" err="1" smtClean="0"/>
              <a:t>Double</a:t>
            </a:r>
            <a:r>
              <a:rPr lang="es-ES" sz="2400" b="1" dirty="0"/>
              <a:t>.</a:t>
            </a:r>
          </a:p>
          <a:p>
            <a:r>
              <a:rPr lang="es-ES" sz="2400" dirty="0"/>
              <a:t>Los </a:t>
            </a:r>
            <a:r>
              <a:rPr lang="es-ES" sz="2400" dirty="0" err="1"/>
              <a:t>Map</a:t>
            </a:r>
            <a:r>
              <a:rPr lang="es-ES" sz="2400" dirty="0"/>
              <a:t> no permiten datos atómicos.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7003"/>
            <a:ext cx="2006319" cy="21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1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Los principales métodos para trabajar con los </a:t>
            </a:r>
            <a:r>
              <a:rPr lang="es-ES" sz="3600" dirty="0" err="1" smtClean="0"/>
              <a:t>Map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es-ES" b="1" dirty="0" err="1" smtClean="0"/>
              <a:t>nombreMap.size</a:t>
            </a:r>
            <a:r>
              <a:rPr lang="es-ES" b="1" dirty="0"/>
              <a:t>();</a:t>
            </a:r>
          </a:p>
          <a:p>
            <a:pPr lvl="1"/>
            <a:r>
              <a:rPr lang="es-ES" dirty="0"/>
              <a:t>Devuelve el número de elementos del </a:t>
            </a:r>
            <a:r>
              <a:rPr lang="es-ES" dirty="0" err="1"/>
              <a:t>Map</a:t>
            </a:r>
            <a:r>
              <a:rPr lang="es-ES" dirty="0" smtClean="0"/>
              <a:t>.</a:t>
            </a:r>
          </a:p>
          <a:p>
            <a:r>
              <a:rPr lang="es-ES" b="1" dirty="0" err="1"/>
              <a:t>nombreMap.isEmpty</a:t>
            </a:r>
            <a:r>
              <a:rPr lang="es-ES" b="1" dirty="0"/>
              <a:t>();</a:t>
            </a:r>
          </a:p>
          <a:p>
            <a:pPr lvl="1"/>
            <a:r>
              <a:rPr lang="es-ES" dirty="0"/>
              <a:t>Devuelve:</a:t>
            </a:r>
          </a:p>
          <a:p>
            <a:pPr lvl="2"/>
            <a:r>
              <a:rPr lang="es-ES" b="1" dirty="0" smtClean="0"/>
              <a:t>true </a:t>
            </a:r>
            <a:r>
              <a:rPr lang="es-ES" dirty="0"/>
              <a:t>si no hay elementos.</a:t>
            </a:r>
          </a:p>
          <a:p>
            <a:pPr lvl="2"/>
            <a:r>
              <a:rPr lang="es-ES" b="1" dirty="0" smtClean="0"/>
              <a:t>false </a:t>
            </a:r>
            <a:r>
              <a:rPr lang="es-ES" dirty="0"/>
              <a:t>si hay elementos.</a:t>
            </a:r>
          </a:p>
          <a:p>
            <a:r>
              <a:rPr lang="es-ES" b="1" dirty="0" err="1"/>
              <a:t>nombreMap.put</a:t>
            </a:r>
            <a:r>
              <a:rPr lang="es-ES" b="1" dirty="0"/>
              <a:t>(K clave, V valor);</a:t>
            </a:r>
          </a:p>
          <a:p>
            <a:pPr lvl="1"/>
            <a:r>
              <a:rPr lang="es-ES" dirty="0"/>
              <a:t>Añade un elemento al </a:t>
            </a:r>
            <a:r>
              <a:rPr lang="es-ES" dirty="0" err="1"/>
              <a:t>Map</a:t>
            </a:r>
            <a:r>
              <a:rPr lang="es-ES" dirty="0" smtClean="0"/>
              <a:t>.</a:t>
            </a:r>
          </a:p>
          <a:p>
            <a:r>
              <a:rPr lang="es-ES" b="1" dirty="0" err="1"/>
              <a:t>nombreMap.get</a:t>
            </a:r>
            <a:r>
              <a:rPr lang="es-ES" b="1" dirty="0"/>
              <a:t>(K clave);</a:t>
            </a:r>
          </a:p>
          <a:p>
            <a:pPr lvl="1"/>
            <a:r>
              <a:rPr lang="es-ES" dirty="0"/>
              <a:t>Devuelve el </a:t>
            </a:r>
            <a:r>
              <a:rPr lang="es-ES" b="1" dirty="0"/>
              <a:t>valor</a:t>
            </a:r>
            <a:r>
              <a:rPr lang="es-ES" dirty="0"/>
              <a:t> </a:t>
            </a:r>
            <a:r>
              <a:rPr lang="es-ES" dirty="0" smtClean="0"/>
              <a:t>asociado a la clave </a:t>
            </a:r>
            <a:r>
              <a:rPr lang="es-ES" dirty="0"/>
              <a:t>que se le pasa </a:t>
            </a:r>
            <a:r>
              <a:rPr lang="es-ES" dirty="0" smtClean="0"/>
              <a:t>como parámetro </a:t>
            </a:r>
            <a:r>
              <a:rPr lang="es-ES" dirty="0"/>
              <a:t>o “</a:t>
            </a:r>
            <a:r>
              <a:rPr lang="es-ES" b="1" dirty="0" err="1"/>
              <a:t>null</a:t>
            </a:r>
            <a:r>
              <a:rPr lang="es-ES" dirty="0"/>
              <a:t>” si la clave no existe.</a:t>
            </a:r>
          </a:p>
          <a:p>
            <a:r>
              <a:rPr lang="es-ES" b="1" dirty="0" err="1"/>
              <a:t>nombreMap.clear</a:t>
            </a:r>
            <a:r>
              <a:rPr lang="es-ES" b="1" dirty="0"/>
              <a:t>();</a:t>
            </a:r>
          </a:p>
          <a:p>
            <a:pPr lvl="1"/>
            <a:r>
              <a:rPr lang="es-ES" dirty="0"/>
              <a:t>Borra todos los componentes del </a:t>
            </a:r>
            <a:r>
              <a:rPr lang="es-ES" dirty="0" err="1"/>
              <a:t>Map</a:t>
            </a:r>
            <a:r>
              <a:rPr lang="es-ES" dirty="0" smtClean="0"/>
              <a:t>.</a:t>
            </a:r>
          </a:p>
          <a:p>
            <a:r>
              <a:rPr lang="es-ES" b="1" dirty="0" err="1"/>
              <a:t>nombreMap.remove</a:t>
            </a:r>
            <a:r>
              <a:rPr lang="es-ES" b="1" dirty="0"/>
              <a:t>(K clave);</a:t>
            </a:r>
          </a:p>
          <a:p>
            <a:pPr lvl="1"/>
            <a:r>
              <a:rPr lang="es-ES" dirty="0"/>
              <a:t>Borra el par clave/valor de la clave que se le </a:t>
            </a:r>
            <a:r>
              <a:rPr lang="es-ES" dirty="0" smtClean="0"/>
              <a:t>pasa como </a:t>
            </a:r>
            <a:r>
              <a:rPr lang="es-ES" dirty="0"/>
              <a:t>parámetro.</a:t>
            </a:r>
          </a:p>
          <a:p>
            <a:r>
              <a:rPr lang="es-ES" b="1" dirty="0" err="1"/>
              <a:t>nombreMap.containsKey</a:t>
            </a:r>
            <a:r>
              <a:rPr lang="es-ES" b="1" dirty="0"/>
              <a:t>(K clave);</a:t>
            </a:r>
          </a:p>
          <a:p>
            <a:pPr lvl="1"/>
            <a:r>
              <a:rPr lang="es-ES" dirty="0"/>
              <a:t>Devuelve true si en el </a:t>
            </a:r>
            <a:r>
              <a:rPr lang="es-ES" dirty="0" err="1"/>
              <a:t>map</a:t>
            </a:r>
            <a:r>
              <a:rPr lang="es-ES" dirty="0"/>
              <a:t> hay una clave que </a:t>
            </a:r>
            <a:r>
              <a:rPr lang="es-ES" dirty="0" smtClean="0"/>
              <a:t>coincide con </a:t>
            </a:r>
            <a:r>
              <a:rPr lang="es-ES" dirty="0"/>
              <a:t>K</a:t>
            </a:r>
            <a:r>
              <a:rPr lang="es-ES" dirty="0" smtClean="0"/>
              <a:t>.</a:t>
            </a:r>
          </a:p>
          <a:p>
            <a:r>
              <a:rPr lang="es-ES" b="1" dirty="0" err="1"/>
              <a:t>nombreMap.containsValue</a:t>
            </a:r>
            <a:r>
              <a:rPr lang="es-ES" b="1" dirty="0"/>
              <a:t>(V valor);</a:t>
            </a:r>
          </a:p>
          <a:p>
            <a:pPr lvl="1"/>
            <a:r>
              <a:rPr lang="es-ES" dirty="0"/>
              <a:t>Devuelve true si en el </a:t>
            </a:r>
            <a:r>
              <a:rPr lang="es-ES" dirty="0" err="1"/>
              <a:t>map</a:t>
            </a:r>
            <a:r>
              <a:rPr lang="es-ES" dirty="0"/>
              <a:t> hay un Valor que </a:t>
            </a:r>
            <a:r>
              <a:rPr lang="es-ES" dirty="0" smtClean="0"/>
              <a:t>coincide con </a:t>
            </a:r>
            <a:r>
              <a:rPr lang="es-ES" dirty="0"/>
              <a:t>V.</a:t>
            </a:r>
          </a:p>
          <a:p>
            <a:r>
              <a:rPr lang="es-ES" b="1" dirty="0" err="1"/>
              <a:t>nombreMap.values</a:t>
            </a:r>
            <a:r>
              <a:rPr lang="es-ES" b="1" dirty="0"/>
              <a:t>();</a:t>
            </a:r>
          </a:p>
          <a:p>
            <a:pPr lvl="1"/>
            <a:r>
              <a:rPr lang="es-ES" dirty="0"/>
              <a:t>Devuelve una “</a:t>
            </a:r>
            <a:r>
              <a:rPr lang="es-ES" dirty="0" err="1"/>
              <a:t>Collection</a:t>
            </a:r>
            <a:r>
              <a:rPr lang="es-ES" dirty="0"/>
              <a:t>” con los valores del </a:t>
            </a:r>
            <a:r>
              <a:rPr lang="es-ES" dirty="0" err="1"/>
              <a:t>Map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02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 de MAP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 smtClean="0"/>
              <a:t>HashMap</a:t>
            </a:r>
            <a:endParaRPr lang="es-ES" dirty="0" smtClean="0"/>
          </a:p>
          <a:p>
            <a:pPr lvl="1"/>
            <a:r>
              <a:rPr lang="es-ES" dirty="0" smtClean="0"/>
              <a:t> Los </a:t>
            </a:r>
            <a:r>
              <a:rPr lang="es-ES" dirty="0"/>
              <a:t>elementos que inserta en el </a:t>
            </a:r>
            <a:r>
              <a:rPr lang="es-ES" dirty="0" err="1"/>
              <a:t>M</a:t>
            </a:r>
            <a:r>
              <a:rPr lang="es-ES" dirty="0" err="1" smtClean="0"/>
              <a:t>ap</a:t>
            </a:r>
            <a:r>
              <a:rPr lang="es-ES" dirty="0" smtClean="0"/>
              <a:t> </a:t>
            </a:r>
            <a:r>
              <a:rPr lang="es-ES" dirty="0"/>
              <a:t>no tendrán un orden específico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aceptan claves duplicadas ni valores nulos.</a:t>
            </a:r>
          </a:p>
          <a:p>
            <a:r>
              <a:rPr lang="es-ES" dirty="0" err="1" smtClean="0"/>
              <a:t>TreeMap</a:t>
            </a:r>
            <a:endParaRPr lang="es-ES" dirty="0" smtClean="0"/>
          </a:p>
          <a:p>
            <a:pPr lvl="1"/>
            <a:r>
              <a:rPr lang="es-ES" dirty="0"/>
              <a:t>El </a:t>
            </a:r>
            <a:r>
              <a:rPr lang="es-ES" dirty="0" err="1"/>
              <a:t>Map</a:t>
            </a:r>
            <a:r>
              <a:rPr lang="es-ES" dirty="0"/>
              <a:t> lo ordena de forma natural.</a:t>
            </a:r>
          </a:p>
          <a:p>
            <a:pPr lvl="1"/>
            <a:r>
              <a:rPr lang="es-ES" dirty="0"/>
              <a:t>Si la clave son valores enteros, entonces los ordena </a:t>
            </a:r>
            <a:r>
              <a:rPr lang="es-ES" dirty="0" smtClean="0"/>
              <a:t>de menor </a:t>
            </a:r>
            <a:r>
              <a:rPr lang="es-ES" dirty="0"/>
              <a:t>a mayor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LinkedHashMap</a:t>
            </a:r>
            <a:endParaRPr lang="es-ES" dirty="0" smtClean="0"/>
          </a:p>
          <a:p>
            <a:pPr lvl="1"/>
            <a:r>
              <a:rPr lang="es-ES" dirty="0" smtClean="0"/>
              <a:t>Inserta </a:t>
            </a:r>
            <a:r>
              <a:rPr lang="es-ES" dirty="0"/>
              <a:t>en el </a:t>
            </a:r>
            <a:r>
              <a:rPr lang="es-ES" dirty="0" err="1"/>
              <a:t>Map</a:t>
            </a:r>
            <a:r>
              <a:rPr lang="es-ES" dirty="0"/>
              <a:t> los elementos en el orden en el que se van </a:t>
            </a:r>
            <a:r>
              <a:rPr lang="es-ES" dirty="0" smtClean="0"/>
              <a:t>insertando</a:t>
            </a:r>
          </a:p>
          <a:p>
            <a:pPr lvl="1"/>
            <a:r>
              <a:rPr lang="es-ES" dirty="0"/>
              <a:t>N</a:t>
            </a:r>
            <a:r>
              <a:rPr lang="es-ES" dirty="0" smtClean="0"/>
              <a:t>o </a:t>
            </a:r>
            <a:r>
              <a:rPr lang="es-ES" dirty="0"/>
              <a:t>tiene una ordenación de los elementos como tal, por lo que esta clase realiza las búsquedas de los elementos de forma más lenta que las demás clases. </a:t>
            </a:r>
          </a:p>
        </p:txBody>
      </p:sp>
    </p:spTree>
    <p:extLst>
      <p:ext uri="{BB962C8B-B14F-4D97-AF65-F5344CB8AC3E}">
        <p14:creationId xmlns:p14="http://schemas.microsoft.com/office/powerpoint/2010/main" val="1142977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" y="1478355"/>
            <a:ext cx="8909438" cy="39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9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/>
              <a:t>6</a:t>
            </a:r>
            <a:r>
              <a:rPr lang="es-ES" dirty="0" smtClean="0"/>
              <a:t>.6.2 Utilización de un </a:t>
            </a:r>
            <a:r>
              <a:rPr lang="es-ES" dirty="0" err="1" smtClean="0"/>
              <a:t>HashMap</a:t>
            </a:r>
            <a:endParaRPr lang="es-ES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" y="2346944"/>
            <a:ext cx="75739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7623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650" y="4797425"/>
            <a:ext cx="68405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ocurre si buscamos( </a:t>
            </a:r>
            <a:r>
              <a:rPr lang="es-ES" dirty="0" err="1"/>
              <a:t>get</a:t>
            </a:r>
            <a:r>
              <a:rPr lang="es-ES" dirty="0"/>
              <a:t>) una clave que no está?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ocurre si introducimos  de nuevo (</a:t>
            </a:r>
            <a:r>
              <a:rPr lang="es-ES" dirty="0" err="1"/>
              <a:t>put</a:t>
            </a:r>
            <a:r>
              <a:rPr lang="es-ES" dirty="0"/>
              <a:t>) una clave existente?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4184" y="580526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Get</a:t>
            </a:r>
            <a:r>
              <a:rPr lang="en-US" dirty="0" smtClean="0"/>
              <a:t>: Returns </a:t>
            </a:r>
            <a:r>
              <a:rPr lang="en-US" dirty="0"/>
              <a:t>the value to which the specified key is mapped, </a:t>
            </a:r>
            <a:r>
              <a:rPr lang="en-US" b="1" dirty="0"/>
              <a:t>or null if this map contains no </a:t>
            </a:r>
            <a:r>
              <a:rPr lang="en-US" dirty="0"/>
              <a:t>mapping for the key. </a:t>
            </a:r>
            <a:endParaRPr lang="en-US" dirty="0" smtClean="0"/>
          </a:p>
          <a:p>
            <a:r>
              <a:rPr lang="en-US" b="1" dirty="0"/>
              <a:t>Put</a:t>
            </a:r>
            <a:r>
              <a:rPr lang="en-US" dirty="0"/>
              <a:t>: If the map previously contained a mapping for the key</a:t>
            </a:r>
            <a:r>
              <a:rPr lang="en-US" b="1" dirty="0"/>
              <a:t>, the old value is replaced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53488" y="779826"/>
            <a:ext cx="7931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elementos que inserta en el </a:t>
            </a:r>
            <a:r>
              <a:rPr lang="es-ES" dirty="0" err="1"/>
              <a:t>Map</a:t>
            </a:r>
            <a:r>
              <a:rPr lang="es-ES" dirty="0"/>
              <a:t> no tendrán </a:t>
            </a:r>
            <a:r>
              <a:rPr lang="es-ES" dirty="0" smtClean="0"/>
              <a:t>un orden </a:t>
            </a:r>
            <a:r>
              <a:rPr lang="es-ES" dirty="0"/>
              <a:t>específico.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aceptan claves duplicadas.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mapas tipo </a:t>
            </a:r>
            <a:r>
              <a:rPr lang="es-ES" dirty="0" err="1"/>
              <a:t>HashMap</a:t>
            </a:r>
            <a:r>
              <a:rPr lang="es-ES" dirty="0"/>
              <a:t> organizan los elementos </a:t>
            </a:r>
            <a:r>
              <a:rPr lang="es-ES" dirty="0" smtClean="0"/>
              <a:t>en una </a:t>
            </a:r>
            <a:r>
              <a:rPr lang="es-ES" dirty="0"/>
              <a:t>tabla hash, proporciona una eficiencia constante </a:t>
            </a:r>
            <a:r>
              <a:rPr lang="es-ES" dirty="0" smtClean="0"/>
              <a:t>a las </a:t>
            </a:r>
            <a:r>
              <a:rPr lang="es-ES" dirty="0"/>
              <a:t>operaciones de búsqueda e inserción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Ejemplos de método </a:t>
            </a:r>
            <a:r>
              <a:rPr lang="es-ES" b="1" dirty="0" err="1" smtClean="0"/>
              <a:t>put</a:t>
            </a:r>
            <a:r>
              <a:rPr lang="es-ES" dirty="0" smtClean="0"/>
              <a:t> y </a:t>
            </a:r>
            <a:r>
              <a:rPr lang="es-ES" b="1" dirty="0" err="1" smtClean="0"/>
              <a:t>get</a:t>
            </a:r>
            <a:endParaRPr lang="es-E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9380"/>
            <a:ext cx="8598743" cy="3615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861048"/>
            <a:ext cx="353747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7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" y="188640"/>
            <a:ext cx="8506932" cy="36291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7" y="3933056"/>
            <a:ext cx="335417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.1 Documentación para clases de librería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Para hacer un programa orientado a objetos</a:t>
            </a:r>
          </a:p>
          <a:p>
            <a:pPr lvl="1"/>
            <a:r>
              <a:rPr lang="es-ES" dirty="0"/>
              <a:t>1. Identificar los objetos del dominio</a:t>
            </a:r>
          </a:p>
          <a:p>
            <a:pPr lvl="1"/>
            <a:r>
              <a:rPr lang="es-ES" dirty="0"/>
              <a:t>2. Ver cómo se pueden implementar usando clases </a:t>
            </a:r>
            <a:r>
              <a:rPr lang="es-ES" dirty="0" smtClean="0"/>
              <a:t>ya existentes</a:t>
            </a:r>
            <a:endParaRPr lang="es-ES" dirty="0"/>
          </a:p>
          <a:p>
            <a:pPr lvl="2"/>
            <a:r>
              <a:rPr lang="es-ES" dirty="0" smtClean="0"/>
              <a:t>Evitar </a:t>
            </a:r>
            <a:r>
              <a:rPr lang="es-ES" dirty="0"/>
              <a:t>reinventar la rueda</a:t>
            </a:r>
          </a:p>
          <a:p>
            <a:pPr lvl="2"/>
            <a:r>
              <a:rPr lang="es-ES" dirty="0" smtClean="0"/>
              <a:t>Las </a:t>
            </a:r>
            <a:r>
              <a:rPr lang="es-ES" dirty="0"/>
              <a:t>clases estándar suelen estar muy probadas y son eficientes</a:t>
            </a:r>
          </a:p>
          <a:p>
            <a:pPr lvl="1"/>
            <a:r>
              <a:rPr lang="es-ES" dirty="0" smtClean="0"/>
              <a:t>Para </a:t>
            </a:r>
            <a:r>
              <a:rPr lang="es-ES" dirty="0"/>
              <a:t>ello es conveniente familiarizarse con las </a:t>
            </a:r>
            <a:r>
              <a:rPr lang="es-ES" dirty="0" smtClean="0"/>
              <a:t>librerías estándar </a:t>
            </a:r>
            <a:r>
              <a:rPr lang="es-ES" dirty="0"/>
              <a:t>de Java (o del lenguaje correspondiente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La librería está formada por miles de clases con sus métodos, parámetros y tipos de retornos (si tiene)</a:t>
            </a:r>
          </a:p>
          <a:p>
            <a:pPr lvl="2"/>
            <a:r>
              <a:rPr lang="es-ES" dirty="0" smtClean="0"/>
              <a:t>Un buen programador de Java</a:t>
            </a:r>
            <a:endParaRPr lang="es-ES" dirty="0"/>
          </a:p>
          <a:p>
            <a:pPr lvl="3"/>
            <a:r>
              <a:rPr lang="es-ES" dirty="0" smtClean="0"/>
              <a:t>Debe conocer bien </a:t>
            </a:r>
            <a:r>
              <a:rPr lang="es-ES" dirty="0"/>
              <a:t>clases de uso </a:t>
            </a:r>
            <a:r>
              <a:rPr lang="es-ES" dirty="0" smtClean="0"/>
              <a:t>común (por su nombre)</a:t>
            </a:r>
            <a:endParaRPr lang="es-ES" dirty="0"/>
          </a:p>
          <a:p>
            <a:pPr lvl="3"/>
            <a:r>
              <a:rPr lang="es-ES" dirty="0" smtClean="0"/>
              <a:t>Debe </a:t>
            </a:r>
            <a:r>
              <a:rPr lang="es-ES" dirty="0"/>
              <a:t>s</a:t>
            </a:r>
            <a:r>
              <a:rPr lang="es-ES" dirty="0" smtClean="0"/>
              <a:t>aber </a:t>
            </a:r>
            <a:r>
              <a:rPr lang="es-ES" dirty="0"/>
              <a:t>encontrar </a:t>
            </a:r>
            <a:r>
              <a:rPr lang="es-ES" dirty="0" smtClean="0"/>
              <a:t>información acerca de las demás clases</a:t>
            </a:r>
            <a:endParaRPr lang="es-ES" dirty="0"/>
          </a:p>
          <a:p>
            <a:pPr lvl="1"/>
            <a:r>
              <a:rPr lang="es-ES" dirty="0"/>
              <a:t>L</a:t>
            </a:r>
            <a:r>
              <a:rPr lang="es-ES" dirty="0" smtClean="0"/>
              <a:t>o </a:t>
            </a:r>
            <a:r>
              <a:rPr lang="es-ES" dirty="0"/>
              <a:t>más importante es la </a:t>
            </a:r>
            <a:r>
              <a:rPr lang="es-ES" dirty="0" smtClean="0"/>
              <a:t>interfaz de la clase, </a:t>
            </a:r>
            <a:r>
              <a:rPr lang="es-ES" dirty="0"/>
              <a:t>no la </a:t>
            </a:r>
            <a:r>
              <a:rPr lang="es-ES" dirty="0" smtClean="0"/>
              <a:t>implementación concreta</a:t>
            </a:r>
            <a:endParaRPr lang="es-ES" dirty="0"/>
          </a:p>
          <a:p>
            <a:pPr lvl="2"/>
            <a:r>
              <a:rPr lang="es-ES" dirty="0" smtClean="0"/>
              <a:t>Cómo </a:t>
            </a:r>
            <a:r>
              <a:rPr lang="es-ES" dirty="0"/>
              <a:t>usar una </a:t>
            </a:r>
            <a:r>
              <a:rPr lang="es-ES" dirty="0" smtClean="0"/>
              <a:t>clase (el nombre de la clase, los nombres de los métodos, los parámetros, los tipos de retornos) </a:t>
            </a:r>
            <a:r>
              <a:rPr lang="es-ES" dirty="0"/>
              <a:t>no cómo se </a:t>
            </a:r>
            <a:r>
              <a:rPr lang="es-ES" dirty="0" smtClean="0"/>
              <a:t>implementa</a:t>
            </a:r>
          </a:p>
          <a:p>
            <a:r>
              <a:rPr lang="es-ES" dirty="0"/>
              <a:t>Los objetos son instancias de las clases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objeto tiene sus propios valores de las </a:t>
            </a:r>
            <a:r>
              <a:rPr lang="es-ES" dirty="0" smtClean="0"/>
              <a:t>variables definidas </a:t>
            </a:r>
            <a:r>
              <a:rPr lang="es-ES" dirty="0"/>
              <a:t>en la clase</a:t>
            </a:r>
          </a:p>
          <a:p>
            <a:pPr lvl="1"/>
            <a:r>
              <a:rPr lang="es-ES" dirty="0" smtClean="0"/>
              <a:t>Cada objeto </a:t>
            </a:r>
            <a:r>
              <a:rPr lang="es-ES" dirty="0"/>
              <a:t>tiene su propia </a:t>
            </a:r>
            <a:r>
              <a:rPr lang="es-ES" dirty="0" smtClean="0"/>
              <a:t>identidad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59496"/>
            <a:ext cx="1703377" cy="180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77275" cy="2952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9" y="3429000"/>
            <a:ext cx="840141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6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1" y="404664"/>
            <a:ext cx="8892480" cy="25630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1600" y="35730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orden es </a:t>
            </a:r>
            <a:r>
              <a:rPr lang="es-ES" dirty="0" err="1" smtClean="0"/>
              <a:t>put</a:t>
            </a:r>
            <a:r>
              <a:rPr lang="es-ES" dirty="0" smtClean="0"/>
              <a:t> no </a:t>
            </a:r>
            <a:r>
              <a:rPr lang="es-ES" dirty="0" err="1" smtClean="0"/>
              <a:t>add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38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/>
              <a:t>6</a:t>
            </a:r>
            <a:r>
              <a:rPr lang="es-ES" dirty="0" smtClean="0"/>
              <a:t>.7 Utilización de  conjuntos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557338"/>
            <a:ext cx="185801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19" y="1484313"/>
            <a:ext cx="7260881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005064"/>
            <a:ext cx="826007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7"/>
            <a:ext cx="8424936" cy="58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7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7" y="620688"/>
            <a:ext cx="8985263" cy="38158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160"/>
            <a:ext cx="9099001" cy="14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0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/>
              <a:t>6</a:t>
            </a:r>
            <a:r>
              <a:rPr lang="es-ES" dirty="0" smtClean="0"/>
              <a:t>.8 Dividir Cadenas</a:t>
            </a:r>
            <a:endParaRPr lang="es-E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7340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5" y="5517232"/>
            <a:ext cx="613196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4139952" y="429309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73685"/>
            <a:ext cx="4914900" cy="3552825"/>
            <a:chOff x="0" y="115888"/>
            <a:chExt cx="4914900" cy="355282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15888"/>
              <a:ext cx="425767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3238"/>
              <a:ext cx="491490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0264" y="2996952"/>
            <a:ext cx="58737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220072" y="47667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</a:rPr>
              <a:t>Sistema </a:t>
            </a:r>
            <a:r>
              <a:rPr lang="es-ES" sz="3200" dirty="0" err="1" smtClean="0">
                <a:solidFill>
                  <a:schemeClr val="tx2"/>
                </a:solidFill>
              </a:rPr>
              <a:t>TechSupport</a:t>
            </a:r>
            <a:endParaRPr lang="es-E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609" y="260648"/>
            <a:ext cx="9250651" cy="24679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852936"/>
            <a:ext cx="8394819" cy="2448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425527"/>
            <a:ext cx="8035718" cy="8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1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6.10 </a:t>
            </a:r>
            <a:r>
              <a:rPr lang="es-ES" dirty="0" err="1" smtClean="0"/>
              <a:t>Autoboxing</a:t>
            </a:r>
            <a:r>
              <a:rPr lang="es-ES" dirty="0" smtClean="0"/>
              <a:t> y clase envoltorio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1" y="1268760"/>
            <a:ext cx="851292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77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667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56864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2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.2 El sistema “Soporte técnico”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619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219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6.11 Escribir documentación de clase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6048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(</a:t>
            </a:r>
            <a:r>
              <a:rPr lang="es-ES" dirty="0" err="1" smtClean="0"/>
              <a:t>BlueJ</a:t>
            </a:r>
            <a:r>
              <a:rPr lang="es-ES" dirty="0" smtClean="0"/>
              <a:t>) Herramientas -&gt; documentación proyecto</a:t>
            </a:r>
            <a:endParaRPr lang="es-E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5040313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s-ES" sz="2800" dirty="0" smtClean="0"/>
              <a:t>6.11.2 Elementos de la documentación de una clase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413"/>
            <a:ext cx="82819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6.12 Compara público con privado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6327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43449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55" y="2780928"/>
            <a:ext cx="1944589" cy="38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861048"/>
            <a:ext cx="1871564" cy="29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</a:t>
            </a:r>
            <a:r>
              <a:rPr lang="es-ES" dirty="0" smtClean="0"/>
              <a:t>isibilidad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Usar </a:t>
            </a:r>
            <a:r>
              <a:rPr lang="es-ES" b="1" dirty="0" err="1"/>
              <a:t>private</a:t>
            </a:r>
            <a:r>
              <a:rPr lang="es-ES" dirty="0"/>
              <a:t> para métodos y </a:t>
            </a:r>
            <a:r>
              <a:rPr lang="es-ES" dirty="0" smtClean="0"/>
              <a:t>variables</a:t>
            </a:r>
          </a:p>
          <a:p>
            <a:pPr lvl="1"/>
            <a:r>
              <a:rPr lang="es-ES" dirty="0" smtClean="0"/>
              <a:t>Que solamente </a:t>
            </a:r>
            <a:r>
              <a:rPr lang="es-ES" dirty="0"/>
              <a:t>se utilicen dentro de la clase y </a:t>
            </a:r>
            <a:r>
              <a:rPr lang="es-ES" dirty="0" smtClean="0"/>
              <a:t>que deberían </a:t>
            </a:r>
            <a:r>
              <a:rPr lang="es-ES" dirty="0"/>
              <a:t>estar ocultas para todo el resto</a:t>
            </a:r>
          </a:p>
          <a:p>
            <a:r>
              <a:rPr lang="es-ES" dirty="0" smtClean="0"/>
              <a:t>Usar </a:t>
            </a:r>
            <a:r>
              <a:rPr lang="es-ES" b="1" dirty="0" err="1"/>
              <a:t>public</a:t>
            </a:r>
            <a:r>
              <a:rPr lang="es-ES" dirty="0"/>
              <a:t> para métodos, constantes y </a:t>
            </a:r>
            <a:r>
              <a:rPr lang="es-ES" dirty="0" smtClean="0"/>
              <a:t>otras variables </a:t>
            </a:r>
            <a:r>
              <a:rPr lang="es-ES" dirty="0"/>
              <a:t>importantes </a:t>
            </a:r>
            <a:endParaRPr lang="es-ES" dirty="0" smtClean="0"/>
          </a:p>
          <a:p>
            <a:pPr lvl="1"/>
            <a:r>
              <a:rPr lang="es-ES" dirty="0" smtClean="0"/>
              <a:t>Que </a:t>
            </a:r>
            <a:r>
              <a:rPr lang="es-ES" dirty="0"/>
              <a:t>deban ser visibles </a:t>
            </a:r>
            <a:r>
              <a:rPr lang="es-ES" dirty="0" smtClean="0"/>
              <a:t>para todo </a:t>
            </a:r>
            <a:r>
              <a:rPr lang="es-ES" dirty="0"/>
              <a:t>el mundo</a:t>
            </a:r>
          </a:p>
          <a:p>
            <a:r>
              <a:rPr lang="es-ES" dirty="0" smtClean="0"/>
              <a:t>Usar </a:t>
            </a:r>
            <a:r>
              <a:rPr lang="es-ES" b="1" dirty="0" err="1"/>
              <a:t>protected</a:t>
            </a:r>
            <a:r>
              <a:rPr lang="es-ES" b="1" dirty="0"/>
              <a:t> </a:t>
            </a:r>
            <a:endParaRPr lang="es-ES" b="1" dirty="0" smtClean="0"/>
          </a:p>
          <a:p>
            <a:pPr lvl="1"/>
            <a:r>
              <a:rPr lang="es-ES" dirty="0"/>
              <a:t>S</a:t>
            </a:r>
            <a:r>
              <a:rPr lang="es-ES" dirty="0" smtClean="0"/>
              <a:t>i </a:t>
            </a:r>
            <a:r>
              <a:rPr lang="es-ES" dirty="0"/>
              <a:t>se quiere que las clases </a:t>
            </a:r>
            <a:r>
              <a:rPr lang="es-ES" dirty="0" smtClean="0"/>
              <a:t>del mismo </a:t>
            </a:r>
            <a:r>
              <a:rPr lang="es-ES" dirty="0"/>
              <a:t>paquete puedan tener acceso a </a:t>
            </a:r>
            <a:r>
              <a:rPr lang="es-ES" dirty="0" smtClean="0"/>
              <a:t>estas variables </a:t>
            </a:r>
            <a:r>
              <a:rPr lang="es-ES" dirty="0"/>
              <a:t>o </a:t>
            </a:r>
            <a:r>
              <a:rPr lang="es-ES" dirty="0" smtClean="0"/>
              <a:t>métodos</a:t>
            </a:r>
          </a:p>
          <a:p>
            <a:r>
              <a:rPr lang="es-ES" dirty="0"/>
              <a:t>No usar </a:t>
            </a:r>
            <a:r>
              <a:rPr lang="es-ES" dirty="0" smtClean="0"/>
              <a:t>nada </a:t>
            </a:r>
          </a:p>
          <a:p>
            <a:pPr lvl="1"/>
            <a:r>
              <a:rPr lang="es-ES" dirty="0" smtClean="0"/>
              <a:t>Dejar </a:t>
            </a:r>
            <a:r>
              <a:rPr lang="es-ES" dirty="0"/>
              <a:t>la visibilidad por </a:t>
            </a:r>
            <a:r>
              <a:rPr lang="es-ES" dirty="0" smtClean="0"/>
              <a:t>defecto (</a:t>
            </a:r>
            <a:r>
              <a:rPr lang="es-ES" i="1" dirty="0" smtClean="0"/>
              <a:t>default</a:t>
            </a:r>
            <a:r>
              <a:rPr lang="es-ES" dirty="0"/>
              <a:t>, </a:t>
            </a:r>
            <a:r>
              <a:rPr lang="es-ES" i="1" dirty="0" err="1"/>
              <a:t>package</a:t>
            </a:r>
            <a:r>
              <a:rPr lang="es-ES" dirty="0"/>
              <a:t>) para métodos y variables </a:t>
            </a:r>
            <a:r>
              <a:rPr lang="es-ES" dirty="0" smtClean="0"/>
              <a:t>que deban </a:t>
            </a:r>
            <a:r>
              <a:rPr lang="es-ES" dirty="0"/>
              <a:t>estar ocultas fuera del paquete, pero </a:t>
            </a:r>
            <a:r>
              <a:rPr lang="es-ES" dirty="0" smtClean="0"/>
              <a:t>que deban </a:t>
            </a:r>
            <a:r>
              <a:rPr lang="es-ES" dirty="0"/>
              <a:t>estar disponibles al acceso desde </a:t>
            </a:r>
            <a:r>
              <a:rPr lang="es-ES" dirty="0" smtClean="0"/>
              <a:t>dentro del </a:t>
            </a:r>
            <a:r>
              <a:rPr lang="es-ES" dirty="0"/>
              <a:t>mismo paquete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77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1925"/>
            <a:ext cx="75628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8" y="1236304"/>
            <a:ext cx="8681963" cy="4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4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6.13 Proyecto </a:t>
            </a:r>
            <a:r>
              <a:rPr lang="es-ES" dirty="0" err="1" smtClean="0"/>
              <a:t>scribble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" y="1354223"/>
            <a:ext cx="48087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75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766763"/>
            <a:ext cx="53149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84" y="3212976"/>
            <a:ext cx="5905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6309320"/>
            <a:ext cx="5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Ctrl</a:t>
            </a:r>
            <a:r>
              <a:rPr lang="es-ES" b="1" dirty="0" smtClean="0">
                <a:solidFill>
                  <a:srgbClr val="FF0000"/>
                </a:solidFill>
              </a:rPr>
              <a:t> + espacio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/>
          <a:lstStyle/>
          <a:p>
            <a:pPr algn="l"/>
            <a:r>
              <a:rPr lang="es-ES" sz="3200" dirty="0" smtClean="0"/>
              <a:t>Finalización de código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62110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" sz="3200" dirty="0" smtClean="0"/>
              <a:t>6.14 Variables de clases: la palabra clave “</a:t>
            </a:r>
            <a:r>
              <a:rPr lang="es-ES" sz="3200" dirty="0" err="1" smtClean="0"/>
              <a:t>static</a:t>
            </a:r>
            <a:r>
              <a:rPr lang="es-ES" sz="3200" dirty="0" smtClean="0"/>
              <a:t>”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312"/>
            <a:ext cx="2110684" cy="39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05" y="1136552"/>
            <a:ext cx="5091647" cy="207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4643284" cy="33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6.14.2 Constantes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3" y="1197886"/>
            <a:ext cx="8846952" cy="9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77796"/>
            <a:ext cx="5213586" cy="4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" y="4581128"/>
            <a:ext cx="9047496" cy="17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6073" y="3717032"/>
            <a:ext cx="3599730" cy="677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Costantes</a:t>
            </a:r>
            <a:r>
              <a:rPr lang="es-ES" dirty="0"/>
              <a:t> de “clase”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5583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Miembro estático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3" y="1417638"/>
            <a:ext cx="8581274" cy="50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80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/>
              <a:t>6</a:t>
            </a:r>
            <a:r>
              <a:rPr lang="es-ES" sz="3200" dirty="0" smtClean="0"/>
              <a:t>.15 Ejecutar un programa fuera de </a:t>
            </a:r>
            <a:r>
              <a:rPr lang="es-ES" sz="3200" dirty="0" err="1" smtClean="0"/>
              <a:t>Buej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Métodos de clase</a:t>
            </a:r>
            <a:endParaRPr lang="es-E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61" y="1700808"/>
            <a:ext cx="800060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9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y campos de clase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Tienen estas limitaciones:</a:t>
            </a:r>
          </a:p>
          <a:p>
            <a:pPr lvl="1"/>
            <a:r>
              <a:rPr lang="es-ES" dirty="0"/>
              <a:t>a) No pueden acceder a campos de instancia (lógico, pues los campos van asociados a objetos).</a:t>
            </a:r>
          </a:p>
          <a:p>
            <a:pPr lvl="1"/>
            <a:r>
              <a:rPr lang="es-ES" dirty="0"/>
              <a:t>b) No pueden invocar a un método de instancia de la misma clase (lógico pues los métodos de instancia van asociados a objetos).</a:t>
            </a:r>
          </a:p>
          <a:p>
            <a:pPr lvl="2"/>
            <a:r>
              <a:rPr lang="es-ES" dirty="0"/>
              <a:t>Los métodos de clases no pueden utilizar ni los campos ni los métodos de las instancias definidos en la clase</a:t>
            </a:r>
          </a:p>
          <a:p>
            <a:pPr lvl="2"/>
            <a:r>
              <a:rPr lang="es-ES" dirty="0"/>
              <a:t>Un método de clase solo puede invocar a otros métodos de clases definidos en su propia clase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9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método “</a:t>
            </a:r>
            <a:r>
              <a:rPr lang="es-ES" dirty="0" err="1" smtClean="0"/>
              <a:t>main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22265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9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Desarrollar fuera del </a:t>
            </a:r>
            <a:r>
              <a:rPr lang="es-ES" dirty="0" err="1" smtClean="0"/>
              <a:t>BlueJ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052736"/>
            <a:ext cx="72726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4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8964488" cy="14474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6" y="2482101"/>
            <a:ext cx="9326476" cy="43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644051" cy="14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1" y="188913"/>
            <a:ext cx="8084504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97638" cy="45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34742" cy="43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</a:t>
            </a:r>
            <a:r>
              <a:rPr lang="es-ES" dirty="0"/>
              <a:t>í</a:t>
            </a:r>
            <a:r>
              <a:rPr lang="es-ES" dirty="0" smtClean="0"/>
              <a:t>deos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Colecciones</a:t>
            </a:r>
          </a:p>
          <a:p>
            <a:pPr lvl="1"/>
            <a:r>
              <a:rPr lang="es-ES" dirty="0">
                <a:hlinkClick r:id="rId2"/>
              </a:rPr>
              <a:t>https://www.youtube.com/watch?v=bTu-fz1JmWQ&amp;list=PLU8oAlHdN5BktAXdEVCLUYzvDyqRQJ2lk&amp;index=179</a:t>
            </a:r>
            <a:r>
              <a:rPr lang="es-ES" dirty="0"/>
              <a:t> </a:t>
            </a:r>
          </a:p>
          <a:p>
            <a:pPr lvl="1"/>
            <a:r>
              <a:rPr lang="es-ES" dirty="0">
                <a:hlinkClick r:id="rId3"/>
              </a:rPr>
              <a:t>https://www.youtube.com/watch?v=rqHBXAZ9F9k&amp;list=PLU8oAlHdN5BktAXdEVCLUYzvDyqRQJ2lk&amp;index=180</a:t>
            </a:r>
            <a:r>
              <a:rPr lang="es-ES" dirty="0"/>
              <a:t> </a:t>
            </a:r>
          </a:p>
          <a:p>
            <a:r>
              <a:rPr lang="es-ES" dirty="0"/>
              <a:t>D</a:t>
            </a:r>
            <a:r>
              <a:rPr lang="es-ES" dirty="0" smtClean="0"/>
              <a:t>esde </a:t>
            </a:r>
            <a:r>
              <a:rPr lang="es-ES" dirty="0"/>
              <a:t>el capítulo 180 a 189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20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4267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4314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5105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Clase “</a:t>
            </a:r>
            <a:r>
              <a:rPr lang="es-ES" dirty="0" err="1" smtClean="0"/>
              <a:t>SistemaDeSoporte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5419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5591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Clase “</a:t>
            </a:r>
            <a:r>
              <a:rPr lang="es-ES" dirty="0" err="1" smtClean="0"/>
              <a:t>SistemaDeSoporte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smtClean="0"/>
              <a:t>Clase “Contestador”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915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6</a:t>
            </a:r>
            <a:r>
              <a:rPr lang="es-ES" dirty="0" smtClean="0"/>
              <a:t>.3 Lectura de documentación de clase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334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docs.oracle.com/javase/7/docs/api/</a:t>
            </a: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hlinkClick r:id="rId3"/>
              </a:rPr>
              <a:t>https://docs.oracle.com/javase/8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484784"/>
            <a:ext cx="7146181" cy="512812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1025</Words>
  <Application>Microsoft Office PowerPoint</Application>
  <PresentationFormat>Presentación en pantalla (4:3)</PresentationFormat>
  <Paragraphs>129</Paragraphs>
  <Slides>59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2" baseType="lpstr">
      <vt:lpstr>Arial</vt:lpstr>
      <vt:lpstr>Calibri</vt:lpstr>
      <vt:lpstr>Tema de Office</vt:lpstr>
      <vt:lpstr>Programación orientada a objetos</vt:lpstr>
      <vt:lpstr>Presentación de PowerPoint</vt:lpstr>
      <vt:lpstr>6.1 Documentación para clases de librería</vt:lpstr>
      <vt:lpstr>6.2 El sistema “Soporte técnico”</vt:lpstr>
      <vt:lpstr>Presentación de PowerPoint</vt:lpstr>
      <vt:lpstr>Clase “SistemaDeSoporte”</vt:lpstr>
      <vt:lpstr>Clase “SistemaDeSoporte”</vt:lpstr>
      <vt:lpstr>Clase “Contestador”</vt:lpstr>
      <vt:lpstr>6.3 Lectura de documentación de clase</vt:lpstr>
      <vt:lpstr>6.3.1 Comparar interfaz e implementación</vt:lpstr>
      <vt:lpstr>Presentación de PowerPoint</vt:lpstr>
      <vt:lpstr>6.3.3 Comprobar la igualdad de cadenas</vt:lpstr>
      <vt:lpstr>6.3.2 Utilización de métodos de clases de librería</vt:lpstr>
      <vt:lpstr>Igualdad vs Identidad</vt:lpstr>
      <vt:lpstr>Igualdad / identidad</vt:lpstr>
      <vt:lpstr>Presentación de PowerPoint</vt:lpstr>
      <vt:lpstr>Presentación de PowerPoint</vt:lpstr>
      <vt:lpstr>6.4 Adición de comportamiento aleatorio</vt:lpstr>
      <vt:lpstr>6.4.1 La clase Random</vt:lpstr>
      <vt:lpstr>6.4.3 Clase Contestador</vt:lpstr>
      <vt:lpstr>Presentación de PowerPoint</vt:lpstr>
      <vt:lpstr>6.5 Paquetes e importación</vt:lpstr>
      <vt:lpstr>6.6.1 Concepto de Mapa</vt:lpstr>
      <vt:lpstr>Los principales métodos para trabajar con los Map</vt:lpstr>
      <vt:lpstr>Clases de MAP</vt:lpstr>
      <vt:lpstr>Presentación de PowerPoint</vt:lpstr>
      <vt:lpstr>6.6.2 Utilización de un HashMap</vt:lpstr>
      <vt:lpstr>Presentación de PowerPoint</vt:lpstr>
      <vt:lpstr>Presentación de PowerPoint</vt:lpstr>
      <vt:lpstr>Presentación de PowerPoint</vt:lpstr>
      <vt:lpstr>Presentación de PowerPoint</vt:lpstr>
      <vt:lpstr>6.7 Utilización de  conjuntos</vt:lpstr>
      <vt:lpstr>Presentación de PowerPoint</vt:lpstr>
      <vt:lpstr>Presentación de PowerPoint</vt:lpstr>
      <vt:lpstr>6.8 Dividir Cadenas</vt:lpstr>
      <vt:lpstr>Presentación de PowerPoint</vt:lpstr>
      <vt:lpstr>Presentación de PowerPoint</vt:lpstr>
      <vt:lpstr>6.10 Autoboxing y clase envoltorio</vt:lpstr>
      <vt:lpstr>Presentación de PowerPoint</vt:lpstr>
      <vt:lpstr>6.11 Escribir documentación de clase</vt:lpstr>
      <vt:lpstr>6.11.2 Elementos de la documentación de una clase</vt:lpstr>
      <vt:lpstr>6.12 Compara público con privado</vt:lpstr>
      <vt:lpstr>Visibilidad</vt:lpstr>
      <vt:lpstr>Presentación de PowerPoint</vt:lpstr>
      <vt:lpstr>Presentación de PowerPoint</vt:lpstr>
      <vt:lpstr>6.13 Proyecto scribble</vt:lpstr>
      <vt:lpstr>Finalización de código</vt:lpstr>
      <vt:lpstr>6.14 Variables de clases: la palabra clave “static”</vt:lpstr>
      <vt:lpstr>6.14.2 Constantes</vt:lpstr>
      <vt:lpstr>Miembro estático</vt:lpstr>
      <vt:lpstr>6.15 Ejecutar un programa fuera de Buej Métodos de clase</vt:lpstr>
      <vt:lpstr>Métodos y campos de clase</vt:lpstr>
      <vt:lpstr>El método “main”</vt:lpstr>
      <vt:lpstr>Desarrollar fuera del BlueJ</vt:lpstr>
      <vt:lpstr>Presentación de PowerPoint</vt:lpstr>
      <vt:lpstr>Presentación de PowerPoint</vt:lpstr>
      <vt:lpstr>Presentación de PowerPoint</vt:lpstr>
      <vt:lpstr>Presentación de PowerPoint</vt:lpstr>
      <vt:lpstr>Vídeos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MFB</cp:lastModifiedBy>
  <cp:revision>178</cp:revision>
  <dcterms:created xsi:type="dcterms:W3CDTF">2012-03-03T20:13:00Z</dcterms:created>
  <dcterms:modified xsi:type="dcterms:W3CDTF">2020-03-18T19:52:22Z</dcterms:modified>
</cp:coreProperties>
</file>