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7" r:id="rId3"/>
    <p:sldId id="267" r:id="rId4"/>
    <p:sldId id="269" r:id="rId5"/>
    <p:sldId id="270" r:id="rId6"/>
    <p:sldId id="298" r:id="rId7"/>
    <p:sldId id="297" r:id="rId8"/>
    <p:sldId id="271" r:id="rId9"/>
    <p:sldId id="304" r:id="rId10"/>
    <p:sldId id="311" r:id="rId11"/>
    <p:sldId id="299" r:id="rId12"/>
    <p:sldId id="288" r:id="rId13"/>
    <p:sldId id="313" r:id="rId14"/>
    <p:sldId id="314" r:id="rId15"/>
    <p:sldId id="315" r:id="rId16"/>
    <p:sldId id="312" r:id="rId17"/>
    <p:sldId id="272" r:id="rId18"/>
    <p:sldId id="300" r:id="rId19"/>
    <p:sldId id="273" r:id="rId20"/>
    <p:sldId id="316" r:id="rId21"/>
  </p:sldIdLst>
  <p:sldSz cx="9144000" cy="6858000" type="screen4x3"/>
  <p:notesSz cx="6858000" cy="9144000"/>
  <p:custDataLst>
    <p:tags r:id="rId2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30C6-0C89-41C1-84ED-4C4C7D189D9A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EB9A-AF92-4F92-ACE4-A8F41D0EE9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04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ztwM_xGgU&amp;list=PLU8oAlHdN5BktAXdEVCLUYzvDyqRQJ2lk&amp;index=24" TargetMode="External"/><Relationship Id="rId2" Type="http://schemas.openxmlformats.org/officeDocument/2006/relationships/hyperlink" Target="https://www.youtube.com/watch?v=UID_EKKfpcE&amp;list=PLU8oAlHdN5BktAXdEVCLUYzvDyqRQJ2lk&amp;index=2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EHkuRApCno&amp;list=PLU8oAlHdN5BktAXdEVCLUYzvDyqRQJ2lk&amp;index=26" TargetMode="External"/><Relationship Id="rId4" Type="http://schemas.openxmlformats.org/officeDocument/2006/relationships/hyperlink" Target="https://www.youtube.com/watch?v=_tUncS0AsNE&amp;list=PLU8oAlHdN5BktAXdEVCLUYzvDyqRQJ2lk&amp;index=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7</a:t>
            </a:r>
          </a:p>
          <a:p>
            <a:r>
              <a:rPr lang="es-ES" dirty="0" smtClean="0"/>
              <a:t>Colecciones de tamaño fijo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74045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0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5738"/>
            <a:ext cx="8229600" cy="975030"/>
          </a:xfrm>
        </p:spPr>
        <p:txBody>
          <a:bodyPr>
            <a:normAutofit/>
          </a:bodyPr>
          <a:lstStyle/>
          <a:p>
            <a:pPr algn="l"/>
            <a:r>
              <a:rPr lang="es-ES" sz="3200" dirty="0"/>
              <a:t>Comparación </a:t>
            </a:r>
            <a:r>
              <a:rPr lang="es-ES" sz="3200" dirty="0" smtClean="0"/>
              <a:t>de “</a:t>
            </a:r>
            <a:r>
              <a:rPr lang="es-ES" sz="3200" dirty="0" err="1" smtClean="0"/>
              <a:t>for</a:t>
            </a:r>
            <a:r>
              <a:rPr lang="es-ES" sz="3200" dirty="0" smtClean="0"/>
              <a:t>” con </a:t>
            </a:r>
            <a:r>
              <a:rPr lang="es-ES" sz="3200" dirty="0"/>
              <a:t>“</a:t>
            </a:r>
            <a:r>
              <a:rPr lang="es-ES" sz="3200" dirty="0" err="1"/>
              <a:t>while</a:t>
            </a:r>
            <a:r>
              <a:rPr lang="es-ES" sz="3200" dirty="0"/>
              <a:t>” y “</a:t>
            </a:r>
            <a:r>
              <a:rPr lang="es-ES" sz="3200" dirty="0" err="1" smtClean="0"/>
              <a:t>for-each</a:t>
            </a:r>
            <a:r>
              <a:rPr lang="es-ES" sz="3200" dirty="0" smtClean="0"/>
              <a:t>”</a:t>
            </a:r>
            <a:endParaRPr lang="es-E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9656"/>
            <a:ext cx="802244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971600" y="3391620"/>
            <a:ext cx="6696744" cy="1433768"/>
            <a:chOff x="755576" y="4149080"/>
            <a:chExt cx="5543550" cy="963166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4293096"/>
              <a:ext cx="554355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4149080"/>
              <a:ext cx="13811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301208"/>
            <a:ext cx="53497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0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7.4.2 El bucle </a:t>
            </a:r>
            <a:r>
              <a:rPr lang="es-ES" dirty="0" err="1" smtClean="0"/>
              <a:t>for</a:t>
            </a:r>
            <a:r>
              <a:rPr lang="es-ES" dirty="0" smtClean="0"/>
              <a:t> y los </a:t>
            </a:r>
            <a:r>
              <a:rPr lang="es-ES" dirty="0" err="1" smtClean="0"/>
              <a:t>iteradores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4847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eliminar elementos de una colección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7914"/>
            <a:ext cx="8424936" cy="18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3" y="4763635"/>
            <a:ext cx="6780439" cy="19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7.5.1 El operador condicional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200800" cy="43392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02912"/>
            <a:ext cx="6336704" cy="85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7.6 matriz de mas de una dimensión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6994935" cy="2952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8" y="4272234"/>
            <a:ext cx="7457603" cy="21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339"/>
            <a:ext cx="9144000" cy="32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409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58709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344816" cy="59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3131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583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7.1 </a:t>
            </a:r>
            <a:r>
              <a:rPr lang="es-ES" dirty="0"/>
              <a:t>Colecciones de tamaño fijo: “arreglos” o </a:t>
            </a:r>
            <a:r>
              <a:rPr lang="es-ES" dirty="0" smtClean="0"/>
              <a:t>“matrices”</a:t>
            </a:r>
            <a:endParaRPr lang="es-E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4653136"/>
            <a:ext cx="8424936" cy="148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129"/>
            <a:ext cx="2674640" cy="26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701473" y="2132856"/>
            <a:ext cx="4978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A veces el tamaño máximo de una colección puede </a:t>
            </a:r>
            <a:r>
              <a:rPr lang="es-ES" sz="2400" dirty="0" smtClean="0"/>
              <a:t>estar predeterminado</a:t>
            </a:r>
            <a:endParaRPr lang="es-ES" sz="2400" dirty="0"/>
          </a:p>
          <a:p>
            <a:r>
              <a:rPr lang="es-ES" sz="2400" dirty="0" smtClean="0"/>
              <a:t>Para </a:t>
            </a:r>
            <a:r>
              <a:rPr lang="es-ES" sz="2400" dirty="0"/>
              <a:t>ello los lenguajes de programación suelen ofrecer </a:t>
            </a:r>
            <a:r>
              <a:rPr lang="es-ES" sz="2400" dirty="0" smtClean="0"/>
              <a:t>un tipo </a:t>
            </a:r>
            <a:r>
              <a:rPr lang="es-ES" sz="2400" dirty="0"/>
              <a:t>de colección de tamaño fijo:</a:t>
            </a:r>
          </a:p>
          <a:p>
            <a:r>
              <a:rPr lang="es-ES" sz="2400" b="1" dirty="0" smtClean="0"/>
              <a:t>matrices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756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</a:t>
            </a:r>
            <a:r>
              <a:rPr lang="es-ES" dirty="0" smtClean="0"/>
              <a:t>ídeos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Matrices</a:t>
            </a:r>
          </a:p>
          <a:p>
            <a:pPr lvl="1"/>
            <a:r>
              <a:rPr lang="es-ES" dirty="0">
                <a:hlinkClick r:id="rId2"/>
              </a:rPr>
              <a:t>https://www.youtube.com/watch?v=UID_EKKfpcE&amp;list=PLU8oAlHdN5BktAXdEVCLUYzvDyqRQJ2lk&amp;index=23</a:t>
            </a:r>
            <a:r>
              <a:rPr lang="es-ES" dirty="0"/>
              <a:t> </a:t>
            </a:r>
          </a:p>
          <a:p>
            <a:pPr lvl="1"/>
            <a:r>
              <a:rPr lang="es-ES" dirty="0">
                <a:hlinkClick r:id="rId3"/>
              </a:rPr>
              <a:t>https://www.youtube.com/watch?v=NwztwM_xGgU&amp;list=PLU8oAlHdN5BktAXdEVCLUYzvDyqRQJ2lk&amp;index=24</a:t>
            </a:r>
            <a:r>
              <a:rPr lang="es-ES" dirty="0"/>
              <a:t> </a:t>
            </a:r>
          </a:p>
          <a:p>
            <a:r>
              <a:rPr lang="es-ES" dirty="0"/>
              <a:t>Matrices bidimensionales</a:t>
            </a:r>
          </a:p>
          <a:p>
            <a:pPr lvl="1"/>
            <a:r>
              <a:rPr lang="es-ES" dirty="0">
                <a:hlinkClick r:id="rId4"/>
              </a:rPr>
              <a:t>https://www.youtube.com/watch?v=_tUncS0AsNE&amp;list=PLU8oAlHdN5BktAXdEVCLUYzvDyqRQJ2lk&amp;index=25</a:t>
            </a:r>
            <a:r>
              <a:rPr lang="es-ES" dirty="0"/>
              <a:t> </a:t>
            </a:r>
          </a:p>
          <a:p>
            <a:pPr lvl="1"/>
            <a:r>
              <a:rPr lang="es-ES" dirty="0">
                <a:hlinkClick r:id="rId5"/>
              </a:rPr>
              <a:t>https://www.youtube.com/watch?v=xEHkuRApCno&amp;list=PLU8oAlHdN5BktAXdEVCLUYzvDyqRQJ2lk&amp;index=26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98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934" y="260648"/>
            <a:ext cx="8621538" cy="864096"/>
          </a:xfrm>
        </p:spPr>
        <p:txBody>
          <a:bodyPr>
            <a:normAutofit/>
          </a:bodyPr>
          <a:lstStyle/>
          <a:p>
            <a:r>
              <a:rPr lang="es-ES" dirty="0" smtClean="0"/>
              <a:t>7.3.1 Declaración de variables matriz</a:t>
            </a:r>
            <a:endParaRPr lang="es-E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84097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64803"/>
            <a:ext cx="5133333" cy="4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 rot="10800000">
            <a:off x="5585632" y="1727492"/>
            <a:ext cx="1002592" cy="161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15531"/>
            <a:ext cx="5256584" cy="221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dirty="0" smtClean="0"/>
              <a:t>7.3.2 Creación de objetos “matriz”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98" y="1100481"/>
            <a:ext cx="9119198" cy="18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78710"/>
            <a:ext cx="53239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601951" y="3037045"/>
            <a:ext cx="4302883" cy="856076"/>
            <a:chOff x="539552" y="2852936"/>
            <a:chExt cx="2962275" cy="53034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068960"/>
              <a:ext cx="29622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852936"/>
              <a:ext cx="2409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Rectángulo"/>
          <p:cNvSpPr/>
          <p:nvPr/>
        </p:nvSpPr>
        <p:spPr>
          <a:xfrm>
            <a:off x="1565260" y="4022743"/>
            <a:ext cx="2376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un solo paso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7.3.3 Usar objetos “matriz”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96752"/>
            <a:ext cx="84597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5760640" cy="13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Acceso a los elementos de </a:t>
            </a:r>
            <a:r>
              <a:rPr lang="es-ES" dirty="0" smtClean="0"/>
              <a:t>una matriz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5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El </a:t>
            </a:r>
            <a:r>
              <a:rPr lang="es-ES" dirty="0"/>
              <a:t>primer elemento de </a:t>
            </a:r>
            <a:r>
              <a:rPr lang="es-ES" dirty="0" smtClean="0"/>
              <a:t>una matriz </a:t>
            </a:r>
            <a:r>
              <a:rPr lang="es-ES" dirty="0"/>
              <a:t>tiene el índice 0</a:t>
            </a:r>
          </a:p>
          <a:p>
            <a:r>
              <a:rPr lang="es-ES" dirty="0" smtClean="0"/>
              <a:t>Se </a:t>
            </a:r>
            <a:r>
              <a:rPr lang="es-ES" dirty="0"/>
              <a:t>comprueba automáticamente los límites </a:t>
            </a:r>
            <a:r>
              <a:rPr lang="es-ES" dirty="0" smtClean="0"/>
              <a:t>de la matriz</a:t>
            </a:r>
            <a:endParaRPr lang="es-ES" dirty="0"/>
          </a:p>
          <a:p>
            <a:r>
              <a:rPr lang="es-ES" dirty="0" smtClean="0"/>
              <a:t>Si </a:t>
            </a:r>
            <a:r>
              <a:rPr lang="es-ES" dirty="0"/>
              <a:t>se intenta acceder fuera de los límites </a:t>
            </a:r>
            <a:r>
              <a:rPr lang="es-ES" dirty="0" smtClean="0"/>
              <a:t>de la matriz(entre </a:t>
            </a:r>
            <a:r>
              <a:rPr lang="es-ES" dirty="0"/>
              <a:t>0 </a:t>
            </a:r>
            <a:r>
              <a:rPr lang="es-ES" dirty="0" smtClean="0"/>
              <a:t>y length-1</a:t>
            </a:r>
            <a:r>
              <a:rPr lang="es-ES" dirty="0"/>
              <a:t>), se produce la excepción </a:t>
            </a:r>
            <a:r>
              <a:rPr lang="es-ES" i="1" dirty="0" err="1" smtClean="0"/>
              <a:t>IndexOutOfBoundsException</a:t>
            </a:r>
            <a:endParaRPr lang="es-ES" i="1" dirty="0" smtClean="0"/>
          </a:p>
          <a:p>
            <a:r>
              <a:rPr lang="es-ES" dirty="0"/>
              <a:t>Tamaño de un </a:t>
            </a:r>
            <a:r>
              <a:rPr lang="es-ES" dirty="0" err="1"/>
              <a:t>array</a:t>
            </a:r>
            <a:r>
              <a:rPr lang="es-ES" dirty="0"/>
              <a:t>: </a:t>
            </a:r>
            <a:r>
              <a:rPr lang="es-ES" dirty="0" err="1" smtClean="0"/>
              <a:t>miembro.length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941168"/>
            <a:ext cx="72742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7" y="3119781"/>
            <a:ext cx="7355483" cy="5040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4" y="692696"/>
            <a:ext cx="7923741" cy="2232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2" y="4365104"/>
            <a:ext cx="2285674" cy="7022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59" y="5108012"/>
            <a:ext cx="3373744" cy="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7.4 El ciclo “</a:t>
            </a:r>
            <a:r>
              <a:rPr lang="es-ES" dirty="0" err="1" smtClean="0"/>
              <a:t>for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1520" y="2400004"/>
            <a:ext cx="8229600" cy="1656184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La inicialización se realiza sólo una vez, antes de la primera iteración</a:t>
            </a:r>
          </a:p>
          <a:p>
            <a:r>
              <a:rPr lang="es-ES" dirty="0" smtClean="0"/>
              <a:t>La </a:t>
            </a:r>
            <a:r>
              <a:rPr lang="es-ES" dirty="0"/>
              <a:t>condición se comprueba cada vez antes de entrar al bucle. Si es cierta, se entra. </a:t>
            </a:r>
            <a:r>
              <a:rPr lang="es-ES" dirty="0" smtClean="0"/>
              <a:t>Sino</a:t>
            </a:r>
            <a:r>
              <a:rPr lang="es-ES" dirty="0"/>
              <a:t>, se termina.</a:t>
            </a:r>
          </a:p>
          <a:p>
            <a:r>
              <a:rPr lang="es-ES" dirty="0" smtClean="0"/>
              <a:t>La </a:t>
            </a:r>
            <a:r>
              <a:rPr lang="es-ES" dirty="0"/>
              <a:t>actualización se realiza siempre al terminar de ejecutar la iteración, antes </a:t>
            </a:r>
            <a:r>
              <a:rPr lang="es-ES" dirty="0" smtClean="0"/>
              <a:t>de volver </a:t>
            </a:r>
            <a:r>
              <a:rPr lang="es-ES" dirty="0"/>
              <a:t>a comprobar la </a:t>
            </a:r>
            <a:r>
              <a:rPr lang="es-ES" dirty="0" smtClean="0"/>
              <a:t>condición</a:t>
            </a:r>
          </a:p>
          <a:p>
            <a:r>
              <a:rPr lang="es-ES" dirty="0"/>
              <a:t>Los bucles </a:t>
            </a:r>
            <a:r>
              <a:rPr lang="es-ES" b="1" dirty="0" err="1"/>
              <a:t>for</a:t>
            </a:r>
            <a:r>
              <a:rPr lang="es-ES" dirty="0"/>
              <a:t> son una alternativa a los bucles </a:t>
            </a:r>
            <a:r>
              <a:rPr lang="es-ES" b="1" dirty="0" err="1"/>
              <a:t>while</a:t>
            </a:r>
            <a:r>
              <a:rPr lang="es-ES" dirty="0"/>
              <a:t> cuando el número de repeticiones es conocido</a:t>
            </a:r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74" y="1052736"/>
            <a:ext cx="8208912" cy="13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73" y="3789040"/>
            <a:ext cx="4708850" cy="291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1" y="1052736"/>
            <a:ext cx="878747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02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271</Words>
  <Application>Microsoft Office PowerPoint</Application>
  <PresentationFormat>Presentación en pantalla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Programación orientada a objetos</vt:lpstr>
      <vt:lpstr>7.1 Colecciones de tamaño fijo: “arreglos” o “matrices”</vt:lpstr>
      <vt:lpstr>7.3.1 Declaración de variables matriz</vt:lpstr>
      <vt:lpstr>7.3.2 Creación de objetos “matriz”</vt:lpstr>
      <vt:lpstr>7.3.3 Usar objetos “matriz”</vt:lpstr>
      <vt:lpstr> Acceso a los elementos de una matriz</vt:lpstr>
      <vt:lpstr>Presentación de PowerPoint</vt:lpstr>
      <vt:lpstr>7.4 El ciclo “for”</vt:lpstr>
      <vt:lpstr>Presentación de PowerPoint</vt:lpstr>
      <vt:lpstr>Presentación de PowerPoint</vt:lpstr>
      <vt:lpstr>Comparación de “for” con “while” y “for-each”</vt:lpstr>
      <vt:lpstr>7.4.2 El bucle for y los iteradores</vt:lpstr>
      <vt:lpstr>7.5.1 El operador condicional</vt:lpstr>
      <vt:lpstr>7.6 matriz de mas de una dimensión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Vídeos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MFB</cp:lastModifiedBy>
  <cp:revision>141</cp:revision>
  <dcterms:created xsi:type="dcterms:W3CDTF">2012-03-03T20:13:00Z</dcterms:created>
  <dcterms:modified xsi:type="dcterms:W3CDTF">2020-03-25T17:48:11Z</dcterms:modified>
</cp:coreProperties>
</file>