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75" r:id="rId6"/>
    <p:sldId id="263" r:id="rId7"/>
    <p:sldId id="261" r:id="rId8"/>
    <p:sldId id="262" r:id="rId9"/>
    <p:sldId id="264" r:id="rId10"/>
    <p:sldId id="268" r:id="rId11"/>
    <p:sldId id="276" r:id="rId12"/>
    <p:sldId id="269" r:id="rId13"/>
    <p:sldId id="277" r:id="rId14"/>
    <p:sldId id="278" r:id="rId15"/>
    <p:sldId id="270" r:id="rId16"/>
    <p:sldId id="279" r:id="rId17"/>
    <p:sldId id="271" r:id="rId18"/>
    <p:sldId id="280" r:id="rId19"/>
    <p:sldId id="272" r:id="rId20"/>
    <p:sldId id="267" r:id="rId21"/>
    <p:sldId id="273" r:id="rId22"/>
    <p:sldId id="281" r:id="rId23"/>
    <p:sldId id="274" r:id="rId24"/>
  </p:sldIdLst>
  <p:sldSz cx="9144000" cy="6858000" type="screen4x3"/>
  <p:notesSz cx="6858000" cy="9144000"/>
  <p:custDataLst>
    <p:tags r:id="rId2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DEABB-F78F-4386-8872-88D56F6C72E0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CB8C-27E4-459A-9F8A-8D1AA4C19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77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CB8C-27E4-459A-9F8A-8D1AA4C19A7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45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CB8C-27E4-459A-9F8A-8D1AA4C19A7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67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Capítulo 9</a:t>
            </a:r>
            <a:endParaRPr lang="es-ES" dirty="0" smtClean="0"/>
          </a:p>
          <a:p>
            <a:r>
              <a:rPr lang="es-ES" dirty="0" smtClean="0"/>
              <a:t>Objetos con buen comportamiento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5031507" cy="32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Herramientas </a:t>
            </a:r>
            <a:r>
              <a:rPr lang="es-ES" dirty="0" err="1" smtClean="0"/>
              <a:t>JUnit</a:t>
            </a:r>
            <a:r>
              <a:rPr lang="es-ES" dirty="0" smtClean="0"/>
              <a:t> de pruebas unitarias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7915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H="1">
            <a:off x="4716016" y="436510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171575"/>
            <a:ext cx="6543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1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868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4248472" cy="35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3131840" y="5445224"/>
            <a:ext cx="7920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83568" y="764704"/>
            <a:ext cx="7920880" cy="5738138"/>
            <a:chOff x="683568" y="764704"/>
            <a:chExt cx="7920880" cy="573813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4704"/>
              <a:ext cx="7344816" cy="57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Flecha izquierda"/>
            <p:cNvSpPr/>
            <p:nvPr/>
          </p:nvSpPr>
          <p:spPr>
            <a:xfrm>
              <a:off x="7380312" y="3212976"/>
              <a:ext cx="1224136" cy="42079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2404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8604448" cy="42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Run test de los métodos test creados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76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260647"/>
            <a:ext cx="7488832" cy="3888433"/>
            <a:chOff x="323528" y="260647"/>
            <a:chExt cx="7488832" cy="388843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60647"/>
              <a:ext cx="7488832" cy="341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3573016"/>
              <a:ext cx="734175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4077073"/>
            <a:ext cx="3168352" cy="2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1979712" y="5661248"/>
            <a:ext cx="5040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311759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0" y="332656"/>
            <a:ext cx="2647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83968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Creamos el método de prueba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395536" y="1992694"/>
            <a:ext cx="4905119" cy="4695648"/>
            <a:chOff x="395536" y="1992694"/>
            <a:chExt cx="4905119" cy="4695648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92694"/>
              <a:ext cx="4905119" cy="469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835696" y="486916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Aparece el botón de “</a:t>
              </a:r>
              <a:r>
                <a:rPr lang="es-ES" dirty="0" err="1" smtClean="0"/>
                <a:t>recording</a:t>
              </a:r>
              <a:r>
                <a:rPr lang="es-ES" dirty="0" smtClean="0"/>
                <a:t>”</a:t>
              </a:r>
              <a:endParaRPr lang="es-ES" dirty="0"/>
            </a:p>
          </p:txBody>
        </p:sp>
        <p:sp>
          <p:nvSpPr>
            <p:cNvPr id="6" name="5 Flecha izquierda"/>
            <p:cNvSpPr/>
            <p:nvPr/>
          </p:nvSpPr>
          <p:spPr>
            <a:xfrm>
              <a:off x="1331640" y="5002020"/>
              <a:ext cx="360040" cy="10714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4311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64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9" y="2708920"/>
            <a:ext cx="3738165" cy="21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0063"/>
            <a:ext cx="2273038" cy="40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Grabación prueba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Añadimos un objeto </a:t>
            </a:r>
            <a:r>
              <a:rPr lang="es-ES" dirty="0" err="1" smtClean="0"/>
              <a:t>SalesItem</a:t>
            </a:r>
            <a:endParaRPr lang="es-ES" dirty="0" smtClean="0"/>
          </a:p>
          <a:p>
            <a:r>
              <a:rPr lang="es-ES" dirty="0" smtClean="0"/>
              <a:t>Añadimos un comentario</a:t>
            </a:r>
          </a:p>
          <a:p>
            <a:r>
              <a:rPr lang="es-ES" dirty="0" smtClean="0"/>
              <a:t>Nos aparece una aserción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4968552" cy="3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3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4"/>
            <a:ext cx="81807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26130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4" y="2256399"/>
            <a:ext cx="8767323" cy="1800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5" y="4056599"/>
            <a:ext cx="8605152" cy="17281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75" y="751462"/>
            <a:ext cx="7820025" cy="12096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568" y="2256399"/>
            <a:ext cx="1008112" cy="2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51675" y="4074611"/>
            <a:ext cx="1008112" cy="2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>
            <a:noAutofit/>
          </a:bodyPr>
          <a:lstStyle/>
          <a:p>
            <a:pPr algn="l"/>
            <a:r>
              <a:rPr lang="es-ES" sz="3200" dirty="0"/>
              <a:t>9</a:t>
            </a:r>
            <a:r>
              <a:rPr lang="es-ES" sz="3200" dirty="0" smtClean="0"/>
              <a:t>.4.4 Banco de prueba (</a:t>
            </a:r>
            <a:r>
              <a:rPr lang="es-ES" sz="3200" dirty="0" err="1" smtClean="0"/>
              <a:t>Fixture</a:t>
            </a:r>
            <a:r>
              <a:rPr lang="es-ES" sz="3200" dirty="0" smtClean="0"/>
              <a:t>: juego de pruebas)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3384375"/>
          </a:xfrm>
        </p:spPr>
        <p:txBody>
          <a:bodyPr>
            <a:normAutofit fontScale="55000" lnSpcReduction="20000"/>
          </a:bodyPr>
          <a:lstStyle/>
          <a:p>
            <a:r>
              <a:rPr lang="es-ES" sz="2900" dirty="0" smtClean="0"/>
              <a:t>Crear objetos para las pruebas</a:t>
            </a:r>
          </a:p>
          <a:p>
            <a:r>
              <a:rPr lang="es-ES" sz="2900" dirty="0" smtClean="0"/>
              <a:t>Opciones del menú contextual de “</a:t>
            </a:r>
            <a:r>
              <a:rPr lang="es-ES" sz="2900" dirty="0" err="1" smtClean="0"/>
              <a:t>unit</a:t>
            </a:r>
            <a:r>
              <a:rPr lang="es-ES" sz="2900" dirty="0" smtClean="0"/>
              <a:t>  test”</a:t>
            </a:r>
          </a:p>
          <a:p>
            <a:pPr lvl="1"/>
            <a:r>
              <a:rPr lang="es-ES" sz="2900" b="1" dirty="0" err="1" smtClean="0">
                <a:solidFill>
                  <a:srgbClr val="FF0000"/>
                </a:solidFill>
              </a:rPr>
              <a:t>Object</a:t>
            </a:r>
            <a:r>
              <a:rPr lang="es-ES" sz="2900" b="1" dirty="0" smtClean="0">
                <a:solidFill>
                  <a:srgbClr val="FF0000"/>
                </a:solidFill>
              </a:rPr>
              <a:t> </a:t>
            </a:r>
            <a:r>
              <a:rPr lang="es-ES" sz="2900" b="1" dirty="0" err="1" smtClean="0">
                <a:solidFill>
                  <a:srgbClr val="FF0000"/>
                </a:solidFill>
              </a:rPr>
              <a:t>Bench</a:t>
            </a:r>
            <a:r>
              <a:rPr lang="es-ES" sz="2900" b="1" dirty="0" smtClean="0">
                <a:solidFill>
                  <a:srgbClr val="FF0000"/>
                </a:solidFill>
              </a:rPr>
              <a:t> </a:t>
            </a:r>
            <a:r>
              <a:rPr lang="es-ES" sz="2900" b="1" dirty="0" err="1" smtClean="0">
                <a:solidFill>
                  <a:srgbClr val="FF0000"/>
                </a:solidFill>
              </a:rPr>
              <a:t>to</a:t>
            </a:r>
            <a:r>
              <a:rPr lang="es-ES" sz="2900" b="1" dirty="0" smtClean="0">
                <a:solidFill>
                  <a:srgbClr val="FF0000"/>
                </a:solidFill>
              </a:rPr>
              <a:t> Test </a:t>
            </a:r>
            <a:r>
              <a:rPr lang="es-ES" sz="2900" b="1" dirty="0" err="1" smtClean="0">
                <a:solidFill>
                  <a:srgbClr val="FF0000"/>
                </a:solidFill>
              </a:rPr>
              <a:t>Fixture</a:t>
            </a:r>
            <a:endParaRPr lang="es-ES" sz="2900" b="1" dirty="0" smtClean="0">
              <a:solidFill>
                <a:srgbClr val="FF0000"/>
              </a:solidFill>
            </a:endParaRPr>
          </a:p>
          <a:p>
            <a:pPr lvl="2"/>
            <a:r>
              <a:rPr lang="es-ES" sz="2900" dirty="0" smtClean="0"/>
              <a:t>Los objetos que creamos en el “banco de objetos” se incorporan al código en el método “</a:t>
            </a:r>
            <a:r>
              <a:rPr lang="es-ES" sz="2900" b="1" dirty="0" err="1" smtClean="0"/>
              <a:t>Setup</a:t>
            </a:r>
            <a:r>
              <a:rPr lang="es-ES" sz="2900" dirty="0" smtClean="0"/>
              <a:t>”</a:t>
            </a:r>
          </a:p>
          <a:p>
            <a:pPr lvl="2"/>
            <a:r>
              <a:rPr lang="es-ES" sz="2900" dirty="0" smtClean="0"/>
              <a:t>El método “</a:t>
            </a:r>
            <a:r>
              <a:rPr lang="es-ES" sz="2900" b="1" dirty="0" err="1" smtClean="0"/>
              <a:t>setup</a:t>
            </a:r>
            <a:r>
              <a:rPr lang="es-ES" sz="2900" dirty="0" smtClean="0"/>
              <a:t>” se invoca automáticamente  antes de llamar a cada método de prueba, por lo que todos los objetos del juego de pruebas estarán disponibles para todas las pruebas</a:t>
            </a:r>
          </a:p>
          <a:p>
            <a:pPr lvl="1"/>
            <a:r>
              <a:rPr lang="es-ES" sz="2900" b="1" dirty="0" smtClean="0">
                <a:solidFill>
                  <a:srgbClr val="FF0000"/>
                </a:solidFill>
              </a:rPr>
              <a:t>Test </a:t>
            </a:r>
            <a:r>
              <a:rPr lang="es-ES" sz="2900" b="1" dirty="0" err="1" smtClean="0">
                <a:solidFill>
                  <a:srgbClr val="FF0000"/>
                </a:solidFill>
              </a:rPr>
              <a:t>Fixture</a:t>
            </a:r>
            <a:r>
              <a:rPr lang="es-ES" sz="2900" b="1" dirty="0" smtClean="0">
                <a:solidFill>
                  <a:srgbClr val="FF0000"/>
                </a:solidFill>
              </a:rPr>
              <a:t> </a:t>
            </a:r>
            <a:r>
              <a:rPr lang="es-ES" sz="2900" b="1" dirty="0" err="1" smtClean="0">
                <a:solidFill>
                  <a:srgbClr val="FF0000"/>
                </a:solidFill>
              </a:rPr>
              <a:t>to</a:t>
            </a:r>
            <a:r>
              <a:rPr lang="es-ES" sz="2900" b="1" dirty="0" smtClean="0">
                <a:solidFill>
                  <a:srgbClr val="FF0000"/>
                </a:solidFill>
              </a:rPr>
              <a:t> </a:t>
            </a:r>
            <a:r>
              <a:rPr lang="es-ES" sz="2900" b="1" dirty="0" err="1" smtClean="0">
                <a:solidFill>
                  <a:srgbClr val="FF0000"/>
                </a:solidFill>
              </a:rPr>
              <a:t>Object</a:t>
            </a:r>
            <a:r>
              <a:rPr lang="es-ES" sz="2900" b="1" dirty="0" smtClean="0">
                <a:solidFill>
                  <a:srgbClr val="FF0000"/>
                </a:solidFill>
              </a:rPr>
              <a:t> </a:t>
            </a:r>
            <a:r>
              <a:rPr lang="es-ES" sz="2900" b="1" dirty="0" err="1" smtClean="0">
                <a:solidFill>
                  <a:srgbClr val="FF0000"/>
                </a:solidFill>
              </a:rPr>
              <a:t>Bench</a:t>
            </a:r>
            <a:endParaRPr lang="es-ES" sz="2900" b="1" dirty="0" smtClean="0">
              <a:solidFill>
                <a:srgbClr val="FF0000"/>
              </a:solidFill>
            </a:endParaRPr>
          </a:p>
          <a:p>
            <a:pPr lvl="2"/>
            <a:r>
              <a:rPr lang="es-ES" sz="2900" dirty="0" smtClean="0"/>
              <a:t>Para agregar objetos al </a:t>
            </a:r>
            <a:r>
              <a:rPr lang="es-ES" sz="2900" dirty="0" err="1" smtClean="0"/>
              <a:t>Fixture</a:t>
            </a:r>
            <a:r>
              <a:rPr lang="es-ES" sz="2900" dirty="0" smtClean="0"/>
              <a:t>, primero pasamos los objetos que ya están en </a:t>
            </a:r>
            <a:r>
              <a:rPr lang="es-ES" sz="2900" dirty="0" err="1" smtClean="0"/>
              <a:t>Fixture</a:t>
            </a:r>
            <a:r>
              <a:rPr lang="es-ES" sz="2900" dirty="0" smtClean="0"/>
              <a:t> al banco de objetos (“</a:t>
            </a:r>
            <a:r>
              <a:rPr lang="es-ES" sz="2900" i="1" dirty="0" smtClean="0"/>
              <a:t>Test </a:t>
            </a:r>
            <a:r>
              <a:rPr lang="es-ES" sz="2900" i="1" dirty="0" err="1" smtClean="0"/>
              <a:t>Fixture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to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Object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Bench</a:t>
            </a:r>
            <a:r>
              <a:rPr lang="es-ES" sz="2900" dirty="0" smtClean="0"/>
              <a:t>”)</a:t>
            </a:r>
          </a:p>
          <a:p>
            <a:pPr lvl="2"/>
            <a:r>
              <a:rPr lang="es-ES" sz="2900" dirty="0" smtClean="0"/>
              <a:t>Añadimos el objeto que deseemos</a:t>
            </a:r>
          </a:p>
          <a:p>
            <a:pPr lvl="2"/>
            <a:r>
              <a:rPr lang="es-ES" sz="2900" dirty="0" smtClean="0"/>
              <a:t>Y pulsamos “</a:t>
            </a:r>
            <a:r>
              <a:rPr lang="es-ES" sz="2900" i="1" dirty="0" err="1" smtClean="0"/>
              <a:t>Object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Bench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to</a:t>
            </a:r>
            <a:r>
              <a:rPr lang="es-ES" sz="2900" i="1" dirty="0" smtClean="0"/>
              <a:t> Test </a:t>
            </a:r>
            <a:r>
              <a:rPr lang="es-ES" sz="2900" i="1" dirty="0" err="1" smtClean="0"/>
              <a:t>Fixture</a:t>
            </a:r>
            <a:r>
              <a:rPr lang="es-ES" sz="2900" dirty="0" smtClean="0"/>
              <a:t>”. Y atenemos el nuevo </a:t>
            </a:r>
            <a:r>
              <a:rPr lang="es-ES" sz="2900" dirty="0" err="1" smtClean="0"/>
              <a:t>Fixture</a:t>
            </a:r>
            <a:r>
              <a:rPr lang="es-ES" sz="2900" dirty="0" smtClean="0"/>
              <a:t>, con  los objetos añadidos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173362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8249"/>
            <a:ext cx="3410674" cy="28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1180727"/>
          </a:xfrm>
        </p:spPr>
        <p:txBody>
          <a:bodyPr>
            <a:normAutofit/>
          </a:bodyPr>
          <a:lstStyle/>
          <a:p>
            <a:r>
              <a:rPr lang="es-ES" dirty="0" smtClean="0"/>
              <a:t>Seguimiento manual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304256" cy="4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61927"/>
            <a:ext cx="8168088" cy="13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Seguimiento </a:t>
            </a:r>
            <a:r>
              <a:rPr lang="es-ES" dirty="0" smtClean="0"/>
              <a:t>verbal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422" y="4332759"/>
            <a:ext cx="8229600" cy="1540768"/>
          </a:xfrm>
        </p:spPr>
        <p:txBody>
          <a:bodyPr>
            <a:normAutofit/>
          </a:bodyPr>
          <a:lstStyle/>
          <a:p>
            <a:r>
              <a:rPr lang="es-ES" dirty="0" smtClean="0"/>
              <a:t>Sentencias </a:t>
            </a:r>
            <a:r>
              <a:rPr lang="es-ES" dirty="0"/>
              <a:t>de impresión</a:t>
            </a:r>
          </a:p>
          <a:p>
            <a:r>
              <a:rPr lang="es-ES" dirty="0"/>
              <a:t>Depuradores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5" y="1411748"/>
            <a:ext cx="8409502" cy="21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1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897222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1584176" cy="20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190" y="2161196"/>
            <a:ext cx="729681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55526"/>
            <a:ext cx="16817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1519" y="3255526"/>
            <a:ext cx="70324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</a:t>
            </a:r>
            <a:r>
              <a:rPr lang="es-ES" dirty="0" smtClean="0"/>
              <a:t>.2 Prueba y depuración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339752" y="1370152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Detectar errores sintácticos y errores lógicos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83384" y="4370060"/>
            <a:ext cx="5988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Técnicas de prueba: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Prueba manual de unidades dentro de </a:t>
            </a:r>
            <a:r>
              <a:rPr lang="es-ES" sz="2400" dirty="0" err="1" smtClean="0"/>
              <a:t>Bluej</a:t>
            </a:r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Automatización de pruebas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Recorridos Manuales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Instrucciones de impresión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Depuradores 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</a:t>
            </a:r>
            <a:r>
              <a:rPr lang="es-ES" dirty="0" smtClean="0"/>
              <a:t>.3 Pruebas de unidad en </a:t>
            </a:r>
            <a:r>
              <a:rPr lang="es-ES" dirty="0" err="1" smtClean="0"/>
              <a:t>BlueJ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Pruebas de partes individuales de una aplicación</a:t>
            </a:r>
          </a:p>
          <a:p>
            <a:pPr lvl="1"/>
            <a:r>
              <a:rPr lang="es-ES" dirty="0" smtClean="0"/>
              <a:t>Un método</a:t>
            </a:r>
          </a:p>
          <a:p>
            <a:pPr lvl="1"/>
            <a:r>
              <a:rPr lang="es-ES" dirty="0" smtClean="0"/>
              <a:t>Una clase</a:t>
            </a:r>
          </a:p>
          <a:p>
            <a:r>
              <a:rPr lang="es-ES" dirty="0" smtClean="0"/>
              <a:t>Nunca es demasiado pronto para hacer pruebas</a:t>
            </a:r>
          </a:p>
          <a:p>
            <a:r>
              <a:rPr lang="es-ES" dirty="0" smtClean="0"/>
              <a:t>Realizar pruebas sobre el proyecto </a:t>
            </a:r>
            <a:r>
              <a:rPr lang="es-ES" dirty="0" err="1" smtClean="0"/>
              <a:t>Dairy-prototype</a:t>
            </a:r>
            <a:endParaRPr lang="es-ES" dirty="0" smtClean="0"/>
          </a:p>
          <a:p>
            <a:r>
              <a:rPr lang="es-ES" dirty="0" smtClean="0"/>
              <a:t>Usar Inspectores</a:t>
            </a:r>
          </a:p>
          <a:p>
            <a:pPr lvl="1"/>
            <a:r>
              <a:rPr lang="es-ES" dirty="0" smtClean="0"/>
              <a:t>Comprobar los límites (máximo y mínimos)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4143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51520" y="17884"/>
            <a:ext cx="5324475" cy="5067300"/>
            <a:chOff x="683568" y="332656"/>
            <a:chExt cx="5324475" cy="50673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2656"/>
              <a:ext cx="5324475" cy="506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Flecha izquierda"/>
            <p:cNvSpPr/>
            <p:nvPr/>
          </p:nvSpPr>
          <p:spPr>
            <a:xfrm>
              <a:off x="2555776" y="5013176"/>
              <a:ext cx="864096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52021"/>
            <a:ext cx="3924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9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Inspect</a:t>
            </a:r>
            <a:r>
              <a:rPr lang="es-ES" dirty="0" smtClean="0"/>
              <a:t> de la tabla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38195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s-ES" sz="3600" dirty="0"/>
              <a:t>9</a:t>
            </a:r>
            <a:r>
              <a:rPr lang="es-ES" sz="3600" dirty="0" smtClean="0"/>
              <a:t>.3.2 Pruebas positivas y pruebas negativas</a:t>
            </a:r>
            <a:endParaRPr lang="es-E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80728"/>
            <a:ext cx="2153917" cy="152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573016"/>
            <a:ext cx="1961626" cy="14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245342"/>
            <a:ext cx="8136585" cy="11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73" y="2506419"/>
            <a:ext cx="85015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9</a:t>
            </a:r>
            <a:r>
              <a:rPr lang="es-ES" dirty="0" smtClean="0"/>
              <a:t>.4 Automatización de pruebas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04256"/>
          </a:xfrm>
        </p:spPr>
        <p:txBody>
          <a:bodyPr>
            <a:normAutofit/>
          </a:bodyPr>
          <a:lstStyle/>
          <a:p>
            <a:r>
              <a:rPr lang="es-ES" sz="1800" dirty="0" smtClean="0"/>
              <a:t>Permite repetir pruebas de modo automático</a:t>
            </a:r>
          </a:p>
          <a:p>
            <a:r>
              <a:rPr lang="es-ES" sz="1800" dirty="0" smtClean="0"/>
              <a:t>Prueba de regresión: </a:t>
            </a:r>
          </a:p>
          <a:p>
            <a:pPr lvl="1"/>
            <a:r>
              <a:rPr lang="es-ES" sz="1800" dirty="0" smtClean="0"/>
              <a:t>Consisten en ejecutar nuevamente las pruebas pasadas previamente para asegurarse de que las nueva versión aún las pasa</a:t>
            </a:r>
          </a:p>
          <a:p>
            <a:r>
              <a:rPr lang="es-ES" sz="1800" dirty="0" smtClean="0"/>
              <a:t>Marco de pruebas</a:t>
            </a:r>
          </a:p>
          <a:p>
            <a:pPr lvl="1"/>
            <a:r>
              <a:rPr lang="es-ES" sz="1800" dirty="0" smtClean="0"/>
              <a:t>Escribir un programa que actúa como equipo de prueba o batería de prueba</a:t>
            </a:r>
            <a:endParaRPr lang="es-E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467" y="3598143"/>
            <a:ext cx="26384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69" y="3284984"/>
            <a:ext cx="40830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/>
              <a:t>9</a:t>
            </a:r>
            <a:r>
              <a:rPr lang="es-ES" sz="3600" dirty="0" smtClean="0"/>
              <a:t>.4.2 Control automático de las pruebas (</a:t>
            </a:r>
            <a:r>
              <a:rPr lang="es-ES" sz="3600" dirty="0" err="1" smtClean="0"/>
              <a:t>JUnit</a:t>
            </a:r>
            <a:r>
              <a:rPr lang="es-ES" sz="3600" dirty="0" smtClean="0"/>
              <a:t>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223224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Unidad de prueba (</a:t>
            </a:r>
            <a:r>
              <a:rPr lang="es-ES" dirty="0" err="1" smtClean="0"/>
              <a:t>unit</a:t>
            </a:r>
            <a:r>
              <a:rPr lang="es-ES" dirty="0" smtClean="0"/>
              <a:t> test)</a:t>
            </a:r>
          </a:p>
          <a:p>
            <a:pPr lvl="1"/>
            <a:r>
              <a:rPr lang="es-ES" dirty="0" smtClean="0"/>
              <a:t>Son una característica del </a:t>
            </a:r>
            <a:r>
              <a:rPr lang="es-ES" dirty="0" err="1" smtClean="0"/>
              <a:t>BlueJ</a:t>
            </a:r>
            <a:endParaRPr lang="es-ES" dirty="0" smtClean="0"/>
          </a:p>
          <a:p>
            <a:pPr lvl="1"/>
            <a:r>
              <a:rPr lang="es-ES" dirty="0" smtClean="0"/>
              <a:t>Diseñadas para pruebas de regresión</a:t>
            </a:r>
          </a:p>
          <a:p>
            <a:pPr lvl="1"/>
            <a:r>
              <a:rPr lang="es-ES" dirty="0" smtClean="0"/>
              <a:t>Se crean con “</a:t>
            </a:r>
            <a:r>
              <a:rPr lang="es-ES" dirty="0" err="1" smtClean="0"/>
              <a:t>Create</a:t>
            </a:r>
            <a:r>
              <a:rPr lang="es-ES" dirty="0" smtClean="0"/>
              <a:t> test </a:t>
            </a:r>
            <a:r>
              <a:rPr lang="es-ES" dirty="0" err="1" smtClean="0"/>
              <a:t>class</a:t>
            </a:r>
            <a:r>
              <a:rPr lang="es-ES" dirty="0" smtClean="0"/>
              <a:t>” en el menú contextual de botón derecho sobre una clase</a:t>
            </a:r>
          </a:p>
          <a:p>
            <a:pPr lvl="1"/>
            <a:r>
              <a:rPr lang="es-ES" dirty="0" smtClean="0"/>
              <a:t>En el CD:</a:t>
            </a:r>
          </a:p>
          <a:p>
            <a:pPr lvl="2"/>
            <a:r>
              <a:rPr lang="es-ES" dirty="0" smtClean="0"/>
              <a:t>Testing-tutorial.pdf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59281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5508104" y="4149080"/>
            <a:ext cx="3543617" cy="2669915"/>
            <a:chOff x="5508104" y="4149080"/>
            <a:chExt cx="3543617" cy="266991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1361" y="4149080"/>
              <a:ext cx="3240360" cy="266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Flecha derecha"/>
            <p:cNvSpPr/>
            <p:nvPr/>
          </p:nvSpPr>
          <p:spPr>
            <a:xfrm>
              <a:off x="5508104" y="5373216"/>
              <a:ext cx="432048" cy="1108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386</Words>
  <Application>Microsoft Office PowerPoint</Application>
  <PresentationFormat>Presentación en pantalla (4:3)</PresentationFormat>
  <Paragraphs>63</Paragraphs>
  <Slides>23</Slides>
  <Notes>2</Notes>
  <HiddenSlides>2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Programación orientada a objetos</vt:lpstr>
      <vt:lpstr>Presentación de PowerPoint</vt:lpstr>
      <vt:lpstr>9.2 Prueba y depuración</vt:lpstr>
      <vt:lpstr>9.3 Pruebas de unidad en BlueJ</vt:lpstr>
      <vt:lpstr>Presentación de PowerPoint</vt:lpstr>
      <vt:lpstr>Inspect de la tabla</vt:lpstr>
      <vt:lpstr>9.3.2 Pruebas positivas y pruebas negativas</vt:lpstr>
      <vt:lpstr>9.4 Automatización de pruebas</vt:lpstr>
      <vt:lpstr>9.4.2 Control automático de las pruebas (JUnit)</vt:lpstr>
      <vt:lpstr>Herramientas JUnit de pruebas unitarias</vt:lpstr>
      <vt:lpstr>Presentación de PowerPoint</vt:lpstr>
      <vt:lpstr>Presentación de PowerPoint</vt:lpstr>
      <vt:lpstr>Presentación de PowerPoint</vt:lpstr>
      <vt:lpstr>Run test de los métodos test creados</vt:lpstr>
      <vt:lpstr>Presentación de PowerPoint</vt:lpstr>
      <vt:lpstr>Presentación de PowerPoint</vt:lpstr>
      <vt:lpstr>Presentación de PowerPoint</vt:lpstr>
      <vt:lpstr>Grabación prueba</vt:lpstr>
      <vt:lpstr>Presentación de PowerPoint</vt:lpstr>
      <vt:lpstr>9.4.4 Banco de prueba (Fixture: juego de pruebas)</vt:lpstr>
      <vt:lpstr>Seguimientos</vt:lpstr>
      <vt:lpstr>Seguimiento verbal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MFB</cp:lastModifiedBy>
  <cp:revision>119</cp:revision>
  <dcterms:created xsi:type="dcterms:W3CDTF">2012-03-03T20:13:00Z</dcterms:created>
  <dcterms:modified xsi:type="dcterms:W3CDTF">2020-03-25T19:17:46Z</dcterms:modified>
</cp:coreProperties>
</file>