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4" r:id="rId5"/>
    <p:sldId id="273" r:id="rId6"/>
    <p:sldId id="260" r:id="rId7"/>
    <p:sldId id="259" r:id="rId8"/>
    <p:sldId id="284" r:id="rId9"/>
    <p:sldId id="261" r:id="rId10"/>
    <p:sldId id="277" r:id="rId11"/>
    <p:sldId id="262" r:id="rId12"/>
    <p:sldId id="275" r:id="rId13"/>
    <p:sldId id="276" r:id="rId14"/>
    <p:sldId id="263" r:id="rId15"/>
    <p:sldId id="264" r:id="rId16"/>
    <p:sldId id="265" r:id="rId17"/>
    <p:sldId id="278" r:id="rId18"/>
    <p:sldId id="266" r:id="rId19"/>
    <p:sldId id="267" r:id="rId20"/>
    <p:sldId id="268" r:id="rId21"/>
    <p:sldId id="279" r:id="rId22"/>
    <p:sldId id="269" r:id="rId23"/>
    <p:sldId id="270" r:id="rId24"/>
    <p:sldId id="280" r:id="rId25"/>
    <p:sldId id="281" r:id="rId26"/>
    <p:sldId id="282" r:id="rId27"/>
    <p:sldId id="283" r:id="rId28"/>
    <p:sldId id="271" r:id="rId29"/>
  </p:sldIdLst>
  <p:sldSz cx="9144000" cy="6858000" type="screen4x3"/>
  <p:notesSz cx="6858000" cy="9144000"/>
  <p:custDataLst>
    <p:tags r:id="rId3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9</a:t>
            </a:r>
          </a:p>
          <a:p>
            <a:r>
              <a:rPr lang="es-ES" dirty="0" smtClean="0"/>
              <a:t>Algo mas sobre herencias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Sobreescritura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La superclase y las subclases definen métodos con </a:t>
            </a:r>
            <a:r>
              <a:rPr lang="es-ES" dirty="0" smtClean="0"/>
              <a:t>la misma </a:t>
            </a:r>
            <a:r>
              <a:rPr lang="es-ES" dirty="0"/>
              <a:t>signatura</a:t>
            </a:r>
          </a:p>
          <a:p>
            <a:pPr lvl="1"/>
            <a:r>
              <a:rPr lang="es-ES" dirty="0" smtClean="0"/>
              <a:t>Mismo </a:t>
            </a:r>
            <a:r>
              <a:rPr lang="es-ES" dirty="0"/>
              <a:t>nombre y tipo de parámetros y valor de retorno</a:t>
            </a:r>
          </a:p>
          <a:p>
            <a:r>
              <a:rPr lang="es-ES" dirty="0" smtClean="0"/>
              <a:t>Cada </a:t>
            </a:r>
            <a:r>
              <a:rPr lang="es-ES" dirty="0"/>
              <a:t>uno tiene acceso a los campos de su clase</a:t>
            </a:r>
          </a:p>
          <a:p>
            <a:r>
              <a:rPr lang="es-ES" dirty="0" smtClean="0"/>
              <a:t>La </a:t>
            </a:r>
            <a:r>
              <a:rPr lang="es-ES" dirty="0"/>
              <a:t>superclase satisface la comprobación de tipos estática</a:t>
            </a:r>
          </a:p>
          <a:p>
            <a:r>
              <a:rPr lang="es-ES" dirty="0" smtClean="0"/>
              <a:t>El </a:t>
            </a:r>
            <a:r>
              <a:rPr lang="es-ES" dirty="0"/>
              <a:t>método de la subclase se llama durante la </a:t>
            </a:r>
            <a:r>
              <a:rPr lang="es-ES" dirty="0" smtClean="0"/>
              <a:t>ejecución:</a:t>
            </a:r>
          </a:p>
          <a:p>
            <a:pPr lvl="1"/>
            <a:r>
              <a:rPr lang="es-ES" dirty="0" err="1"/>
              <a:t>S</a:t>
            </a:r>
            <a:r>
              <a:rPr lang="es-ES" dirty="0" err="1" smtClean="0"/>
              <a:t>obreescribe</a:t>
            </a:r>
            <a:r>
              <a:rPr lang="es-ES" dirty="0" smtClean="0"/>
              <a:t> </a:t>
            </a:r>
            <a:r>
              <a:rPr lang="es-ES" dirty="0"/>
              <a:t>la versión de la </a:t>
            </a:r>
            <a:r>
              <a:rPr lang="es-ES" dirty="0" smtClean="0"/>
              <a:t>superclase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8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4953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433" y="3503340"/>
            <a:ext cx="52101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14344"/>
            <a:ext cx="5904656" cy="8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3877592" cy="34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2788"/>
            <a:ext cx="1440160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8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02097" y="260648"/>
            <a:ext cx="4889983" cy="3888432"/>
            <a:chOff x="402097" y="260648"/>
            <a:chExt cx="4333875" cy="324785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60648"/>
              <a:ext cx="29813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97" y="1279652"/>
              <a:ext cx="4333875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2" y="4437112"/>
            <a:ext cx="4054116" cy="181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16658"/>
            <a:ext cx="4391922" cy="17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8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582" y="2276872"/>
            <a:ext cx="5995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9.4 Búsqueda dinámica de métodos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626" y="1419690"/>
            <a:ext cx="75372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7236296" y="5131857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no se aplica ni herencia ni polimorfismo</a:t>
            </a:r>
          </a:p>
          <a:p>
            <a:r>
              <a:rPr lang="es-ES" dirty="0"/>
              <a:t>Se seleccionará el método obvio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593" y="4149080"/>
            <a:ext cx="3008577" cy="253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Búsqueda de un método cuando hay herencia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271798" y="1412776"/>
            <a:ext cx="6646014" cy="3168352"/>
            <a:chOff x="611560" y="1412776"/>
            <a:chExt cx="6477000" cy="275155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412776"/>
              <a:ext cx="54864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204864"/>
              <a:ext cx="647700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068960"/>
              <a:ext cx="5819775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827584" y="494116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Herencia sin </a:t>
            </a:r>
            <a:r>
              <a:rPr lang="es-ES" dirty="0" err="1"/>
              <a:t>sobreescritura</a:t>
            </a:r>
            <a:r>
              <a:rPr lang="es-ES" dirty="0"/>
              <a:t>.</a:t>
            </a:r>
          </a:p>
          <a:p>
            <a:r>
              <a:rPr lang="es-ES" dirty="0"/>
              <a:t>Se va subiendo por la jerarquía de </a:t>
            </a:r>
            <a:r>
              <a:rPr lang="es-ES" dirty="0" smtClean="0"/>
              <a:t>herencia hasta </a:t>
            </a:r>
            <a:r>
              <a:rPr lang="es-ES" dirty="0"/>
              <a:t>encontrar el método llamado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Búsqueda con </a:t>
            </a:r>
            <a:r>
              <a:rPr lang="es-ES" dirty="0" err="1" smtClean="0"/>
              <a:t>pilomorfismo</a:t>
            </a:r>
            <a:r>
              <a:rPr lang="es-ES" dirty="0" smtClean="0"/>
              <a:t> y sobre escritura</a:t>
            </a:r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539552" y="1484784"/>
            <a:ext cx="5992366" cy="3056359"/>
            <a:chOff x="683568" y="1628800"/>
            <a:chExt cx="5848350" cy="291234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628800"/>
              <a:ext cx="58483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348880"/>
              <a:ext cx="57245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3140968"/>
              <a:ext cx="5800725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4377466"/>
            <a:ext cx="3059832" cy="237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39552" y="486916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Polimorfismo y </a:t>
            </a:r>
            <a:r>
              <a:rPr lang="es-ES" dirty="0" err="1"/>
              <a:t>sobreescritura</a:t>
            </a:r>
            <a:r>
              <a:rPr lang="es-ES" dirty="0"/>
              <a:t>.</a:t>
            </a:r>
          </a:p>
          <a:p>
            <a:r>
              <a:rPr lang="es-ES" dirty="0"/>
              <a:t>Se utiliza la primera versión que </a:t>
            </a:r>
            <a:r>
              <a:rPr lang="es-ES" dirty="0" smtClean="0"/>
              <a:t>se encuentre </a:t>
            </a:r>
            <a:r>
              <a:rPr lang="es-ES" dirty="0"/>
              <a:t>en la jerarquía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Búsqueda dinámica del </a:t>
            </a:r>
            <a:r>
              <a:rPr lang="es-ES" dirty="0" smtClean="0"/>
              <a:t>método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En </a:t>
            </a:r>
            <a:r>
              <a:rPr lang="es-ES" dirty="0"/>
              <a:t>resumen: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accede una variable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encuentra el objeto referenciado por la variable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encuentra la clase del objeto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busca el método correspondiente en la clase</a:t>
            </a:r>
          </a:p>
          <a:p>
            <a:pPr lvl="1"/>
            <a:r>
              <a:rPr lang="es-ES" dirty="0" smtClean="0"/>
              <a:t>Si </a:t>
            </a:r>
            <a:r>
              <a:rPr lang="es-ES" dirty="0"/>
              <a:t>no se encuentra, se busca en la superclase</a:t>
            </a:r>
          </a:p>
          <a:p>
            <a:pPr lvl="1"/>
            <a:r>
              <a:rPr lang="es-ES" dirty="0" smtClean="0"/>
              <a:t>Esto </a:t>
            </a:r>
            <a:r>
              <a:rPr lang="es-ES" dirty="0"/>
              <a:t>se repite hasta encontrar el método correspondiente</a:t>
            </a:r>
          </a:p>
          <a:p>
            <a:pPr lvl="2"/>
            <a:r>
              <a:rPr lang="es-ES" dirty="0" smtClean="0"/>
              <a:t>Si </a:t>
            </a:r>
            <a:r>
              <a:rPr lang="es-ES" dirty="0"/>
              <a:t>se llega al final de la jerarquía sin encontrarlo, se </a:t>
            </a:r>
            <a:r>
              <a:rPr lang="es-ES" dirty="0" smtClean="0"/>
              <a:t>producirá una </a:t>
            </a:r>
            <a:r>
              <a:rPr lang="es-ES" dirty="0"/>
              <a:t>excepción</a:t>
            </a:r>
          </a:p>
        </p:txBody>
      </p:sp>
    </p:spTree>
    <p:extLst>
      <p:ext uri="{BB962C8B-B14F-4D97-AF65-F5344CB8AC3E}">
        <p14:creationId xmlns:p14="http://schemas.microsoft.com/office/powerpoint/2010/main" val="206695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9.5 Llamada a “</a:t>
            </a:r>
            <a:r>
              <a:rPr lang="es-ES" dirty="0" err="1" smtClean="0"/>
              <a:t>super</a:t>
            </a:r>
            <a:r>
              <a:rPr lang="es-ES" dirty="0" smtClean="0"/>
              <a:t>” en métodos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61344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6984776" cy="34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9.6 Polimorfismo de métodos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1872208" cy="29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72737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259632" y="1340768"/>
            <a:ext cx="6408712" cy="2880320"/>
            <a:chOff x="1691680" y="3024188"/>
            <a:chExt cx="5737820" cy="222636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3717032"/>
              <a:ext cx="573405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500" y="3024188"/>
              <a:ext cx="57150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9.7 Método </a:t>
            </a:r>
            <a:r>
              <a:rPr lang="es-ES" dirty="0" err="1" smtClean="0"/>
              <a:t>object</a:t>
            </a:r>
            <a:r>
              <a:rPr lang="es-ES" dirty="0" smtClean="0"/>
              <a:t>: </a:t>
            </a:r>
            <a:r>
              <a:rPr lang="es-ES" dirty="0" err="1" smtClean="0"/>
              <a:t>toString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1776454" cy="26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449067" cy="125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95736" y="2456748"/>
            <a:ext cx="6648482" cy="407007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Los métodos de la clase </a:t>
            </a:r>
            <a:r>
              <a:rPr lang="es-ES" dirty="0" err="1"/>
              <a:t>Object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java.lang.Object</a:t>
            </a:r>
            <a:r>
              <a:rPr lang="es-ES" dirty="0" smtClean="0"/>
              <a:t>) son </a:t>
            </a:r>
            <a:r>
              <a:rPr lang="es-ES" dirty="0"/>
              <a:t>heredados por todas las clases</a:t>
            </a:r>
          </a:p>
          <a:p>
            <a:pPr lvl="1"/>
            <a:r>
              <a:rPr lang="es-ES" dirty="0" smtClean="0"/>
              <a:t>La implementación predeterminada del </a:t>
            </a:r>
            <a:r>
              <a:rPr lang="es-ES" dirty="0"/>
              <a:t>método </a:t>
            </a:r>
            <a:r>
              <a:rPr lang="es-ES" dirty="0" err="1"/>
              <a:t>toString</a:t>
            </a:r>
            <a:r>
              <a:rPr lang="es-ES" dirty="0" smtClean="0"/>
              <a:t>() devuelve </a:t>
            </a:r>
            <a:r>
              <a:rPr lang="es-ES" dirty="0"/>
              <a:t>una cadena que representa el </a:t>
            </a:r>
            <a:r>
              <a:rPr lang="es-ES" dirty="0" smtClean="0"/>
              <a:t>objeto por defecto de la forma:</a:t>
            </a:r>
            <a:endParaRPr lang="es-ES" dirty="0"/>
          </a:p>
          <a:p>
            <a:pPr lvl="3"/>
            <a:r>
              <a:rPr lang="es-ES" dirty="0" err="1"/>
              <a:t>nombreClase@hashcode</a:t>
            </a:r>
            <a:endParaRPr lang="es-ES" dirty="0"/>
          </a:p>
          <a:p>
            <a:r>
              <a:rPr lang="es-ES" sz="2100" dirty="0" err="1"/>
              <a:t>getClass</a:t>
            </a:r>
            <a:r>
              <a:rPr lang="es-ES" sz="2100" dirty="0"/>
              <a:t>().</a:t>
            </a:r>
            <a:r>
              <a:rPr lang="es-ES" sz="2100" dirty="0" err="1"/>
              <a:t>getName</a:t>
            </a:r>
            <a:r>
              <a:rPr lang="es-ES" sz="2100" dirty="0"/>
              <a:t>() + '@' + </a:t>
            </a:r>
            <a:r>
              <a:rPr lang="es-ES" sz="2100" dirty="0" err="1"/>
              <a:t>Integer.toHexString</a:t>
            </a:r>
            <a:r>
              <a:rPr lang="es-ES" sz="2100" dirty="0"/>
              <a:t>(</a:t>
            </a:r>
            <a:r>
              <a:rPr lang="es-ES" sz="2100" dirty="0" err="1"/>
              <a:t>hashCode</a:t>
            </a:r>
            <a:r>
              <a:rPr lang="es-ES" sz="2100" dirty="0"/>
              <a:t>())</a:t>
            </a:r>
          </a:p>
          <a:p>
            <a:pPr lvl="1"/>
            <a:r>
              <a:rPr lang="es-ES" dirty="0" smtClean="0"/>
              <a:t>Luego </a:t>
            </a:r>
            <a:r>
              <a:rPr lang="es-ES" dirty="0"/>
              <a:t>pueden ser </a:t>
            </a:r>
            <a:r>
              <a:rPr lang="es-ES" dirty="0" err="1"/>
              <a:t>sobreescritos</a:t>
            </a:r>
            <a:endParaRPr lang="es-ES" dirty="0"/>
          </a:p>
          <a:p>
            <a:pPr lvl="2"/>
            <a:r>
              <a:rPr lang="es-ES" dirty="0" smtClean="0"/>
              <a:t>Al </a:t>
            </a:r>
            <a:r>
              <a:rPr lang="es-ES" dirty="0" err="1"/>
              <a:t>sobreescribirlo</a:t>
            </a:r>
            <a:r>
              <a:rPr lang="es-ES" dirty="0"/>
              <a:t> se puede hacer que devuelva una cadena formada a partir de valores de atributos del objeto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9.7 Método </a:t>
            </a:r>
            <a:r>
              <a:rPr lang="es-ES" dirty="0" err="1"/>
              <a:t>O</a:t>
            </a:r>
            <a:r>
              <a:rPr lang="es-ES" dirty="0" err="1" smtClean="0"/>
              <a:t>bject</a:t>
            </a:r>
            <a:r>
              <a:rPr lang="es-ES" dirty="0" smtClean="0"/>
              <a:t>: </a:t>
            </a:r>
            <a:r>
              <a:rPr lang="es-ES" dirty="0" err="1" smtClean="0"/>
              <a:t>toString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516216" y="1600201"/>
            <a:ext cx="2170584" cy="1756792"/>
          </a:xfrm>
        </p:spPr>
        <p:txBody>
          <a:bodyPr>
            <a:normAutofit/>
          </a:bodyPr>
          <a:lstStyle/>
          <a:p>
            <a:r>
              <a:rPr lang="es-ES" sz="1800" dirty="0" smtClean="0"/>
              <a:t>Reescribimos el método “</a:t>
            </a:r>
            <a:r>
              <a:rPr lang="es-ES" sz="1800" dirty="0" err="1" smtClean="0"/>
              <a:t>toString</a:t>
            </a:r>
            <a:r>
              <a:rPr lang="es-ES" sz="1800" dirty="0" smtClean="0"/>
              <a:t>”</a:t>
            </a:r>
          </a:p>
          <a:p>
            <a:endParaRPr lang="es-ES" sz="1800" dirty="0"/>
          </a:p>
        </p:txBody>
      </p:sp>
      <p:grpSp>
        <p:nvGrpSpPr>
          <p:cNvPr id="5" name="4 Grupo"/>
          <p:cNvGrpSpPr/>
          <p:nvPr/>
        </p:nvGrpSpPr>
        <p:grpSpPr>
          <a:xfrm>
            <a:off x="1475656" y="1124744"/>
            <a:ext cx="4824536" cy="5346961"/>
            <a:chOff x="539552" y="1124744"/>
            <a:chExt cx="4824536" cy="534696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1124744"/>
              <a:ext cx="4680520" cy="207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3068960"/>
              <a:ext cx="4752528" cy="340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2915816" y="647170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http://docs.oracle.com/javase/7/docs/api/</a:t>
            </a:r>
          </a:p>
        </p:txBody>
      </p:sp>
    </p:spTree>
    <p:extLst>
      <p:ext uri="{BB962C8B-B14F-4D97-AF65-F5344CB8AC3E}">
        <p14:creationId xmlns:p14="http://schemas.microsoft.com/office/powerpoint/2010/main" val="843456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2334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/>
              <a:t>9.9 Acceso “protegido”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El acceso </a:t>
            </a:r>
            <a:r>
              <a:rPr lang="es-ES" i="1" dirty="0" err="1"/>
              <a:t>private</a:t>
            </a:r>
            <a:r>
              <a:rPr lang="es-ES" i="1" dirty="0"/>
              <a:t> </a:t>
            </a:r>
            <a:r>
              <a:rPr lang="es-ES" dirty="0"/>
              <a:t>en la superclase puede ser </a:t>
            </a:r>
            <a:r>
              <a:rPr lang="es-ES" dirty="0" smtClean="0"/>
              <a:t>demasiado restrictivo </a:t>
            </a:r>
            <a:r>
              <a:rPr lang="es-ES" dirty="0"/>
              <a:t>para una subclase</a:t>
            </a:r>
          </a:p>
          <a:p>
            <a:r>
              <a:rPr lang="es-ES" dirty="0" smtClean="0"/>
              <a:t>Para </a:t>
            </a:r>
            <a:r>
              <a:rPr lang="es-ES" dirty="0"/>
              <a:t>permitir a las subclases el acceso a campos </a:t>
            </a:r>
            <a:r>
              <a:rPr lang="es-ES" dirty="0" smtClean="0"/>
              <a:t>y métodos </a:t>
            </a:r>
            <a:r>
              <a:rPr lang="es-ES" dirty="0"/>
              <a:t>de la superclase se utiliza </a:t>
            </a:r>
            <a:r>
              <a:rPr lang="es-ES" i="1" dirty="0" err="1"/>
              <a:t>protected</a:t>
            </a:r>
            <a:endParaRPr lang="es-ES" i="1" dirty="0"/>
          </a:p>
          <a:p>
            <a:pPr lvl="1"/>
            <a:r>
              <a:rPr lang="es-ES" dirty="0" smtClean="0"/>
              <a:t>Es </a:t>
            </a:r>
            <a:r>
              <a:rPr lang="es-ES" dirty="0"/>
              <a:t>más restrictivo que el acceso </a:t>
            </a:r>
            <a:r>
              <a:rPr lang="es-ES" i="1" dirty="0" err="1"/>
              <a:t>public</a:t>
            </a:r>
            <a:endParaRPr lang="es-ES" i="1" dirty="0"/>
          </a:p>
          <a:p>
            <a:r>
              <a:rPr lang="es-ES" dirty="0" smtClean="0"/>
              <a:t>No </a:t>
            </a:r>
            <a:r>
              <a:rPr lang="es-ES" dirty="0"/>
              <a:t>obstante, en general sigue siendo recomendable </a:t>
            </a:r>
            <a:r>
              <a:rPr lang="es-ES" dirty="0" smtClean="0"/>
              <a:t>el acceso </a:t>
            </a:r>
            <a:r>
              <a:rPr lang="es-ES" i="1" dirty="0" err="1"/>
              <a:t>private</a:t>
            </a:r>
            <a:endParaRPr lang="es-ES" i="1" dirty="0"/>
          </a:p>
          <a:p>
            <a:pPr lvl="1"/>
            <a:r>
              <a:rPr lang="es-ES" dirty="0" smtClean="0"/>
              <a:t>Y </a:t>
            </a:r>
            <a:r>
              <a:rPr lang="es-ES" dirty="0"/>
              <a:t>usar métodos de lectura (</a:t>
            </a:r>
            <a:r>
              <a:rPr lang="es-ES" dirty="0" err="1"/>
              <a:t>get</a:t>
            </a:r>
            <a:r>
              <a:rPr lang="es-ES" dirty="0"/>
              <a:t>) y modificación (set)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9.9 Acceso “protegido”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31" y="1340768"/>
            <a:ext cx="145023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908720"/>
            <a:ext cx="621578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68960"/>
            <a:ext cx="5472608" cy="355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654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Control de acceso a miembros de una clase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private</a:t>
            </a:r>
            <a:endParaRPr lang="es-ES" dirty="0"/>
          </a:p>
          <a:p>
            <a:pPr lvl="1"/>
            <a:r>
              <a:rPr lang="es-ES" dirty="0" smtClean="0"/>
              <a:t>Acceso </a:t>
            </a:r>
            <a:r>
              <a:rPr lang="es-ES" dirty="0"/>
              <a:t>sólo dentro de la clase</a:t>
            </a:r>
          </a:p>
          <a:p>
            <a:r>
              <a:rPr lang="es-ES" dirty="0" err="1" smtClean="0"/>
              <a:t>public</a:t>
            </a:r>
            <a:endParaRPr lang="es-ES" dirty="0"/>
          </a:p>
          <a:p>
            <a:pPr lvl="1"/>
            <a:r>
              <a:rPr lang="es-ES" dirty="0" smtClean="0"/>
              <a:t>Acceso </a:t>
            </a:r>
            <a:r>
              <a:rPr lang="es-ES" dirty="0"/>
              <a:t>desde cualquier lugar</a:t>
            </a:r>
          </a:p>
          <a:p>
            <a:r>
              <a:rPr lang="es-ES" dirty="0" err="1" smtClean="0"/>
              <a:t>protected</a:t>
            </a:r>
            <a:endParaRPr lang="es-ES" dirty="0"/>
          </a:p>
          <a:p>
            <a:pPr lvl="1"/>
            <a:r>
              <a:rPr lang="es-ES" dirty="0" smtClean="0"/>
              <a:t>Acceso </a:t>
            </a:r>
            <a:r>
              <a:rPr lang="es-ES" dirty="0"/>
              <a:t>en las subclases (en cualquier paquete) y desde </a:t>
            </a:r>
            <a:r>
              <a:rPr lang="es-ES" dirty="0" smtClean="0"/>
              <a:t>las clases </a:t>
            </a:r>
            <a:r>
              <a:rPr lang="es-ES" dirty="0"/>
              <a:t>del propio </a:t>
            </a:r>
            <a:r>
              <a:rPr lang="es-ES" dirty="0" smtClean="0"/>
              <a:t>paquete</a:t>
            </a:r>
          </a:p>
          <a:p>
            <a:r>
              <a:rPr lang="es-ES" dirty="0" err="1"/>
              <a:t>p</a:t>
            </a:r>
            <a:r>
              <a:rPr lang="es-ES" dirty="0" err="1" smtClean="0"/>
              <a:t>ackage</a:t>
            </a:r>
            <a:endParaRPr lang="es-ES" dirty="0" smtClean="0"/>
          </a:p>
          <a:p>
            <a:pPr lvl="1"/>
            <a:r>
              <a:rPr lang="es-ES" dirty="0" smtClean="0"/>
              <a:t>(por defecto</a:t>
            </a:r>
            <a:r>
              <a:rPr lang="es-ES" dirty="0"/>
              <a:t>, no se pone nada).</a:t>
            </a:r>
          </a:p>
        </p:txBody>
      </p:sp>
    </p:spTree>
    <p:extLst>
      <p:ext uri="{BB962C8B-B14F-4D97-AF65-F5344CB8AC3E}">
        <p14:creationId xmlns:p14="http://schemas.microsoft.com/office/powerpoint/2010/main" val="2694838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/>
              <a:t>Resumen de niveles de acceso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808102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99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9.10 El operador “</a:t>
            </a:r>
            <a:r>
              <a:rPr lang="es-ES" dirty="0" err="1" smtClean="0"/>
              <a:t>instanceof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es-ES" dirty="0" smtClean="0"/>
              <a:t>Para averiguar el tipo dinámico de un objeto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5" y="2780928"/>
            <a:ext cx="8670779" cy="16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26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7075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9" y="2996952"/>
            <a:ext cx="7632848" cy="368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970"/>
            <a:ext cx="2448272" cy="22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58" y="949411"/>
            <a:ext cx="2280886" cy="109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15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1" y="3133726"/>
            <a:ext cx="7149663" cy="36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/>
              <a:t>¿Cuál es el problema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1716" y="980728"/>
            <a:ext cx="8229600" cy="2332855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El </a:t>
            </a:r>
            <a:r>
              <a:rPr lang="es-ES" dirty="0"/>
              <a:t>método </a:t>
            </a:r>
            <a:r>
              <a:rPr lang="es-ES" dirty="0" err="1"/>
              <a:t>print</a:t>
            </a:r>
            <a:r>
              <a:rPr lang="es-ES" dirty="0"/>
              <a:t> en la clase </a:t>
            </a:r>
            <a:r>
              <a:rPr lang="es-ES" dirty="0" smtClean="0"/>
              <a:t>Elemento solo </a:t>
            </a:r>
            <a:r>
              <a:rPr lang="es-ES" dirty="0"/>
              <a:t>imprime los </a:t>
            </a:r>
            <a:r>
              <a:rPr lang="es-ES" dirty="0" smtClean="0"/>
              <a:t>campos comunes</a:t>
            </a:r>
            <a:endParaRPr lang="es-ES" dirty="0"/>
          </a:p>
          <a:p>
            <a:r>
              <a:rPr lang="es-ES" dirty="0" smtClean="0"/>
              <a:t>La </a:t>
            </a:r>
            <a:r>
              <a:rPr lang="es-ES" dirty="0"/>
              <a:t>herencia es de sentido único:</a:t>
            </a:r>
          </a:p>
          <a:p>
            <a:pPr lvl="1"/>
            <a:r>
              <a:rPr lang="es-ES" dirty="0" smtClean="0"/>
              <a:t>Una </a:t>
            </a:r>
            <a:r>
              <a:rPr lang="es-ES" dirty="0"/>
              <a:t>subclase hereda los campos de la superclase</a:t>
            </a:r>
          </a:p>
          <a:p>
            <a:pPr lvl="1"/>
            <a:r>
              <a:rPr lang="es-ES" dirty="0" smtClean="0"/>
              <a:t>Pero </a:t>
            </a:r>
            <a:r>
              <a:rPr lang="es-ES" dirty="0"/>
              <a:t>la superclase no sabe nada de los campos de </a:t>
            </a:r>
            <a:r>
              <a:rPr lang="es-ES" dirty="0" smtClean="0"/>
              <a:t>las subclases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41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Version</a:t>
            </a:r>
            <a:r>
              <a:rPr lang="es-ES" dirty="0" smtClean="0"/>
              <a:t> 1: método </a:t>
            </a:r>
            <a:r>
              <a:rPr lang="es-ES" dirty="0" err="1" smtClean="0"/>
              <a:t>display</a:t>
            </a:r>
            <a:r>
              <a:rPr lang="es-ES" dirty="0" smtClean="0"/>
              <a:t> en la superclase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7" y="2249625"/>
            <a:ext cx="3876344" cy="35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54" y="2348880"/>
            <a:ext cx="535477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8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4" y="3356992"/>
            <a:ext cx="3720962" cy="318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8100"/>
            <a:ext cx="2012627" cy="8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es-ES" dirty="0"/>
              <a:t>¿Cómo solucionarlo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208823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Una </a:t>
            </a:r>
            <a:r>
              <a:rPr lang="es-ES" dirty="0"/>
              <a:t>forma sería implementar </a:t>
            </a:r>
            <a:r>
              <a:rPr lang="es-ES" i="1" dirty="0" err="1"/>
              <a:t>print</a:t>
            </a:r>
            <a:r>
              <a:rPr lang="es-ES" i="1" dirty="0"/>
              <a:t>() </a:t>
            </a:r>
            <a:r>
              <a:rPr lang="es-ES" dirty="0"/>
              <a:t>en cada </a:t>
            </a:r>
            <a:r>
              <a:rPr lang="es-ES" dirty="0" smtClean="0"/>
              <a:t>subclase</a:t>
            </a:r>
          </a:p>
          <a:p>
            <a:r>
              <a:rPr lang="es-ES" dirty="0"/>
              <a:t>Elemento no tiene método imprimir. </a:t>
            </a:r>
          </a:p>
          <a:p>
            <a:r>
              <a:rPr lang="es-ES" dirty="0"/>
              <a:t>El método imprimir está en la subclase</a:t>
            </a:r>
          </a:p>
          <a:p>
            <a:r>
              <a:rPr lang="es-ES" dirty="0" smtClean="0"/>
              <a:t>Pero </a:t>
            </a:r>
            <a:r>
              <a:rPr lang="es-ES" dirty="0"/>
              <a:t>las subclases no tienen acceso a los campos </a:t>
            </a:r>
            <a:r>
              <a:rPr lang="es-ES" i="1" dirty="0" err="1" smtClean="0"/>
              <a:t>private</a:t>
            </a:r>
            <a:endParaRPr lang="es-ES" i="1" dirty="0" smtClean="0"/>
          </a:p>
          <a:p>
            <a:pPr lvl="1"/>
            <a:r>
              <a:rPr lang="es-ES" dirty="0" err="1"/>
              <a:t>elemento.print</a:t>
            </a:r>
            <a:r>
              <a:rPr lang="es-ES" dirty="0"/>
              <a:t>() el compilador dará error</a:t>
            </a:r>
          </a:p>
          <a:p>
            <a:r>
              <a:rPr lang="es-ES" dirty="0" smtClean="0"/>
              <a:t> </a:t>
            </a:r>
            <a:r>
              <a:rPr lang="es-ES" dirty="0"/>
              <a:t>Y </a:t>
            </a:r>
            <a:r>
              <a:rPr lang="es-ES" i="1" dirty="0" err="1"/>
              <a:t>Database</a:t>
            </a:r>
            <a:r>
              <a:rPr lang="es-ES" i="1" dirty="0"/>
              <a:t> </a:t>
            </a:r>
            <a:r>
              <a:rPr lang="es-ES" dirty="0"/>
              <a:t>no podría encontrar el método </a:t>
            </a:r>
            <a:r>
              <a:rPr lang="es-ES" i="1" dirty="0" err="1"/>
              <a:t>print</a:t>
            </a:r>
            <a:r>
              <a:rPr lang="es-ES" i="1" dirty="0"/>
              <a:t>() </a:t>
            </a:r>
            <a:r>
              <a:rPr lang="es-ES" dirty="0"/>
              <a:t>en </a:t>
            </a:r>
            <a:r>
              <a:rPr lang="es-ES" i="1" dirty="0" smtClean="0"/>
              <a:t>Elemento</a:t>
            </a:r>
          </a:p>
          <a:p>
            <a:endParaRPr lang="es-ES" i="1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9.2 Tipos estáticos y dinámicos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23728" y="4116248"/>
            <a:ext cx="6839003" cy="1690527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El compilador comprueba si se producen violaciones de tipos estáticos</a:t>
            </a:r>
          </a:p>
          <a:p>
            <a:pPr lvl="1"/>
            <a:r>
              <a:rPr lang="es-ES" dirty="0"/>
              <a:t>El compilador no conoce “el tipo dinámico”, porque se asigna en tiempo de ejecución</a:t>
            </a:r>
          </a:p>
          <a:p>
            <a:r>
              <a:rPr lang="es-ES" dirty="0"/>
              <a:t>Para que funcione, la clase Elemento debe tener un método “imprimir”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452" y="980728"/>
            <a:ext cx="6886228" cy="130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90" y="2717409"/>
            <a:ext cx="1656186" cy="15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39" y="4528217"/>
            <a:ext cx="1978689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586" y="2292777"/>
            <a:ext cx="3840250" cy="42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5015" y="2716334"/>
            <a:ext cx="3809392" cy="123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32580"/>
            <a:ext cx="5457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9" y="1772816"/>
            <a:ext cx="677011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8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3" y="274638"/>
            <a:ext cx="8859564" cy="778098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/>
              <a:t>9.3 </a:t>
            </a:r>
            <a:r>
              <a:rPr lang="es-ES" sz="2800" dirty="0" err="1" smtClean="0"/>
              <a:t>Sobreescribir</a:t>
            </a:r>
            <a:r>
              <a:rPr lang="es-ES" sz="2800" dirty="0" smtClean="0"/>
              <a:t> (</a:t>
            </a:r>
            <a:r>
              <a:rPr lang="es-ES" sz="2800" dirty="0" err="1" smtClean="0"/>
              <a:t>overriding</a:t>
            </a:r>
            <a:r>
              <a:rPr lang="es-ES" sz="2800" dirty="0" smtClean="0"/>
              <a:t>) sustitución de métodos</a:t>
            </a:r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69442"/>
            <a:ext cx="2016224" cy="379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71554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71264"/>
            <a:ext cx="5864780" cy="292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592</Words>
  <Application>Microsoft Office PowerPoint</Application>
  <PresentationFormat>Presentación en pantalla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Programación orientada a objetos</vt:lpstr>
      <vt:lpstr>Presentación de PowerPoint</vt:lpstr>
      <vt:lpstr>Presentación de PowerPoint</vt:lpstr>
      <vt:lpstr>¿Cuál es el problema?</vt:lpstr>
      <vt:lpstr>Version 1: método display en la superclase</vt:lpstr>
      <vt:lpstr>¿Cómo solucionarlo?</vt:lpstr>
      <vt:lpstr>9.2 Tipos estáticos y dinámicos</vt:lpstr>
      <vt:lpstr>Presentación de PowerPoint</vt:lpstr>
      <vt:lpstr>9.3 Sobreescribir (overriding) sustitución de métodos</vt:lpstr>
      <vt:lpstr>Sobreescritura</vt:lpstr>
      <vt:lpstr>Presentación de PowerPoint</vt:lpstr>
      <vt:lpstr>Presentación de PowerPoint</vt:lpstr>
      <vt:lpstr>Presentación de PowerPoint</vt:lpstr>
      <vt:lpstr>9.4 Búsqueda dinámica de métodos</vt:lpstr>
      <vt:lpstr>Búsqueda de un método cuando hay herencia</vt:lpstr>
      <vt:lpstr>Búsqueda con pilomorfismo y sobre escritura</vt:lpstr>
      <vt:lpstr>Búsqueda dinámica del método</vt:lpstr>
      <vt:lpstr>9.5 Llamada a “super” en métodos</vt:lpstr>
      <vt:lpstr>9.6 Polimorfismo de métodos</vt:lpstr>
      <vt:lpstr>9.7 Método object: toString</vt:lpstr>
      <vt:lpstr>9.7 Método Object: toString</vt:lpstr>
      <vt:lpstr>Presentación de PowerPoint</vt:lpstr>
      <vt:lpstr>9.9 Acceso “protegido”</vt:lpstr>
      <vt:lpstr>9.9 Acceso “protegido”</vt:lpstr>
      <vt:lpstr>Control de acceso a miembros de una clase</vt:lpstr>
      <vt:lpstr>Resumen de niveles de acceso</vt:lpstr>
      <vt:lpstr>9.10 El operador “instanceof”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152</cp:revision>
  <dcterms:created xsi:type="dcterms:W3CDTF">2012-03-03T20:13:00Z</dcterms:created>
  <dcterms:modified xsi:type="dcterms:W3CDTF">2015-04-16T13:18:19Z</dcterms:modified>
</cp:coreProperties>
</file>