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81" r:id="rId4"/>
    <p:sldId id="282" r:id="rId5"/>
    <p:sldId id="283" r:id="rId6"/>
    <p:sldId id="284" r:id="rId7"/>
    <p:sldId id="260" r:id="rId8"/>
    <p:sldId id="287" r:id="rId9"/>
    <p:sldId id="288" r:id="rId10"/>
    <p:sldId id="289" r:id="rId11"/>
    <p:sldId id="293" r:id="rId12"/>
    <p:sldId id="294" r:id="rId13"/>
    <p:sldId id="299" r:id="rId14"/>
    <p:sldId id="291" r:id="rId15"/>
    <p:sldId id="296" r:id="rId16"/>
    <p:sldId id="297" r:id="rId17"/>
    <p:sldId id="298" r:id="rId18"/>
    <p:sldId id="261" r:id="rId19"/>
    <p:sldId id="292" r:id="rId20"/>
    <p:sldId id="295" r:id="rId21"/>
    <p:sldId id="290" r:id="rId22"/>
    <p:sldId id="285" r:id="rId23"/>
    <p:sldId id="262" r:id="rId24"/>
    <p:sldId id="300" r:id="rId25"/>
    <p:sldId id="301" r:id="rId26"/>
    <p:sldId id="263" r:id="rId27"/>
    <p:sldId id="264" r:id="rId28"/>
    <p:sldId id="302" r:id="rId29"/>
    <p:sldId id="303" r:id="rId30"/>
    <p:sldId id="316" r:id="rId31"/>
    <p:sldId id="317" r:id="rId32"/>
    <p:sldId id="323" r:id="rId33"/>
    <p:sldId id="315" r:id="rId34"/>
    <p:sldId id="314" r:id="rId35"/>
    <p:sldId id="304" r:id="rId36"/>
    <p:sldId id="266" r:id="rId37"/>
    <p:sldId id="286" r:id="rId38"/>
    <p:sldId id="305" r:id="rId39"/>
    <p:sldId id="267" r:id="rId40"/>
    <p:sldId id="268" r:id="rId41"/>
    <p:sldId id="306" r:id="rId42"/>
    <p:sldId id="324" r:id="rId43"/>
    <p:sldId id="318" r:id="rId44"/>
    <p:sldId id="319" r:id="rId45"/>
    <p:sldId id="321" r:id="rId46"/>
    <p:sldId id="322" r:id="rId47"/>
    <p:sldId id="320" r:id="rId48"/>
    <p:sldId id="309" r:id="rId49"/>
    <p:sldId id="310" r:id="rId50"/>
    <p:sldId id="269" r:id="rId51"/>
    <p:sldId id="307" r:id="rId52"/>
    <p:sldId id="270" r:id="rId53"/>
    <p:sldId id="271" r:id="rId54"/>
    <p:sldId id="272" r:id="rId55"/>
    <p:sldId id="308" r:id="rId56"/>
    <p:sldId id="273" r:id="rId57"/>
    <p:sldId id="274" r:id="rId58"/>
    <p:sldId id="311" r:id="rId59"/>
    <p:sldId id="275" r:id="rId60"/>
    <p:sldId id="312" r:id="rId61"/>
    <p:sldId id="276" r:id="rId62"/>
    <p:sldId id="313" r:id="rId63"/>
    <p:sldId id="277" r:id="rId64"/>
    <p:sldId id="279" r:id="rId65"/>
    <p:sldId id="278" r:id="rId66"/>
  </p:sldIdLst>
  <p:sldSz cx="9144000" cy="6858000" type="screen4x3"/>
  <p:notesSz cx="6858000" cy="9144000"/>
  <p:custDataLst>
    <p:tags r:id="rId68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5F15-7CC4-4D58-8811-8D739CA1C63A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11AA8-256A-4416-82A1-D8FC6265E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3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11AA8-256A-4416-82A1-D8FC6265E68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12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index.html" TargetMode="External"/><Relationship Id="rId2" Type="http://schemas.openxmlformats.org/officeDocument/2006/relationships/hyperlink" Target="http://docs.oracle.com/javase/7/docs/api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etcode.com/tutorials/javaswingtutorial/" TargetMode="External"/><Relationship Id="rId4" Type="http://schemas.openxmlformats.org/officeDocument/2006/relationships/hyperlink" Target="http://zetcode.com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dl.dropbox.com/u/9043876/Curso%20de%20Space%20Invaders/index.html" TargetMode="External"/><Relationship Id="rId7" Type="http://schemas.openxmlformats.org/officeDocument/2006/relationships/hyperlink" Target="http://www.dreamincode.net/forums/topic/177220-packages/" TargetMode="External"/><Relationship Id="rId2" Type="http://schemas.openxmlformats.org/officeDocument/2006/relationships/hyperlink" Target="http://www.cokeandcode.com/info/tut2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epcode.com/file/repo1.maven.org/maven2/com.dtrules/el/4.3/com/dtrules/compiler/el/RType.java" TargetMode="External"/><Relationship Id="rId5" Type="http://schemas.openxmlformats.org/officeDocument/2006/relationships/hyperlink" Target="http://zetcode.com/tutorials/javagamestutorial/movingsprites/" TargetMode="External"/><Relationship Id="rId4" Type="http://schemas.openxmlformats.org/officeDocument/2006/relationships/hyperlink" Target="http://zetcode.com/tutorials/javagamestutoria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11</a:t>
            </a:r>
          </a:p>
          <a:p>
            <a:r>
              <a:rPr lang="es-ES" dirty="0" smtClean="0"/>
              <a:t>Construir interfaces gráficas de usuarios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Jerarquía Swing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19889" cy="393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7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Jerarquía componentes GUI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 err="1"/>
              <a:t>Component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dirty="0"/>
              <a:t>S</a:t>
            </a:r>
            <a:r>
              <a:rPr lang="es-ES" dirty="0" smtClean="0"/>
              <a:t>uperclase </a:t>
            </a:r>
            <a:r>
              <a:rPr lang="es-ES" dirty="0"/>
              <a:t>de todas las clases de interfaz gráfica.</a:t>
            </a:r>
          </a:p>
          <a:p>
            <a:r>
              <a:rPr lang="es-ES" b="1" dirty="0" err="1"/>
              <a:t>Container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dirty="0"/>
              <a:t>P</a:t>
            </a:r>
            <a:r>
              <a:rPr lang="es-ES" dirty="0" smtClean="0"/>
              <a:t>ara </a:t>
            </a:r>
            <a:r>
              <a:rPr lang="es-ES" dirty="0"/>
              <a:t>agrupar componentes.</a:t>
            </a:r>
          </a:p>
          <a:p>
            <a:r>
              <a:rPr lang="es-ES" b="1" dirty="0" err="1"/>
              <a:t>JComponent</a:t>
            </a:r>
            <a:r>
              <a:rPr lang="es-ES" dirty="0"/>
              <a:t>: </a:t>
            </a:r>
            <a:r>
              <a:rPr lang="es-ES" dirty="0" smtClean="0"/>
              <a:t>	</a:t>
            </a:r>
          </a:p>
          <a:p>
            <a:pPr lvl="1"/>
            <a:r>
              <a:rPr lang="es-ES" dirty="0"/>
              <a:t>S</a:t>
            </a:r>
            <a:r>
              <a:rPr lang="es-ES" dirty="0" smtClean="0"/>
              <a:t>uperclase </a:t>
            </a:r>
            <a:r>
              <a:rPr lang="es-ES" dirty="0"/>
              <a:t>de todos los componentes de </a:t>
            </a:r>
            <a:r>
              <a:rPr lang="es-ES" dirty="0" smtClean="0"/>
              <a:t>Swing que </a:t>
            </a:r>
            <a:r>
              <a:rPr lang="es-ES" dirty="0"/>
              <a:t>se dibujan directamente en los </a:t>
            </a:r>
            <a:r>
              <a:rPr lang="es-ES" i="1" dirty="0"/>
              <a:t>lienzos </a:t>
            </a:r>
            <a:r>
              <a:rPr lang="es-ES" dirty="0"/>
              <a:t>(</a:t>
            </a:r>
            <a:r>
              <a:rPr lang="es-ES" i="1" dirty="0" err="1"/>
              <a:t>canvas</a:t>
            </a:r>
            <a:r>
              <a:rPr lang="es-ES" dirty="0" smtClean="0"/>
              <a:t>). Sus </a:t>
            </a:r>
            <a:r>
              <a:rPr lang="es-ES" dirty="0"/>
              <a:t>subclases son los elementos básicos de la GUI.</a:t>
            </a:r>
          </a:p>
          <a:p>
            <a:r>
              <a:rPr lang="es-ES" b="1" dirty="0" err="1"/>
              <a:t>JFrame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 </a:t>
            </a:r>
            <a:r>
              <a:rPr lang="es-ES" dirty="0"/>
              <a:t>V</a:t>
            </a:r>
            <a:r>
              <a:rPr lang="es-ES" dirty="0" smtClean="0"/>
              <a:t>entana </a:t>
            </a:r>
            <a:r>
              <a:rPr lang="es-ES" dirty="0"/>
              <a:t>que no está contenida en otras ventanas.</a:t>
            </a:r>
          </a:p>
          <a:p>
            <a:r>
              <a:rPr lang="es-ES" b="1" dirty="0" err="1"/>
              <a:t>JDialog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dirty="0"/>
              <a:t>C</a:t>
            </a:r>
            <a:r>
              <a:rPr lang="es-ES" dirty="0" smtClean="0"/>
              <a:t>uadro </a:t>
            </a:r>
            <a:r>
              <a:rPr lang="es-ES" dirty="0"/>
              <a:t>de diálogo.</a:t>
            </a:r>
          </a:p>
          <a:p>
            <a:r>
              <a:rPr lang="es-ES" b="1" dirty="0" err="1"/>
              <a:t>JApplet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dirty="0"/>
              <a:t>S</a:t>
            </a:r>
            <a:r>
              <a:rPr lang="es-ES" dirty="0" smtClean="0"/>
              <a:t>ubclase </a:t>
            </a:r>
            <a:r>
              <a:rPr lang="es-ES" dirty="0"/>
              <a:t>de </a:t>
            </a:r>
            <a:r>
              <a:rPr lang="es-ES" dirty="0" err="1"/>
              <a:t>Applet</a:t>
            </a:r>
            <a:r>
              <a:rPr lang="es-ES" dirty="0"/>
              <a:t> para crear </a:t>
            </a:r>
            <a:r>
              <a:rPr lang="es-ES" dirty="0" err="1"/>
              <a:t>applets</a:t>
            </a:r>
            <a:r>
              <a:rPr lang="es-ES" dirty="0"/>
              <a:t> tipo Swing.</a:t>
            </a:r>
          </a:p>
          <a:p>
            <a:r>
              <a:rPr lang="es-ES" b="1" dirty="0" err="1"/>
              <a:t>JPanel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dirty="0"/>
              <a:t>C</a:t>
            </a:r>
            <a:r>
              <a:rPr lang="es-ES" dirty="0" smtClean="0"/>
              <a:t>ontenedor </a:t>
            </a:r>
            <a:r>
              <a:rPr lang="es-ES" dirty="0"/>
              <a:t>invisible que mantiene </a:t>
            </a:r>
            <a:r>
              <a:rPr lang="es-ES" dirty="0" smtClean="0"/>
              <a:t>componentes de </a:t>
            </a:r>
            <a:r>
              <a:rPr lang="es-ES" dirty="0"/>
              <a:t>interfaz y que se puede anidar, colocándose en otros </a:t>
            </a:r>
            <a:r>
              <a:rPr lang="es-ES" dirty="0" smtClean="0"/>
              <a:t>paneles o </a:t>
            </a:r>
            <a:r>
              <a:rPr lang="es-ES" dirty="0"/>
              <a:t>en ventanas. También sirve de lienzo.</a:t>
            </a:r>
          </a:p>
          <a:p>
            <a:r>
              <a:rPr lang="es-ES" b="1" dirty="0" err="1"/>
              <a:t>Graphics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 </a:t>
            </a:r>
            <a:r>
              <a:rPr lang="es-ES" dirty="0"/>
              <a:t>C</a:t>
            </a:r>
            <a:r>
              <a:rPr lang="es-ES" dirty="0" smtClean="0"/>
              <a:t>lase </a:t>
            </a:r>
            <a:r>
              <a:rPr lang="es-ES" dirty="0"/>
              <a:t>abstracta que proporciona contextos </a:t>
            </a:r>
            <a:r>
              <a:rPr lang="es-ES" dirty="0" smtClean="0"/>
              <a:t>gráficos donde </a:t>
            </a:r>
            <a:r>
              <a:rPr lang="es-ES" dirty="0"/>
              <a:t>dibujar cadenas de texto, líneas y otras formas sencillas.</a:t>
            </a:r>
          </a:p>
        </p:txBody>
      </p:sp>
    </p:spTree>
    <p:extLst>
      <p:ext uri="{BB962C8B-B14F-4D97-AF65-F5344CB8AC3E}">
        <p14:creationId xmlns:p14="http://schemas.microsoft.com/office/powerpoint/2010/main" val="8539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ontinuación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/>
              <a:t>Color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dirty="0"/>
              <a:t>C</a:t>
            </a:r>
            <a:r>
              <a:rPr lang="es-ES" dirty="0" smtClean="0"/>
              <a:t>olor </a:t>
            </a:r>
            <a:r>
              <a:rPr lang="es-ES" dirty="0"/>
              <a:t>de los componentes gráficos.</a:t>
            </a:r>
          </a:p>
          <a:p>
            <a:r>
              <a:rPr lang="es-ES" b="1" dirty="0"/>
              <a:t>Font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dirty="0"/>
              <a:t>A</a:t>
            </a:r>
            <a:r>
              <a:rPr lang="es-ES" dirty="0" smtClean="0"/>
              <a:t>specto </a:t>
            </a:r>
            <a:r>
              <a:rPr lang="es-ES" dirty="0"/>
              <a:t>de los caracteres.</a:t>
            </a:r>
          </a:p>
          <a:p>
            <a:r>
              <a:rPr lang="es-ES" b="1" dirty="0" err="1"/>
              <a:t>FontMetrics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dirty="0" smtClean="0"/>
              <a:t>clase </a:t>
            </a:r>
            <a:r>
              <a:rPr lang="es-ES" dirty="0"/>
              <a:t>abstracta para propiedades de las fuentes.</a:t>
            </a:r>
          </a:p>
          <a:p>
            <a:r>
              <a:rPr lang="es-ES" dirty="0"/>
              <a:t>Categorías de clases:</a:t>
            </a:r>
          </a:p>
          <a:p>
            <a:pPr lvl="1"/>
            <a:r>
              <a:rPr lang="es-ES" dirty="0" smtClean="0"/>
              <a:t>Contenedores</a:t>
            </a:r>
            <a:r>
              <a:rPr lang="es-ES" dirty="0"/>
              <a:t>:</a:t>
            </a:r>
          </a:p>
          <a:p>
            <a:pPr lvl="2"/>
            <a:r>
              <a:rPr lang="es-ES" b="1" dirty="0" err="1"/>
              <a:t>JFrame</a:t>
            </a:r>
            <a:r>
              <a:rPr lang="es-ES" dirty="0"/>
              <a:t>, </a:t>
            </a:r>
            <a:r>
              <a:rPr lang="es-ES" dirty="0" err="1"/>
              <a:t>JApplet</a:t>
            </a:r>
            <a:r>
              <a:rPr lang="es-ES" dirty="0"/>
              <a:t>, </a:t>
            </a:r>
            <a:r>
              <a:rPr lang="es-ES" dirty="0" err="1"/>
              <a:t>JWindow</a:t>
            </a:r>
            <a:r>
              <a:rPr lang="es-ES" dirty="0"/>
              <a:t>, </a:t>
            </a:r>
            <a:r>
              <a:rPr lang="es-ES" dirty="0" err="1"/>
              <a:t>JDialog</a:t>
            </a:r>
            <a:endParaRPr lang="es-ES" dirty="0"/>
          </a:p>
          <a:p>
            <a:pPr lvl="1"/>
            <a:r>
              <a:rPr lang="es-ES" dirty="0" smtClean="0"/>
              <a:t>Componentes </a:t>
            </a:r>
            <a:r>
              <a:rPr lang="es-ES" dirty="0"/>
              <a:t>intermedios:</a:t>
            </a:r>
          </a:p>
          <a:p>
            <a:pPr lvl="2"/>
            <a:r>
              <a:rPr lang="es-ES" b="1" dirty="0" err="1"/>
              <a:t>JPanel</a:t>
            </a:r>
            <a:r>
              <a:rPr lang="es-ES" dirty="0"/>
              <a:t>, </a:t>
            </a:r>
            <a:r>
              <a:rPr lang="es-ES" dirty="0" err="1"/>
              <a:t>JScrollPane</a:t>
            </a:r>
            <a:endParaRPr lang="es-ES" dirty="0"/>
          </a:p>
          <a:p>
            <a:pPr lvl="1"/>
            <a:r>
              <a:rPr lang="es-ES" dirty="0" smtClean="0"/>
              <a:t>Componentes</a:t>
            </a:r>
            <a:r>
              <a:rPr lang="es-ES" dirty="0"/>
              <a:t>:</a:t>
            </a:r>
          </a:p>
          <a:p>
            <a:pPr lvl="2"/>
            <a:r>
              <a:rPr lang="es-ES" dirty="0" err="1"/>
              <a:t>JLabel</a:t>
            </a:r>
            <a:r>
              <a:rPr lang="es-ES" dirty="0"/>
              <a:t>, </a:t>
            </a:r>
            <a:r>
              <a:rPr lang="es-ES" dirty="0" err="1"/>
              <a:t>JBbutton</a:t>
            </a:r>
            <a:r>
              <a:rPr lang="es-ES" dirty="0"/>
              <a:t>, </a:t>
            </a:r>
            <a:r>
              <a:rPr lang="es-ES" dirty="0" err="1"/>
              <a:t>JTextField</a:t>
            </a:r>
            <a:r>
              <a:rPr lang="es-ES" dirty="0"/>
              <a:t>, </a:t>
            </a:r>
            <a:r>
              <a:rPr lang="es-ES" dirty="0" err="1"/>
              <a:t>JTextArea</a:t>
            </a:r>
            <a:r>
              <a:rPr lang="es-ES" dirty="0"/>
              <a:t>, ...</a:t>
            </a:r>
          </a:p>
          <a:p>
            <a:pPr lvl="1"/>
            <a:r>
              <a:rPr lang="es-ES" dirty="0" smtClean="0"/>
              <a:t>Clases </a:t>
            </a:r>
            <a:r>
              <a:rPr lang="es-ES" dirty="0"/>
              <a:t>de soporte:</a:t>
            </a:r>
          </a:p>
          <a:p>
            <a:pPr lvl="2"/>
            <a:r>
              <a:rPr lang="es-ES" dirty="0" err="1"/>
              <a:t>Graphics</a:t>
            </a:r>
            <a:r>
              <a:rPr lang="es-ES" dirty="0"/>
              <a:t>, Color, Font, ...</a:t>
            </a:r>
          </a:p>
        </p:txBody>
      </p:sp>
    </p:spTree>
    <p:extLst>
      <p:ext uri="{BB962C8B-B14F-4D97-AF65-F5344CB8AC3E}">
        <p14:creationId xmlns:p14="http://schemas.microsoft.com/office/powerpoint/2010/main" val="145534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JFrame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Toda aplicación Swing tiene, al menos, un contenedor </a:t>
            </a:r>
            <a:r>
              <a:rPr lang="es-ES" dirty="0" smtClean="0"/>
              <a:t>raíz (una </a:t>
            </a:r>
            <a:r>
              <a:rPr lang="es-ES" dirty="0"/>
              <a:t>ventana)</a:t>
            </a:r>
          </a:p>
          <a:p>
            <a:r>
              <a:rPr lang="es-ES" dirty="0" smtClean="0"/>
              <a:t>La </a:t>
            </a:r>
            <a:r>
              <a:rPr lang="es-ES" dirty="0"/>
              <a:t>clase </a:t>
            </a:r>
            <a:r>
              <a:rPr lang="es-ES" dirty="0" err="1"/>
              <a:t>JFrame</a:t>
            </a:r>
            <a:r>
              <a:rPr lang="es-ES" dirty="0"/>
              <a:t> proporciona ventanas al uso (</a:t>
            </a:r>
            <a:r>
              <a:rPr lang="es-ES" dirty="0" smtClean="0"/>
              <a:t>aunque puede </a:t>
            </a:r>
            <a:r>
              <a:rPr lang="es-ES" dirty="0"/>
              <a:t>haber otro tipo de ventanas)</a:t>
            </a:r>
          </a:p>
          <a:p>
            <a:r>
              <a:rPr lang="es-ES" dirty="0" smtClean="0"/>
              <a:t>A </a:t>
            </a:r>
            <a:r>
              <a:rPr lang="es-ES" dirty="0"/>
              <a:t>su vez, </a:t>
            </a:r>
            <a:r>
              <a:rPr lang="es-ES" dirty="0" err="1"/>
              <a:t>JFrame</a:t>
            </a:r>
            <a:r>
              <a:rPr lang="es-ES" dirty="0"/>
              <a:t> incluye una serie de elementos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953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2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 un </a:t>
            </a:r>
            <a:r>
              <a:rPr lang="es-ES" dirty="0" err="1" smtClean="0"/>
              <a:t>JFrame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42690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5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Contenedores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772816"/>
            <a:ext cx="699137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0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Jerarquía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1"/>
            <a:ext cx="6264696" cy="440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ventana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88840"/>
            <a:ext cx="77152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21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6238"/>
            <a:ext cx="56388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264696" cy="658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56578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707904" y="4077072"/>
            <a:ext cx="5436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Interfaces gráficas de usuario</a:t>
            </a:r>
          </a:p>
          <a:p>
            <a:r>
              <a:rPr lang="es-ES" dirty="0"/>
              <a:t>(GUI: </a:t>
            </a:r>
            <a:r>
              <a:rPr lang="es-ES" i="1" dirty="0" err="1"/>
              <a:t>Graphical</a:t>
            </a:r>
            <a:r>
              <a:rPr lang="es-ES" i="1" dirty="0"/>
              <a:t> </a:t>
            </a:r>
            <a:r>
              <a:rPr lang="es-ES" i="1" dirty="0" err="1"/>
              <a:t>User</a:t>
            </a:r>
            <a:r>
              <a:rPr lang="es-ES" i="1" dirty="0"/>
              <a:t> Interface</a:t>
            </a:r>
            <a:r>
              <a:rPr lang="es-ES" dirty="0"/>
              <a:t>)</a:t>
            </a:r>
          </a:p>
          <a:p>
            <a:r>
              <a:rPr lang="es-ES" dirty="0" smtClean="0"/>
              <a:t>- Componentes </a:t>
            </a:r>
            <a:r>
              <a:rPr lang="es-ES" dirty="0"/>
              <a:t>de las interfaces</a:t>
            </a:r>
          </a:p>
          <a:p>
            <a:r>
              <a:rPr lang="es-ES" dirty="0" smtClean="0"/>
              <a:t>- Disposición </a:t>
            </a:r>
            <a:r>
              <a:rPr lang="es-ES" dirty="0"/>
              <a:t>(</a:t>
            </a:r>
            <a:r>
              <a:rPr lang="es-ES" i="1" dirty="0" err="1"/>
              <a:t>layout</a:t>
            </a:r>
            <a:r>
              <a:rPr lang="es-ES" dirty="0"/>
              <a:t>) de los elementos de la interfaz gráfica</a:t>
            </a:r>
          </a:p>
          <a:p>
            <a:r>
              <a:rPr lang="es-ES" dirty="0" smtClean="0"/>
              <a:t> - Gestión </a:t>
            </a:r>
            <a:r>
              <a:rPr lang="es-ES" dirty="0"/>
              <a:t>de eventos</a:t>
            </a:r>
          </a:p>
          <a:p>
            <a:r>
              <a:rPr lang="es-ES" dirty="0" smtClean="0"/>
              <a:t> - Clases </a:t>
            </a:r>
            <a:r>
              <a:rPr lang="es-ES" dirty="0"/>
              <a:t>anidadas</a:t>
            </a:r>
          </a:p>
          <a:p>
            <a:r>
              <a:rPr lang="es-ES" dirty="0" smtClean="0"/>
              <a:t> - Clases </a:t>
            </a:r>
            <a:r>
              <a:rPr lang="es-ES" dirty="0"/>
              <a:t>anidadas anónimas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9830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6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Algunos métodos de </a:t>
            </a:r>
            <a:r>
              <a:rPr lang="es-ES" dirty="0" err="1" smtClean="0"/>
              <a:t>JFrame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916832"/>
            <a:ext cx="884202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1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11.4.2 Agregar componentes simples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980728"/>
            <a:ext cx="874701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76119"/>
            <a:ext cx="8410876" cy="33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2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726147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7" y="4732065"/>
            <a:ext cx="2201110" cy="182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7" y="183096"/>
            <a:ext cx="90773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>Componentes: Etiquetas, Botones, Campos</a:t>
            </a:r>
            <a:r>
              <a:rPr lang="es-ES" dirty="0"/>
              <a:t>, 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Botón </a:t>
            </a:r>
            <a:r>
              <a:rPr lang="es-ES" dirty="0"/>
              <a:t>- Clase </a:t>
            </a:r>
            <a:r>
              <a:rPr lang="es-ES" i="1" dirty="0" err="1"/>
              <a:t>JButton</a:t>
            </a:r>
            <a:endParaRPr lang="es-ES" i="1" dirty="0"/>
          </a:p>
          <a:p>
            <a:pPr lvl="1"/>
            <a:r>
              <a:rPr lang="es-ES" dirty="0" smtClean="0"/>
              <a:t>Botón </a:t>
            </a:r>
            <a:r>
              <a:rPr lang="es-ES" dirty="0"/>
              <a:t>de interacción que puede tener una etiqueta</a:t>
            </a:r>
          </a:p>
          <a:p>
            <a:r>
              <a:rPr lang="es-ES" dirty="0" smtClean="0"/>
              <a:t>Etiqueta </a:t>
            </a:r>
            <a:r>
              <a:rPr lang="es-ES" dirty="0"/>
              <a:t>- Clase </a:t>
            </a:r>
            <a:r>
              <a:rPr lang="es-ES" i="1" dirty="0" err="1"/>
              <a:t>JLabel</a:t>
            </a:r>
            <a:endParaRPr lang="es-ES" i="1" dirty="0"/>
          </a:p>
          <a:p>
            <a:pPr lvl="1"/>
            <a:r>
              <a:rPr lang="es-ES" dirty="0" smtClean="0"/>
              <a:t>Muestra </a:t>
            </a:r>
            <a:r>
              <a:rPr lang="es-ES" dirty="0"/>
              <a:t>una cadena de sólo lectura</a:t>
            </a:r>
          </a:p>
          <a:p>
            <a:pPr lvl="2"/>
            <a:r>
              <a:rPr lang="es-ES" dirty="0" smtClean="0"/>
              <a:t>Normalmente </a:t>
            </a:r>
            <a:r>
              <a:rPr lang="es-ES" dirty="0"/>
              <a:t>para asociar el texto con otro componente</a:t>
            </a:r>
          </a:p>
          <a:p>
            <a:r>
              <a:rPr lang="es-ES" dirty="0" smtClean="0"/>
              <a:t>Campo </a:t>
            </a:r>
            <a:r>
              <a:rPr lang="es-ES" dirty="0"/>
              <a:t>de texto - Clase </a:t>
            </a:r>
            <a:r>
              <a:rPr lang="es-ES" i="1" dirty="0" err="1"/>
              <a:t>JTextField</a:t>
            </a:r>
            <a:endParaRPr lang="es-ES" i="1" dirty="0"/>
          </a:p>
          <a:p>
            <a:pPr lvl="1"/>
            <a:r>
              <a:rPr lang="es-ES" dirty="0" smtClean="0"/>
              <a:t>Campo </a:t>
            </a:r>
            <a:r>
              <a:rPr lang="es-ES" dirty="0"/>
              <a:t>de una línea que permite introducir y editar texto</a:t>
            </a:r>
          </a:p>
          <a:p>
            <a:r>
              <a:rPr lang="es-ES" dirty="0" err="1" smtClean="0"/>
              <a:t>Area</a:t>
            </a:r>
            <a:r>
              <a:rPr lang="es-ES" dirty="0" smtClean="0"/>
              <a:t> </a:t>
            </a:r>
            <a:r>
              <a:rPr lang="es-ES" dirty="0"/>
              <a:t>de texto - Clase </a:t>
            </a:r>
            <a:r>
              <a:rPr lang="es-ES" i="1" dirty="0" err="1"/>
              <a:t>JTextArea</a:t>
            </a:r>
            <a:endParaRPr lang="es-ES" i="1" dirty="0"/>
          </a:p>
          <a:p>
            <a:pPr lvl="1"/>
            <a:r>
              <a:rPr lang="es-ES" dirty="0" smtClean="0"/>
              <a:t>Campo </a:t>
            </a:r>
            <a:r>
              <a:rPr lang="es-ES" dirty="0"/>
              <a:t>de texto de varias líneas</a:t>
            </a:r>
          </a:p>
          <a:p>
            <a:pPr lvl="1"/>
            <a:r>
              <a:rPr lang="es-ES" dirty="0" smtClean="0"/>
              <a:t>Mayor </a:t>
            </a:r>
            <a:r>
              <a:rPr lang="es-ES" dirty="0"/>
              <a:t>funcionalidad</a:t>
            </a:r>
          </a:p>
          <a:p>
            <a:pPr lvl="2"/>
            <a:r>
              <a:rPr lang="es-ES" dirty="0" smtClean="0"/>
              <a:t>Añadir</a:t>
            </a:r>
            <a:r>
              <a:rPr lang="es-ES" dirty="0"/>
              <a:t>, reemplazar e insertar texto</a:t>
            </a:r>
          </a:p>
          <a:p>
            <a:pPr lvl="2"/>
            <a:r>
              <a:rPr lang="es-ES" dirty="0" smtClean="0"/>
              <a:t>Barras </a:t>
            </a:r>
            <a:r>
              <a:rPr lang="es-ES" dirty="0"/>
              <a:t>de desplazamiento</a:t>
            </a:r>
          </a:p>
          <a:p>
            <a:r>
              <a:rPr lang="es-ES" dirty="0" smtClean="0"/>
              <a:t>Menús </a:t>
            </a:r>
            <a:r>
              <a:rPr lang="es-ES" dirty="0"/>
              <a:t>- Clase </a:t>
            </a:r>
            <a:r>
              <a:rPr lang="es-ES" i="1" dirty="0" err="1"/>
              <a:t>JMenuBar</a:t>
            </a:r>
            <a:r>
              <a:rPr lang="es-ES" i="1" dirty="0"/>
              <a:t>, </a:t>
            </a:r>
            <a:r>
              <a:rPr lang="es-ES" i="1" dirty="0" err="1"/>
              <a:t>JMenu</a:t>
            </a:r>
            <a:r>
              <a:rPr lang="es-ES" i="1" dirty="0"/>
              <a:t>, y </a:t>
            </a:r>
            <a:r>
              <a:rPr lang="es-ES" i="1" dirty="0" err="1"/>
              <a:t>JMenuItem</a:t>
            </a:r>
            <a:endParaRPr lang="es-ES" i="1" dirty="0"/>
          </a:p>
          <a:p>
            <a:pPr lvl="1"/>
            <a:r>
              <a:rPr lang="es-ES" dirty="0" smtClean="0"/>
              <a:t>Para </a:t>
            </a:r>
            <a:r>
              <a:rPr lang="es-ES" dirty="0"/>
              <a:t>definir una barra de menús, cada menú y los </a:t>
            </a:r>
            <a:r>
              <a:rPr lang="es-ES" dirty="0" smtClean="0"/>
              <a:t>elementos de </a:t>
            </a:r>
            <a:r>
              <a:rPr lang="es-ES" dirty="0"/>
              <a:t>cada menú</a:t>
            </a:r>
          </a:p>
        </p:txBody>
      </p:sp>
    </p:spTree>
    <p:extLst>
      <p:ext uri="{BB962C8B-B14F-4D97-AF65-F5344CB8AC3E}">
        <p14:creationId xmlns:p14="http://schemas.microsoft.com/office/powerpoint/2010/main" val="29794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Uso de </a:t>
            </a:r>
            <a:r>
              <a:rPr lang="es-ES" dirty="0" smtClean="0"/>
              <a:t>componentes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1</a:t>
            </a:r>
            <a:r>
              <a:rPr lang="es-ES" dirty="0"/>
              <a:t>) Crear el componente</a:t>
            </a:r>
          </a:p>
          <a:p>
            <a:pPr lvl="1"/>
            <a:r>
              <a:rPr lang="es-ES" dirty="0" smtClean="0"/>
              <a:t>usando </a:t>
            </a:r>
            <a:r>
              <a:rPr lang="es-ES" dirty="0"/>
              <a:t>new:</a:t>
            </a:r>
          </a:p>
          <a:p>
            <a:pPr lvl="2"/>
            <a:r>
              <a:rPr lang="en-US" b="1" dirty="0" err="1"/>
              <a:t>JButton</a:t>
            </a:r>
            <a:r>
              <a:rPr lang="en-US" b="1" dirty="0"/>
              <a:t> b = new </a:t>
            </a:r>
            <a:r>
              <a:rPr lang="en-US" b="1" dirty="0" err="1"/>
              <a:t>JButton</a:t>
            </a:r>
            <a:r>
              <a:rPr lang="en-US" b="1" dirty="0"/>
              <a:t>(“</a:t>
            </a:r>
            <a:r>
              <a:rPr lang="en-US" b="1" dirty="0" err="1"/>
              <a:t>Correcto</a:t>
            </a:r>
            <a:r>
              <a:rPr lang="en-US" b="1" dirty="0"/>
              <a:t>”);</a:t>
            </a:r>
          </a:p>
          <a:p>
            <a:r>
              <a:rPr lang="es-ES" dirty="0"/>
              <a:t>2) Añadirlo al </a:t>
            </a:r>
            <a:r>
              <a:rPr lang="es-ES" dirty="0" smtClean="0"/>
              <a:t>contenedor</a:t>
            </a:r>
          </a:p>
          <a:p>
            <a:pPr lvl="1"/>
            <a:r>
              <a:rPr lang="es-ES" dirty="0" smtClean="0"/>
              <a:t> usando </a:t>
            </a:r>
            <a:r>
              <a:rPr lang="es-ES" dirty="0" err="1"/>
              <a:t>add</a:t>
            </a:r>
            <a:r>
              <a:rPr lang="es-ES" dirty="0"/>
              <a:t>:</a:t>
            </a:r>
          </a:p>
          <a:p>
            <a:pPr lvl="2"/>
            <a:r>
              <a:rPr lang="es-ES" b="1" dirty="0" err="1"/>
              <a:t>contentPane.add</a:t>
            </a:r>
            <a:r>
              <a:rPr lang="es-ES" b="1" dirty="0"/>
              <a:t>(b); </a:t>
            </a:r>
            <a:endParaRPr lang="es-ES" b="1" dirty="0" smtClean="0"/>
          </a:p>
          <a:p>
            <a:pPr lvl="2"/>
            <a:r>
              <a:rPr lang="es-ES" b="1" dirty="0" smtClean="0"/>
              <a:t>// </a:t>
            </a:r>
            <a:r>
              <a:rPr lang="es-ES" b="1" dirty="0"/>
              <a:t>añadir en el contenedor </a:t>
            </a:r>
            <a:r>
              <a:rPr lang="es-ES" b="1" dirty="0" err="1"/>
              <a:t>contentPane</a:t>
            </a:r>
            <a:endParaRPr lang="es-ES" b="1" dirty="0"/>
          </a:p>
          <a:p>
            <a:pPr lvl="2"/>
            <a:r>
              <a:rPr lang="es-ES" b="1" dirty="0"/>
              <a:t>// crear y añadir el componente en una </a:t>
            </a:r>
            <a:r>
              <a:rPr lang="es-ES" b="1" dirty="0" err="1"/>
              <a:t>sóla</a:t>
            </a:r>
            <a:r>
              <a:rPr lang="es-ES" b="1" dirty="0"/>
              <a:t> operación:</a:t>
            </a:r>
          </a:p>
          <a:p>
            <a:pPr lvl="2"/>
            <a:r>
              <a:rPr lang="es-ES" b="1" dirty="0" err="1"/>
              <a:t>contentPane.add</a:t>
            </a:r>
            <a:r>
              <a:rPr lang="es-ES" b="1" dirty="0"/>
              <a:t>(new </a:t>
            </a:r>
            <a:r>
              <a:rPr lang="es-ES" b="1" dirty="0" err="1"/>
              <a:t>Label</a:t>
            </a:r>
            <a:r>
              <a:rPr lang="es-ES" b="1" dirty="0"/>
              <a:t>(“Etiqueta 1”));</a:t>
            </a:r>
          </a:p>
          <a:p>
            <a:pPr lvl="2"/>
            <a:r>
              <a:rPr lang="es-ES" b="1" dirty="0" err="1"/>
              <a:t>contentPane.add</a:t>
            </a:r>
            <a:r>
              <a:rPr lang="es-ES" b="1" dirty="0"/>
              <a:t>(new </a:t>
            </a:r>
            <a:r>
              <a:rPr lang="es-ES" b="1" dirty="0" err="1"/>
              <a:t>Label</a:t>
            </a:r>
            <a:r>
              <a:rPr lang="es-ES" b="1" dirty="0"/>
              <a:t>(“Etiqueta 2”));</a:t>
            </a:r>
          </a:p>
          <a:p>
            <a:pPr lvl="1"/>
            <a:r>
              <a:rPr lang="es-ES" dirty="0" smtClean="0"/>
              <a:t>Si </a:t>
            </a:r>
            <a:r>
              <a:rPr lang="es-ES" dirty="0"/>
              <a:t>luego se quiere quitar, usar </a:t>
            </a:r>
            <a:r>
              <a:rPr lang="es-ES" i="1" dirty="0" err="1"/>
              <a:t>remove</a:t>
            </a:r>
            <a:r>
              <a:rPr lang="es-ES" dirty="0"/>
              <a:t>(componente)</a:t>
            </a:r>
          </a:p>
          <a:p>
            <a:r>
              <a:rPr lang="es-ES" dirty="0"/>
              <a:t>3) Invocar métodos sobre el componente y manejar eventos</a:t>
            </a:r>
          </a:p>
          <a:p>
            <a:pPr lvl="1"/>
            <a:r>
              <a:rPr lang="es-ES" b="1" dirty="0" err="1"/>
              <a:t>System.out.println</a:t>
            </a:r>
            <a:r>
              <a:rPr lang="es-ES" b="1" dirty="0"/>
              <a:t>(</a:t>
            </a:r>
            <a:r>
              <a:rPr lang="es-ES" b="1" dirty="0" err="1"/>
              <a:t>b.getLabel</a:t>
            </a:r>
            <a:r>
              <a:rPr lang="es-ES" b="1" dirty="0"/>
              <a:t>());</a:t>
            </a:r>
          </a:p>
          <a:p>
            <a:pPr lvl="1"/>
            <a:r>
              <a:rPr lang="es-ES" b="1" dirty="0" err="1"/>
              <a:t>b.setLabel</a:t>
            </a:r>
            <a:r>
              <a:rPr lang="es-ES" b="1" dirty="0"/>
              <a:t>(“etiqueta modificada”);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1773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11.4.3 Agregar menús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16824" cy="278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483108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4966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01208"/>
            <a:ext cx="59840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89284" y="274638"/>
            <a:ext cx="6497516" cy="62798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11.4.4 Manejo de eventos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492"/>
            <a:ext cx="1971121" cy="159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o"/>
          <p:cNvGrpSpPr/>
          <p:nvPr/>
        </p:nvGrpSpPr>
        <p:grpSpPr>
          <a:xfrm>
            <a:off x="446412" y="1916832"/>
            <a:ext cx="8467200" cy="1944216"/>
            <a:chOff x="323528" y="1916832"/>
            <a:chExt cx="8467200" cy="194421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916832"/>
              <a:ext cx="8467200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1 Rectángulo"/>
            <p:cNvSpPr/>
            <p:nvPr/>
          </p:nvSpPr>
          <p:spPr>
            <a:xfrm>
              <a:off x="5292080" y="2780928"/>
              <a:ext cx="1224136" cy="285854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680012" y="3066782"/>
              <a:ext cx="1476164" cy="290210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752619" y="3384739"/>
              <a:ext cx="1224136" cy="285854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2" y="4578908"/>
            <a:ext cx="8208912" cy="204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6412" y="4005064"/>
            <a:ext cx="5421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¿Cómo convertimos un objeto en “Oyente?</a:t>
            </a:r>
            <a:endParaRPr lang="es-ES" sz="2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Tratamiento de </a:t>
            </a:r>
            <a:r>
              <a:rPr lang="es-ES" dirty="0" smtClean="0"/>
              <a:t>eventos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Dos </a:t>
            </a:r>
            <a:r>
              <a:rPr lang="es-ES" dirty="0"/>
              <a:t>categorías de eventos:</a:t>
            </a:r>
          </a:p>
          <a:p>
            <a:r>
              <a:rPr lang="es-ES" dirty="0" smtClean="0"/>
              <a:t>Eventos </a:t>
            </a:r>
            <a:r>
              <a:rPr lang="es-ES" dirty="0"/>
              <a:t>de bajo nivel</a:t>
            </a:r>
          </a:p>
          <a:p>
            <a:pPr lvl="1"/>
            <a:r>
              <a:rPr lang="es-ES" dirty="0" smtClean="0"/>
              <a:t>Están </a:t>
            </a:r>
            <a:r>
              <a:rPr lang="es-ES" dirty="0"/>
              <a:t>relacionados con la interacción física con la interfaz (</a:t>
            </a:r>
            <a:r>
              <a:rPr lang="es-ES" dirty="0" smtClean="0"/>
              <a:t>por ejemplo</a:t>
            </a:r>
            <a:r>
              <a:rPr lang="es-ES" dirty="0"/>
              <a:t>, ¿qué botón del ratón se ha pulsado?)</a:t>
            </a:r>
          </a:p>
          <a:p>
            <a:pPr lvl="2"/>
            <a:r>
              <a:rPr lang="en-US" dirty="0" err="1" smtClean="0"/>
              <a:t>Ejemplos</a:t>
            </a:r>
            <a:r>
              <a:rPr lang="en-US" dirty="0"/>
              <a:t>: </a:t>
            </a:r>
            <a:r>
              <a:rPr lang="en-US" dirty="0" err="1"/>
              <a:t>MouseInputEvent</a:t>
            </a:r>
            <a:r>
              <a:rPr lang="en-US" dirty="0"/>
              <a:t>, </a:t>
            </a:r>
            <a:r>
              <a:rPr lang="en-US" dirty="0" err="1"/>
              <a:t>WindowEvent</a:t>
            </a:r>
            <a:r>
              <a:rPr lang="en-US" dirty="0"/>
              <a:t> y </a:t>
            </a:r>
            <a:r>
              <a:rPr lang="en-US" dirty="0" err="1"/>
              <a:t>KeyEvent</a:t>
            </a:r>
            <a:endParaRPr lang="en-US" dirty="0"/>
          </a:p>
          <a:p>
            <a:r>
              <a:rPr lang="es-ES" dirty="0" smtClean="0"/>
              <a:t>Eventos </a:t>
            </a:r>
            <a:r>
              <a:rPr lang="es-ES" dirty="0"/>
              <a:t>de alto nivel, o semánticos</a:t>
            </a:r>
          </a:p>
          <a:p>
            <a:pPr lvl="1"/>
            <a:r>
              <a:rPr lang="es-ES" dirty="0" smtClean="0"/>
              <a:t>Representan </a:t>
            </a:r>
            <a:r>
              <a:rPr lang="es-ES" dirty="0"/>
              <a:t>operaciones lógicas realizadas sobre los </a:t>
            </a:r>
            <a:r>
              <a:rPr lang="es-ES" dirty="0" smtClean="0"/>
              <a:t>elementos (por </a:t>
            </a:r>
            <a:r>
              <a:rPr lang="es-ES" dirty="0"/>
              <a:t>ejemplo, se ha pulsado el botón “Salir” en la interfaz)</a:t>
            </a:r>
          </a:p>
          <a:p>
            <a:pPr lvl="2"/>
            <a:r>
              <a:rPr lang="es-ES" dirty="0" err="1" smtClean="0"/>
              <a:t>ActionEvent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494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Tratamiento de </a:t>
            </a:r>
            <a:r>
              <a:rPr lang="es-ES" dirty="0" smtClean="0"/>
              <a:t>eventos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El </a:t>
            </a:r>
            <a:r>
              <a:rPr lang="es-ES" dirty="0"/>
              <a:t>objeto </a:t>
            </a:r>
            <a:r>
              <a:rPr lang="es-ES" dirty="0" err="1"/>
              <a:t>listener</a:t>
            </a:r>
            <a:r>
              <a:rPr lang="es-ES" dirty="0"/>
              <a:t> debe ser de una clase que herede </a:t>
            </a:r>
            <a:r>
              <a:rPr lang="es-ES" dirty="0" smtClean="0"/>
              <a:t>la interfaz </a:t>
            </a:r>
            <a:r>
              <a:rPr lang="es-ES" dirty="0"/>
              <a:t>correspondiente al tipo de evento que va a tratar</a:t>
            </a:r>
          </a:p>
          <a:p>
            <a:pPr marL="457200" lvl="1" indent="0">
              <a:buNone/>
            </a:pPr>
            <a:r>
              <a:rPr lang="es-ES" b="1" dirty="0" err="1"/>
              <a:t>class</a:t>
            </a:r>
            <a:r>
              <a:rPr lang="es-ES" b="1" dirty="0"/>
              <a:t> </a:t>
            </a:r>
            <a:r>
              <a:rPr lang="es-ES" b="1" dirty="0" err="1"/>
              <a:t>ImageViewer</a:t>
            </a:r>
            <a:r>
              <a:rPr lang="es-ES" b="1" dirty="0"/>
              <a:t> </a:t>
            </a:r>
            <a:r>
              <a:rPr lang="es-ES" b="1" dirty="0" err="1"/>
              <a:t>implements</a:t>
            </a:r>
            <a:r>
              <a:rPr lang="es-ES" b="1" dirty="0"/>
              <a:t> </a:t>
            </a:r>
            <a:r>
              <a:rPr lang="es-ES" b="1" dirty="0" err="1" smtClean="0"/>
              <a:t>ActionListener</a:t>
            </a:r>
            <a:endParaRPr lang="es-ES" b="1" dirty="0" smtClean="0"/>
          </a:p>
          <a:p>
            <a:pPr marL="457200" lvl="1" indent="0">
              <a:buNone/>
            </a:pPr>
            <a:r>
              <a:rPr lang="es-ES" b="1" dirty="0" smtClean="0"/>
              <a:t> {</a:t>
            </a:r>
            <a:r>
              <a:rPr lang="es-ES" b="1" dirty="0" err="1" smtClean="0"/>
              <a:t>public</a:t>
            </a:r>
            <a:r>
              <a:rPr lang="es-ES" b="1" dirty="0" smtClean="0"/>
              <a:t> </a:t>
            </a:r>
            <a:r>
              <a:rPr lang="es-ES" b="1" dirty="0" err="1"/>
              <a:t>void</a:t>
            </a:r>
            <a:r>
              <a:rPr lang="es-ES" b="1" dirty="0"/>
              <a:t> </a:t>
            </a:r>
            <a:r>
              <a:rPr lang="es-ES" b="1" dirty="0" err="1"/>
              <a:t>actionPerformed</a:t>
            </a:r>
            <a:r>
              <a:rPr lang="es-ES" b="1" dirty="0"/>
              <a:t>(</a:t>
            </a:r>
            <a:r>
              <a:rPr lang="es-ES" b="1" dirty="0" err="1"/>
              <a:t>ActionEvent</a:t>
            </a:r>
            <a:r>
              <a:rPr lang="es-ES" b="1" dirty="0"/>
              <a:t> e) { … </a:t>
            </a:r>
            <a:r>
              <a:rPr lang="es-ES" b="1" dirty="0" smtClean="0"/>
              <a:t>}</a:t>
            </a:r>
          </a:p>
          <a:p>
            <a:pPr marL="457200" lvl="1" indent="0">
              <a:buNone/>
            </a:pPr>
            <a:r>
              <a:rPr lang="es-ES" b="1" dirty="0" smtClean="0"/>
              <a:t>}</a:t>
            </a:r>
            <a:endParaRPr lang="es-ES" b="1" dirty="0"/>
          </a:p>
          <a:p>
            <a:r>
              <a:rPr lang="es-ES" dirty="0" smtClean="0"/>
              <a:t>El </a:t>
            </a:r>
            <a:r>
              <a:rPr lang="es-ES" dirty="0"/>
              <a:t>objeto </a:t>
            </a:r>
            <a:r>
              <a:rPr lang="es-ES" dirty="0" err="1"/>
              <a:t>listener</a:t>
            </a:r>
            <a:r>
              <a:rPr lang="es-ES" dirty="0"/>
              <a:t> se añade a una lista de </a:t>
            </a:r>
            <a:r>
              <a:rPr lang="es-ES" dirty="0" err="1" smtClean="0"/>
              <a:t>listeners</a:t>
            </a:r>
            <a:r>
              <a:rPr lang="es-ES" dirty="0" smtClean="0"/>
              <a:t> asociados </a:t>
            </a:r>
            <a:r>
              <a:rPr lang="es-ES" dirty="0"/>
              <a:t>al componente de GUI</a:t>
            </a:r>
          </a:p>
          <a:p>
            <a:pPr marL="0" indent="0">
              <a:buNone/>
            </a:pPr>
            <a:r>
              <a:rPr lang="es-ES" b="1" dirty="0" smtClean="0"/>
              <a:t>	</a:t>
            </a:r>
            <a:r>
              <a:rPr lang="es-ES" b="1" dirty="0" err="1" smtClean="0"/>
              <a:t>item.addActionListener</a:t>
            </a:r>
            <a:r>
              <a:rPr lang="es-ES" b="1" dirty="0" smtClean="0"/>
              <a:t>(</a:t>
            </a:r>
            <a:r>
              <a:rPr lang="es-ES" b="1" dirty="0" err="1" smtClean="0"/>
              <a:t>this</a:t>
            </a:r>
            <a:r>
              <a:rPr lang="es-ES" b="1" dirty="0"/>
              <a:t>);</a:t>
            </a:r>
          </a:p>
          <a:p>
            <a:r>
              <a:rPr lang="es-ES" dirty="0" smtClean="0"/>
              <a:t>Cuando </a:t>
            </a:r>
            <a:r>
              <a:rPr lang="es-ES" dirty="0"/>
              <a:t>se produce un evento, se notifica a todos </a:t>
            </a:r>
            <a:r>
              <a:rPr lang="es-ES" dirty="0" smtClean="0"/>
              <a:t>los objetos </a:t>
            </a:r>
            <a:r>
              <a:rPr lang="es-ES" dirty="0" err="1"/>
              <a:t>listeners</a:t>
            </a:r>
            <a:r>
              <a:rPr lang="es-ES" dirty="0"/>
              <a:t> asociados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68" y="4725144"/>
            <a:ext cx="50768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1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/>
              <a:t>11.2 Componentes, gestores de disposición y captura de eventos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208912" cy="34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6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0390"/>
            <a:ext cx="796265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88640"/>
            <a:ext cx="7056785" cy="642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3600" dirty="0"/>
              <a:t>11.4.5 Recepción centralizada de eventos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Para lograr que </a:t>
            </a:r>
            <a:r>
              <a:rPr lang="es-ES" dirty="0" smtClean="0"/>
              <a:t>se </a:t>
            </a:r>
            <a:r>
              <a:rPr lang="es-ES" dirty="0"/>
              <a:t>convierta en el único oyente de todos </a:t>
            </a:r>
            <a:r>
              <a:rPr lang="es-ES" dirty="0" smtClean="0"/>
              <a:t>los eventos (en este caso de menú) que </a:t>
            </a:r>
            <a:r>
              <a:rPr lang="es-ES" dirty="0"/>
              <a:t>hacer tres cosas:</a:t>
            </a:r>
          </a:p>
          <a:p>
            <a:pPr lvl="1"/>
            <a:r>
              <a:rPr lang="es-ES" dirty="0"/>
              <a:t>1</a:t>
            </a:r>
            <a:r>
              <a:rPr lang="es-ES" dirty="0" smtClean="0"/>
              <a:t> .</a:t>
            </a:r>
            <a:r>
              <a:rPr lang="es-ES" b="1" dirty="0"/>
              <a:t> </a:t>
            </a:r>
            <a:r>
              <a:rPr lang="es-ES" dirty="0" smtClean="0"/>
              <a:t>Crear </a:t>
            </a:r>
            <a:r>
              <a:rPr lang="es-ES" dirty="0"/>
              <a:t>una clase que represente al manejador de </a:t>
            </a:r>
            <a:r>
              <a:rPr lang="es-ES" dirty="0" smtClean="0"/>
              <a:t>eventos.</a:t>
            </a:r>
          </a:p>
          <a:p>
            <a:pPr lvl="2"/>
            <a:r>
              <a:rPr lang="es-ES" dirty="0" smtClean="0"/>
              <a:t>Debemos </a:t>
            </a:r>
            <a:r>
              <a:rPr lang="es-ES" dirty="0"/>
              <a:t>declarar, en el encabezado de la clase, que implementa la </a:t>
            </a:r>
            <a:r>
              <a:rPr lang="es-ES" dirty="0" smtClean="0"/>
              <a:t>interfaz </a:t>
            </a:r>
            <a:r>
              <a:rPr lang="es-ES" b="1" dirty="0" err="1" smtClean="0"/>
              <a:t>ActionListene</a:t>
            </a:r>
            <a:r>
              <a:rPr lang="es-ES" dirty="0" err="1" smtClean="0"/>
              <a:t>r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2. </a:t>
            </a:r>
            <a:r>
              <a:rPr lang="es-ES" dirty="0" smtClean="0"/>
              <a:t>En </a:t>
            </a:r>
            <a:r>
              <a:rPr lang="es-ES" dirty="0"/>
              <a:t>la clase del </a:t>
            </a:r>
            <a:r>
              <a:rPr lang="es-ES" i="1" dirty="0"/>
              <a:t>paso 1 </a:t>
            </a:r>
            <a:r>
              <a:rPr lang="es-ES" dirty="0" smtClean="0"/>
              <a:t>tenemos </a:t>
            </a:r>
            <a:r>
              <a:rPr lang="es-ES" dirty="0"/>
              <a:t>que implementar un </a:t>
            </a:r>
            <a:r>
              <a:rPr lang="es-ES" dirty="0" smtClean="0"/>
              <a:t>método conocido </a:t>
            </a:r>
            <a:r>
              <a:rPr lang="es-ES" dirty="0"/>
              <a:t>como </a:t>
            </a:r>
            <a:r>
              <a:rPr lang="es-ES" b="1" dirty="0"/>
              <a:t>interfaz de escucha de </a:t>
            </a:r>
            <a:r>
              <a:rPr lang="es-ES" b="1" dirty="0" smtClean="0"/>
              <a:t>eventos,</a:t>
            </a:r>
            <a:r>
              <a:rPr lang="es-ES" dirty="0" smtClean="0"/>
              <a:t> </a:t>
            </a:r>
            <a:r>
              <a:rPr lang="es-ES" dirty="0"/>
              <a:t>con la signatura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"/>
              </a:rPr>
              <a:t>public </a:t>
            </a:r>
            <a:r>
              <a:rPr lang="en-US" dirty="0">
                <a:latin typeface="Courier"/>
              </a:rPr>
              <a:t>void </a:t>
            </a:r>
            <a:r>
              <a:rPr lang="en-US" dirty="0" err="1">
                <a:latin typeface="Courier"/>
              </a:rPr>
              <a:t>actionPerformed</a:t>
            </a:r>
            <a:r>
              <a:rPr lang="en-US" dirty="0">
                <a:latin typeface="Courier"/>
              </a:rPr>
              <a:t> (</a:t>
            </a:r>
            <a:r>
              <a:rPr lang="en-US" dirty="0" err="1">
                <a:latin typeface="Courier"/>
              </a:rPr>
              <a:t>ActionEvent</a:t>
            </a:r>
            <a:r>
              <a:rPr lang="en-US" dirty="0">
                <a:latin typeface="Courier"/>
              </a:rPr>
              <a:t> e)</a:t>
            </a:r>
          </a:p>
          <a:p>
            <a:pPr lvl="2"/>
            <a:r>
              <a:rPr lang="es-ES" dirty="0"/>
              <a:t>Este es el único método que se define en la interfaz </a:t>
            </a:r>
            <a:r>
              <a:rPr lang="es-ES" dirty="0" err="1"/>
              <a:t>ActionListener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3</a:t>
            </a:r>
            <a:r>
              <a:rPr lang="es-ES" dirty="0" smtClean="0"/>
              <a:t>. Indicar </a:t>
            </a:r>
            <a:r>
              <a:rPr lang="es-ES" dirty="0"/>
              <a:t>que se debe notificar a un objeto de la clase de los </a:t>
            </a:r>
            <a:r>
              <a:rPr lang="es-ES" i="1" dirty="0"/>
              <a:t>pasos 1 </a:t>
            </a:r>
            <a:r>
              <a:rPr lang="es-ES" dirty="0"/>
              <a:t>y </a:t>
            </a:r>
            <a:r>
              <a:rPr lang="es-ES" i="1" dirty="0"/>
              <a:t>2 </a:t>
            </a:r>
            <a:r>
              <a:rPr lang="es-ES" dirty="0"/>
              <a:t>cuando ocurra el evento.</a:t>
            </a:r>
          </a:p>
          <a:p>
            <a:pPr lvl="2"/>
            <a:r>
              <a:rPr lang="es-ES" dirty="0"/>
              <a:t>A esto sele conoce como </a:t>
            </a:r>
            <a:r>
              <a:rPr lang="es-ES" b="1" dirty="0"/>
              <a:t>registrar el manejador de eventos</a:t>
            </a:r>
          </a:p>
          <a:p>
            <a:pPr lvl="2"/>
            <a:r>
              <a:rPr lang="es-ES" dirty="0" smtClean="0"/>
              <a:t>Debemos </a:t>
            </a:r>
            <a:r>
              <a:rPr lang="es-ES" dirty="0"/>
              <a:t>invocar al método </a:t>
            </a:r>
            <a:r>
              <a:rPr lang="es-ES" b="1" dirty="0" err="1"/>
              <a:t>addActionListener</a:t>
            </a:r>
            <a:r>
              <a:rPr lang="es-ES" dirty="0"/>
              <a:t> del elemento del menú </a:t>
            </a:r>
            <a:r>
              <a:rPr lang="es-ES" dirty="0" smtClean="0"/>
              <a:t>para registrar </a:t>
            </a:r>
            <a:r>
              <a:rPr lang="es-ES" dirty="0"/>
              <a:t>al objeto como un oyente.</a:t>
            </a:r>
          </a:p>
          <a:p>
            <a:r>
              <a:rPr lang="es-ES" dirty="0"/>
              <a:t>Los números 1 y 2, la implementación de la interfaz y la definición de </a:t>
            </a:r>
            <a:r>
              <a:rPr lang="es-ES" dirty="0" smtClean="0"/>
              <a:t>su método</a:t>
            </a:r>
            <a:r>
              <a:rPr lang="es-ES" dirty="0"/>
              <a:t>, aseguran que nuestro objeto es un subtipo de </a:t>
            </a:r>
            <a:r>
              <a:rPr lang="es-ES" dirty="0" err="1"/>
              <a:t>ActionListener</a:t>
            </a:r>
            <a:r>
              <a:rPr lang="es-ES" dirty="0"/>
              <a:t>. </a:t>
            </a:r>
          </a:p>
          <a:p>
            <a:r>
              <a:rPr lang="es-ES" dirty="0" smtClean="0"/>
              <a:t>El </a:t>
            </a:r>
            <a:r>
              <a:rPr lang="es-ES" dirty="0"/>
              <a:t>número 3 registra nuestro propio objeto como un oyente de los elementos </a:t>
            </a:r>
            <a:r>
              <a:rPr lang="es-ES" dirty="0" smtClean="0"/>
              <a:t>del menú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b="1" dirty="0" err="1" smtClean="0"/>
              <a:t>JMenuItem</a:t>
            </a:r>
            <a:r>
              <a:rPr lang="pt-BR" b="1" dirty="0" smtClean="0"/>
              <a:t> </a:t>
            </a:r>
            <a:r>
              <a:rPr lang="pt-BR" b="1" dirty="0" err="1"/>
              <a:t>elementoAbrir</a:t>
            </a:r>
            <a:r>
              <a:rPr lang="pt-BR" b="1" dirty="0"/>
              <a:t> = new </a:t>
            </a:r>
            <a:r>
              <a:rPr lang="pt-BR" b="1" dirty="0" err="1"/>
              <a:t>JMenuItem</a:t>
            </a:r>
            <a:r>
              <a:rPr lang="pt-BR" b="1" dirty="0"/>
              <a:t>( "Abrir");</a:t>
            </a:r>
          </a:p>
          <a:p>
            <a:pPr marL="0" indent="0">
              <a:buNone/>
            </a:pPr>
            <a:r>
              <a:rPr lang="es-ES" b="1" dirty="0" smtClean="0"/>
              <a:t>	</a:t>
            </a:r>
            <a:r>
              <a:rPr lang="es-ES" b="1" dirty="0" err="1" smtClean="0"/>
              <a:t>elementoAbrir.addActionListener</a:t>
            </a:r>
            <a:r>
              <a:rPr lang="es-ES" b="1" dirty="0" smtClean="0"/>
              <a:t>(</a:t>
            </a:r>
            <a:r>
              <a:rPr lang="es-ES" b="1" dirty="0" err="1" smtClean="0"/>
              <a:t>this</a:t>
            </a:r>
            <a:r>
              <a:rPr lang="es-ES" b="1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72507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¿Cómo sabe el componente de la GUI que debe llamar a </a:t>
            </a:r>
            <a:r>
              <a:rPr lang="es-ES" sz="3200" dirty="0" err="1"/>
              <a:t>actionPerformed</a:t>
            </a:r>
            <a:r>
              <a:rPr lang="es-ES" sz="3200" dirty="0"/>
              <a:t> en vez de llamar a otro?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Cada </a:t>
            </a:r>
            <a:r>
              <a:rPr lang="es-ES" dirty="0"/>
              <a:t>tipo de evento tiene uno o más interfaces de escucha de eventos correspondientes. </a:t>
            </a:r>
            <a:endParaRPr lang="es-ES" dirty="0" smtClean="0"/>
          </a:p>
          <a:p>
            <a:pPr lvl="1"/>
            <a:r>
              <a:rPr lang="es-ES" dirty="0"/>
              <a:t>L</a:t>
            </a:r>
            <a:r>
              <a:rPr lang="es-ES" dirty="0" smtClean="0"/>
              <a:t>os eventos </a:t>
            </a:r>
            <a:r>
              <a:rPr lang="es-ES" dirty="0"/>
              <a:t>tipo </a:t>
            </a:r>
            <a:r>
              <a:rPr lang="es-ES" b="1" dirty="0" err="1"/>
              <a:t>ActionEvent</a:t>
            </a:r>
            <a:r>
              <a:rPr lang="es-ES" dirty="0"/>
              <a:t> son manejados por objetos </a:t>
            </a:r>
            <a:r>
              <a:rPr lang="es-ES" b="1" dirty="0" err="1"/>
              <a:t>ActionListener</a:t>
            </a:r>
            <a:r>
              <a:rPr lang="es-ES" dirty="0" smtClean="0"/>
              <a:t>,</a:t>
            </a:r>
          </a:p>
          <a:p>
            <a:pPr lvl="1"/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eventos tipo </a:t>
            </a:r>
            <a:r>
              <a:rPr lang="es-ES" b="1" dirty="0" err="1"/>
              <a:t>MouseEvent</a:t>
            </a:r>
            <a:r>
              <a:rPr lang="es-ES" b="1" dirty="0"/>
              <a:t> </a:t>
            </a:r>
            <a:r>
              <a:rPr lang="es-ES" dirty="0"/>
              <a:t>son </a:t>
            </a:r>
            <a:r>
              <a:rPr lang="es-ES" dirty="0" smtClean="0"/>
              <a:t>manejados por </a:t>
            </a:r>
            <a:r>
              <a:rPr lang="es-ES" dirty="0"/>
              <a:t>objetos </a:t>
            </a:r>
            <a:r>
              <a:rPr lang="es-ES" b="1" dirty="0" err="1"/>
              <a:t>MouseListener</a:t>
            </a:r>
            <a:r>
              <a:rPr lang="es-ES" b="1" dirty="0"/>
              <a:t> </a:t>
            </a:r>
            <a:r>
              <a:rPr lang="es-ES" dirty="0"/>
              <a:t>y </a:t>
            </a:r>
            <a:r>
              <a:rPr lang="es-ES" b="1" dirty="0" err="1" smtClean="0"/>
              <a:t>MouseMotionListener</a:t>
            </a:r>
            <a:r>
              <a:rPr lang="es-ES" dirty="0"/>
              <a:t>, y </a:t>
            </a:r>
            <a:endParaRPr lang="es-ES" dirty="0" smtClean="0"/>
          </a:p>
          <a:p>
            <a:pPr lvl="1"/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eventos tipo </a:t>
            </a:r>
            <a:r>
              <a:rPr lang="es-ES" b="1" dirty="0" err="1"/>
              <a:t>KeyEvent</a:t>
            </a:r>
            <a:r>
              <a:rPr lang="es-ES" b="1" dirty="0"/>
              <a:t> </a:t>
            </a:r>
            <a:r>
              <a:rPr lang="es-ES" dirty="0"/>
              <a:t>son manejados </a:t>
            </a:r>
            <a:r>
              <a:rPr lang="es-ES" dirty="0" smtClean="0"/>
              <a:t>por objetos </a:t>
            </a:r>
            <a:r>
              <a:rPr lang="es-ES" b="1" dirty="0" err="1"/>
              <a:t>KeyListener</a:t>
            </a:r>
            <a:r>
              <a:rPr lang="es-ES" dirty="0" smtClean="0"/>
              <a:t>.</a:t>
            </a:r>
          </a:p>
          <a:p>
            <a:r>
              <a:rPr lang="es-ES" dirty="0"/>
              <a:t>Las tres partes requeridas para el mecanismo de manejo de eventos</a:t>
            </a:r>
          </a:p>
          <a:p>
            <a:pPr lvl="1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origen del evento, el objeto del evento y el componente de escucha del evento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4192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52400"/>
            <a:ext cx="51149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Eventos de acción: </a:t>
            </a:r>
            <a:r>
              <a:rPr lang="es-ES" dirty="0" err="1" smtClean="0"/>
              <a:t>ActionEvent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Indica </a:t>
            </a:r>
            <a:r>
              <a:rPr lang="es-ES" dirty="0"/>
              <a:t>que se ha producido un evento sobre </a:t>
            </a:r>
            <a:r>
              <a:rPr lang="es-ES" dirty="0" smtClean="0"/>
              <a:t>un componente </a:t>
            </a:r>
            <a:r>
              <a:rPr lang="es-ES" dirty="0"/>
              <a:t>de la interfaz</a:t>
            </a:r>
          </a:p>
          <a:p>
            <a:pPr lvl="1"/>
            <a:r>
              <a:rPr lang="en-US" dirty="0" err="1" smtClean="0"/>
              <a:t>JButton</a:t>
            </a:r>
            <a:r>
              <a:rPr lang="en-US" dirty="0"/>
              <a:t>, </a:t>
            </a:r>
            <a:r>
              <a:rPr lang="en-US" dirty="0" err="1"/>
              <a:t>JList</a:t>
            </a:r>
            <a:r>
              <a:rPr lang="en-US" dirty="0"/>
              <a:t>, </a:t>
            </a:r>
            <a:r>
              <a:rPr lang="en-US" dirty="0" err="1"/>
              <a:t>JTextField</a:t>
            </a:r>
            <a:r>
              <a:rPr lang="en-US" dirty="0"/>
              <a:t>, </a:t>
            </a:r>
            <a:r>
              <a:rPr lang="en-US" dirty="0" err="1"/>
              <a:t>JMenuItem</a:t>
            </a:r>
            <a:r>
              <a:rPr lang="en-US" dirty="0"/>
              <a:t>, etc.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método que se invoca en los </a:t>
            </a:r>
            <a:r>
              <a:rPr lang="es-ES" dirty="0" err="1"/>
              <a:t>listeners</a:t>
            </a:r>
            <a:r>
              <a:rPr lang="es-ES" dirty="0"/>
              <a:t> está definido </a:t>
            </a:r>
            <a:r>
              <a:rPr lang="es-ES" dirty="0" smtClean="0"/>
              <a:t>en la </a:t>
            </a:r>
            <a:r>
              <a:rPr lang="es-ES" dirty="0"/>
              <a:t>interfaz </a:t>
            </a:r>
            <a:r>
              <a:rPr lang="es-ES" dirty="0" err="1"/>
              <a:t>ActionListener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/>
              <a:t>interface </a:t>
            </a:r>
            <a:r>
              <a:rPr lang="es-ES" b="1" dirty="0" err="1"/>
              <a:t>ActionListener</a:t>
            </a:r>
            <a:r>
              <a:rPr lang="es-ES" b="1" dirty="0"/>
              <a:t> </a:t>
            </a:r>
            <a:r>
              <a:rPr lang="es-ES" dirty="0" err="1"/>
              <a:t>extends</a:t>
            </a:r>
            <a:r>
              <a:rPr lang="es-ES" dirty="0"/>
              <a:t> </a:t>
            </a:r>
            <a:r>
              <a:rPr lang="es-ES" dirty="0" err="1"/>
              <a:t>EventListener</a:t>
            </a:r>
            <a:r>
              <a:rPr lang="es-ES" dirty="0"/>
              <a:t> {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 err="1" smtClean="0"/>
              <a:t>void</a:t>
            </a:r>
            <a:r>
              <a:rPr lang="es-ES" dirty="0" smtClean="0"/>
              <a:t> </a:t>
            </a:r>
            <a:r>
              <a:rPr lang="es-ES" b="1" dirty="0" err="1"/>
              <a:t>actionPerformed</a:t>
            </a:r>
            <a:r>
              <a:rPr lang="es-ES" dirty="0"/>
              <a:t>(</a:t>
            </a:r>
            <a:r>
              <a:rPr lang="es-ES" dirty="0" err="1"/>
              <a:t>ActionEvent</a:t>
            </a:r>
            <a:r>
              <a:rPr lang="es-ES" dirty="0"/>
              <a:t> e) ;</a:t>
            </a:r>
          </a:p>
          <a:p>
            <a:pPr marL="0" indent="0">
              <a:buNone/>
            </a:pPr>
            <a:r>
              <a:rPr lang="es-ES" dirty="0" smtClean="0"/>
              <a:t>	}</a:t>
            </a:r>
            <a:endParaRPr lang="es-ES" dirty="0"/>
          </a:p>
          <a:p>
            <a:r>
              <a:rPr lang="es-ES" dirty="0" smtClean="0"/>
              <a:t>Luego </a:t>
            </a:r>
            <a:r>
              <a:rPr lang="es-ES" dirty="0"/>
              <a:t>la clase del objeto oyente debe implementar el </a:t>
            </a:r>
            <a:r>
              <a:rPr lang="es-ES" dirty="0" smtClean="0"/>
              <a:t>método </a:t>
            </a:r>
            <a:r>
              <a:rPr lang="es-ES" i="1" dirty="0" err="1" smtClean="0"/>
              <a:t>actionPerformed</a:t>
            </a:r>
            <a:endParaRPr lang="es-ES" i="1" dirty="0"/>
          </a:p>
          <a:p>
            <a:r>
              <a:rPr lang="es-ES" dirty="0" smtClean="0"/>
              <a:t>Los </a:t>
            </a:r>
            <a:r>
              <a:rPr lang="es-ES" dirty="0"/>
              <a:t>componentes tienen métodos para poder añadir </a:t>
            </a:r>
            <a:r>
              <a:rPr lang="es-ES" dirty="0" smtClean="0"/>
              <a:t>o quitar </a:t>
            </a:r>
            <a:r>
              <a:rPr lang="es-ES" dirty="0"/>
              <a:t>objetos oyentes</a:t>
            </a:r>
          </a:p>
          <a:p>
            <a:pPr lvl="1"/>
            <a:r>
              <a:rPr lang="es-ES" b="1" dirty="0" err="1" smtClean="0"/>
              <a:t>addActionListener</a:t>
            </a:r>
            <a:r>
              <a:rPr lang="es-ES" dirty="0" smtClean="0"/>
              <a:t>(</a:t>
            </a:r>
            <a:r>
              <a:rPr lang="es-ES" dirty="0" err="1" smtClean="0"/>
              <a:t>ActionListener</a:t>
            </a:r>
            <a:r>
              <a:rPr lang="es-ES" dirty="0" smtClean="0"/>
              <a:t> </a:t>
            </a:r>
            <a:r>
              <a:rPr lang="es-ES" dirty="0"/>
              <a:t>l)</a:t>
            </a:r>
          </a:p>
          <a:p>
            <a:pPr lvl="1"/>
            <a:r>
              <a:rPr lang="es-ES" b="1" dirty="0" err="1" smtClean="0"/>
              <a:t>removeActionListener</a:t>
            </a:r>
            <a:r>
              <a:rPr lang="es-ES" dirty="0" smtClean="0"/>
              <a:t>(</a:t>
            </a:r>
            <a:r>
              <a:rPr lang="es-ES" dirty="0" err="1" smtClean="0"/>
              <a:t>ActionListener</a:t>
            </a:r>
            <a:r>
              <a:rPr lang="es-ES" dirty="0" smtClean="0"/>
              <a:t> </a:t>
            </a:r>
            <a:r>
              <a:rPr lang="es-ES" dirty="0"/>
              <a:t>l)</a:t>
            </a:r>
          </a:p>
        </p:txBody>
      </p:sp>
    </p:spTree>
    <p:extLst>
      <p:ext uri="{BB962C8B-B14F-4D97-AF65-F5344CB8AC3E}">
        <p14:creationId xmlns:p14="http://schemas.microsoft.com/office/powerpoint/2010/main" val="4107734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632"/>
            <a:ext cx="4765898" cy="660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>
            <a:off x="2267744" y="5661248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2267744" y="6093296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1691680" y="40466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713765" y="11247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419708" y="188640"/>
            <a:ext cx="8712968" cy="2917239"/>
            <a:chOff x="0" y="260648"/>
            <a:chExt cx="8712968" cy="291723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0648"/>
              <a:ext cx="8712968" cy="291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1187624" y="548680"/>
              <a:ext cx="5112568" cy="180020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1691680" y="1058344"/>
              <a:ext cx="5904656" cy="2880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971600" y="2889855"/>
              <a:ext cx="4356738" cy="2880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843808" y="2545965"/>
              <a:ext cx="5184576" cy="343889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827584" y="335699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NO ES UNA BUENA SOLUCIÓN. NECESITAMOS MUCHAS SENTENCIAS “</a:t>
            </a:r>
            <a:r>
              <a:rPr lang="es-ES" b="1" dirty="0" err="1" smtClean="0">
                <a:solidFill>
                  <a:srgbClr val="FF0000"/>
                </a:solidFill>
              </a:rPr>
              <a:t>if</a:t>
            </a:r>
            <a:r>
              <a:rPr lang="es-ES" b="1" dirty="0" smtClean="0">
                <a:solidFill>
                  <a:srgbClr val="FF0000"/>
                </a:solidFill>
              </a:rPr>
              <a:t>”</a:t>
            </a:r>
            <a:endParaRPr lang="es-ES" b="1" dirty="0">
              <a:solidFill>
                <a:srgbClr val="FF0000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49122" y="3789040"/>
            <a:ext cx="8389771" cy="2878476"/>
            <a:chOff x="449122" y="3789040"/>
            <a:chExt cx="8389771" cy="287847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22" y="3789040"/>
              <a:ext cx="8389771" cy="287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5004048" y="4869160"/>
              <a:ext cx="3600400" cy="288032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23326" y="5157192"/>
              <a:ext cx="8081122" cy="288032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419708" y="5949280"/>
            <a:ext cx="8419185" cy="71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la próxima sección veremos la Recepción “distribuida” de eventos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5098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11.4.6 </a:t>
            </a:r>
            <a:r>
              <a:rPr lang="es-ES" dirty="0" smtClean="0"/>
              <a:t>Clases anidadas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3762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Las </a:t>
            </a:r>
            <a:r>
              <a:rPr lang="es-ES" dirty="0"/>
              <a:t>definiciones de clase se pueden </a:t>
            </a:r>
            <a:r>
              <a:rPr lang="es-ES" dirty="0" smtClean="0"/>
              <a:t>anidar</a:t>
            </a:r>
          </a:p>
          <a:p>
            <a:r>
              <a:rPr lang="es-ES" dirty="0"/>
              <a:t>Las instancias de las clases internas estarán dentro de </a:t>
            </a:r>
            <a:r>
              <a:rPr lang="es-ES" dirty="0" smtClean="0"/>
              <a:t>la clase </a:t>
            </a:r>
            <a:r>
              <a:rPr lang="es-ES" dirty="0"/>
              <a:t>contenedora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instancias de la clase interna tienen acceso a la </a:t>
            </a:r>
            <a:r>
              <a:rPr lang="es-ES" dirty="0" smtClean="0"/>
              <a:t>parte privada </a:t>
            </a:r>
            <a:r>
              <a:rPr lang="es-ES" dirty="0"/>
              <a:t>de la clase contenedora</a:t>
            </a:r>
          </a:p>
          <a:p>
            <a:pPr lvl="2"/>
            <a:r>
              <a:rPr lang="es-ES" dirty="0" smtClean="0"/>
              <a:t>Esto </a:t>
            </a:r>
            <a:r>
              <a:rPr lang="es-ES" dirty="0"/>
              <a:t>es práctico porque el tratamiento de un evento </a:t>
            </a:r>
            <a:r>
              <a:rPr lang="es-ES" dirty="0" smtClean="0"/>
              <a:t>requiere normalmente </a:t>
            </a:r>
            <a:r>
              <a:rPr lang="es-ES" dirty="0"/>
              <a:t>acceso al estado de la aplicación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861048"/>
            <a:ext cx="4848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71800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Deitel</a:t>
            </a:r>
            <a:r>
              <a:rPr lang="es-ES" dirty="0" smtClean="0"/>
              <a:t> 11.5 eventos con clases anidadas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276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Clases Internas</a:t>
            </a:r>
            <a:endParaRPr lang="es-E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17" y="908720"/>
            <a:ext cx="6468895" cy="408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021" y="4988902"/>
            <a:ext cx="6962830" cy="13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Componentes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131840" y="1484784"/>
            <a:ext cx="5688632" cy="2633850"/>
          </a:xfrm>
        </p:spPr>
        <p:txBody>
          <a:bodyPr>
            <a:normAutofit fontScale="92500"/>
          </a:bodyPr>
          <a:lstStyle/>
          <a:p>
            <a:pPr lvl="1"/>
            <a:r>
              <a:rPr lang="es-ES" dirty="0" smtClean="0"/>
              <a:t>Son </a:t>
            </a:r>
            <a:r>
              <a:rPr lang="es-ES" dirty="0"/>
              <a:t>las partes individuales a partir de las cuales se construye una IGU</a:t>
            </a:r>
          </a:p>
          <a:p>
            <a:pPr lvl="2"/>
            <a:r>
              <a:rPr lang="es-ES" dirty="0"/>
              <a:t>Botones, menú, cajas, campos de texto</a:t>
            </a:r>
          </a:p>
          <a:p>
            <a:pPr lvl="2"/>
            <a:r>
              <a:rPr lang="es-ES" dirty="0"/>
              <a:t>Los componentes se representan mediante objetos</a:t>
            </a:r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04256" cy="248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84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11.4.7 Clases internas anónimas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920880" cy="240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4797152"/>
            <a:ext cx="6624736" cy="17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8504518" cy="8640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ActionListener</a:t>
            </a:r>
            <a:r>
              <a:rPr lang="es-ES" dirty="0"/>
              <a:t> anónimo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13610" cy="407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139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58013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596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/>
              <a:t>Manejo de eventos de teclas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interfaz </a:t>
            </a:r>
            <a:r>
              <a:rPr lang="es-ES" b="1" dirty="0" err="1"/>
              <a:t>KeyListener</a:t>
            </a:r>
            <a:r>
              <a:rPr lang="es-ES" b="1" dirty="0"/>
              <a:t> </a:t>
            </a:r>
            <a:r>
              <a:rPr lang="es-ES" dirty="0" smtClean="0"/>
              <a:t> maneja </a:t>
            </a:r>
            <a:r>
              <a:rPr lang="es-ES" b="1" dirty="0"/>
              <a:t>eventos de </a:t>
            </a:r>
            <a:r>
              <a:rPr lang="es-ES" b="1" dirty="0" smtClean="0"/>
              <a:t>teclas</a:t>
            </a:r>
          </a:p>
          <a:p>
            <a:r>
              <a:rPr lang="es-ES" dirty="0"/>
              <a:t>Una clase que implementa a </a:t>
            </a:r>
            <a:r>
              <a:rPr lang="es-ES" dirty="0" err="1"/>
              <a:t>KeyListener</a:t>
            </a:r>
            <a:r>
              <a:rPr lang="es-ES" dirty="0"/>
              <a:t> debe </a:t>
            </a:r>
            <a:r>
              <a:rPr lang="es-ES" dirty="0" smtClean="0"/>
              <a:t>proporcionar declaraciones </a:t>
            </a:r>
            <a:r>
              <a:rPr lang="es-ES" dirty="0"/>
              <a:t>para los métodos </a:t>
            </a:r>
            <a:r>
              <a:rPr lang="es-ES" b="1" dirty="0" err="1"/>
              <a:t>keyPressed</a:t>
            </a:r>
            <a:r>
              <a:rPr lang="es-ES" dirty="0"/>
              <a:t>, </a:t>
            </a:r>
            <a:r>
              <a:rPr lang="es-ES" b="1" dirty="0" err="1"/>
              <a:t>keyReleased</a:t>
            </a:r>
            <a:r>
              <a:rPr lang="es-ES" b="1" dirty="0"/>
              <a:t> </a:t>
            </a:r>
            <a:r>
              <a:rPr lang="es-ES" dirty="0"/>
              <a:t>y </a:t>
            </a:r>
            <a:r>
              <a:rPr lang="es-ES" b="1" dirty="0" err="1"/>
              <a:t>keyTyped</a:t>
            </a:r>
            <a:r>
              <a:rPr lang="es-ES" dirty="0"/>
              <a:t>, cada uno de los cuales recibe un </a:t>
            </a:r>
            <a:r>
              <a:rPr lang="es-ES" dirty="0" smtClean="0"/>
              <a:t>objeto </a:t>
            </a:r>
            <a:r>
              <a:rPr lang="es-ES" b="1" dirty="0" err="1" smtClean="0"/>
              <a:t>KeyEvent</a:t>
            </a:r>
            <a:r>
              <a:rPr lang="es-ES" b="1" dirty="0" smtClean="0"/>
              <a:t> </a:t>
            </a:r>
            <a:r>
              <a:rPr lang="es-ES" dirty="0"/>
              <a:t>como argumento. </a:t>
            </a:r>
            <a:endParaRPr lang="es-ES" dirty="0" smtClean="0"/>
          </a:p>
          <a:p>
            <a:pPr lvl="1"/>
            <a:r>
              <a:rPr lang="es-ES" dirty="0" smtClean="0"/>
              <a:t>La </a:t>
            </a:r>
            <a:r>
              <a:rPr lang="es-ES" dirty="0"/>
              <a:t>clase </a:t>
            </a:r>
            <a:r>
              <a:rPr lang="es-ES" dirty="0" err="1"/>
              <a:t>KeyEvent</a:t>
            </a:r>
            <a:r>
              <a:rPr lang="es-ES" dirty="0"/>
              <a:t> es una subclase de </a:t>
            </a:r>
            <a:r>
              <a:rPr lang="es-ES" dirty="0" err="1"/>
              <a:t>InputEvent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método </a:t>
            </a:r>
            <a:r>
              <a:rPr lang="es-ES" dirty="0" err="1"/>
              <a:t>keyPressed</a:t>
            </a:r>
            <a:r>
              <a:rPr lang="es-ES" dirty="0"/>
              <a:t> es </a:t>
            </a:r>
            <a:r>
              <a:rPr lang="es-ES" dirty="0" smtClean="0"/>
              <a:t>llamado en </a:t>
            </a:r>
            <a:r>
              <a:rPr lang="es-ES" dirty="0"/>
              <a:t>respuesta a la acción de oprimir cualquier tecla.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método </a:t>
            </a:r>
            <a:r>
              <a:rPr lang="es-ES" dirty="0" err="1"/>
              <a:t>keyTyped</a:t>
            </a:r>
            <a:r>
              <a:rPr lang="es-ES" dirty="0"/>
              <a:t> es llamado en respuesta a la </a:t>
            </a:r>
            <a:r>
              <a:rPr lang="es-ES" dirty="0" smtClean="0"/>
              <a:t>acción de </a:t>
            </a:r>
            <a:r>
              <a:rPr lang="es-ES" dirty="0"/>
              <a:t>oprimir una tecla que no sea una </a:t>
            </a:r>
            <a:r>
              <a:rPr lang="es-ES" b="1" dirty="0"/>
              <a:t>tecla de acción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teclas de acción son cualquier tecla de dirección, </a:t>
            </a:r>
            <a:r>
              <a:rPr lang="es-ES" i="1" dirty="0" err="1" smtClean="0"/>
              <a:t>Inicio</a:t>
            </a:r>
            <a:r>
              <a:rPr lang="es-ES" dirty="0" err="1" smtClean="0"/>
              <a:t>,</a:t>
            </a:r>
            <a:r>
              <a:rPr lang="es-ES" i="1" dirty="0" err="1" smtClean="0"/>
              <a:t>Fin</a:t>
            </a:r>
            <a:r>
              <a:rPr lang="es-ES" dirty="0"/>
              <a:t>, </a:t>
            </a:r>
            <a:r>
              <a:rPr lang="es-ES" i="1" dirty="0"/>
              <a:t>Re </a:t>
            </a:r>
            <a:r>
              <a:rPr lang="es-ES" i="1" dirty="0" err="1"/>
              <a:t>Pág</a:t>
            </a:r>
            <a:r>
              <a:rPr lang="es-ES" dirty="0"/>
              <a:t>, </a:t>
            </a:r>
            <a:r>
              <a:rPr lang="es-ES" i="1" dirty="0" err="1"/>
              <a:t>Av</a:t>
            </a:r>
            <a:r>
              <a:rPr lang="es-ES" i="1" dirty="0"/>
              <a:t> </a:t>
            </a:r>
            <a:r>
              <a:rPr lang="es-ES" i="1" dirty="0" err="1"/>
              <a:t>Pág</a:t>
            </a:r>
            <a:r>
              <a:rPr lang="es-ES" dirty="0"/>
              <a:t>, cualquier tecla de función, </a:t>
            </a:r>
            <a:r>
              <a:rPr lang="es-ES" i="1" dirty="0" err="1"/>
              <a:t>Bloq</a:t>
            </a:r>
            <a:r>
              <a:rPr lang="es-ES" i="1" dirty="0"/>
              <a:t> </a:t>
            </a:r>
            <a:r>
              <a:rPr lang="es-ES" i="1" dirty="0" err="1"/>
              <a:t>Num</a:t>
            </a:r>
            <a:r>
              <a:rPr lang="es-ES" dirty="0"/>
              <a:t>, </a:t>
            </a:r>
            <a:r>
              <a:rPr lang="es-ES" i="1" dirty="0" err="1"/>
              <a:t>Impr</a:t>
            </a:r>
            <a:r>
              <a:rPr lang="es-ES" i="1" dirty="0"/>
              <a:t> </a:t>
            </a:r>
            <a:r>
              <a:rPr lang="es-ES" i="1" dirty="0" err="1"/>
              <a:t>Pant</a:t>
            </a:r>
            <a:r>
              <a:rPr lang="es-ES" dirty="0"/>
              <a:t>, </a:t>
            </a:r>
            <a:r>
              <a:rPr lang="es-ES" i="1" dirty="0" err="1"/>
              <a:t>Bloq</a:t>
            </a:r>
            <a:r>
              <a:rPr lang="es-ES" i="1" dirty="0"/>
              <a:t> </a:t>
            </a:r>
            <a:r>
              <a:rPr lang="es-ES" i="1" dirty="0" err="1"/>
              <a:t>Despl</a:t>
            </a:r>
            <a:r>
              <a:rPr lang="es-ES" dirty="0"/>
              <a:t>, </a:t>
            </a:r>
            <a:r>
              <a:rPr lang="es-ES" i="1" dirty="0" err="1"/>
              <a:t>Bloq</a:t>
            </a:r>
            <a:r>
              <a:rPr lang="es-ES" i="1" dirty="0"/>
              <a:t> </a:t>
            </a:r>
            <a:r>
              <a:rPr lang="es-ES" i="1" dirty="0" err="1"/>
              <a:t>Mayús</a:t>
            </a:r>
            <a:r>
              <a:rPr lang="es-ES" i="1" dirty="0"/>
              <a:t> </a:t>
            </a:r>
            <a:r>
              <a:rPr lang="es-ES" dirty="0"/>
              <a:t>y </a:t>
            </a:r>
            <a:r>
              <a:rPr lang="es-ES" i="1" dirty="0" smtClean="0"/>
              <a:t>Pausa</a:t>
            </a:r>
            <a:r>
              <a:rPr lang="es-ES" dirty="0" smtClean="0"/>
              <a:t>. </a:t>
            </a:r>
          </a:p>
          <a:p>
            <a:r>
              <a:rPr lang="es-ES" dirty="0" smtClean="0"/>
              <a:t>El método </a:t>
            </a:r>
            <a:r>
              <a:rPr lang="es-ES" dirty="0" err="1" smtClean="0"/>
              <a:t>keyReleased</a:t>
            </a:r>
            <a:r>
              <a:rPr lang="es-ES" dirty="0" smtClean="0"/>
              <a:t> </a:t>
            </a:r>
            <a:r>
              <a:rPr lang="es-ES" dirty="0"/>
              <a:t>es llamado cuando la tecla se suelta después de un evento </a:t>
            </a:r>
            <a:r>
              <a:rPr lang="es-ES" dirty="0" err="1"/>
              <a:t>keyPressed</a:t>
            </a:r>
            <a:r>
              <a:rPr lang="es-ES" dirty="0"/>
              <a:t> o </a:t>
            </a:r>
            <a:r>
              <a:rPr lang="es-ES" dirty="0" err="1"/>
              <a:t>keyTyped</a:t>
            </a:r>
            <a:r>
              <a:rPr lang="es-ES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51720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Deitel</a:t>
            </a:r>
            <a:r>
              <a:rPr lang="es-ES" dirty="0" smtClean="0"/>
              <a:t> 11.6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16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0838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dirty="0"/>
              <a:t>Clases </a:t>
            </a:r>
            <a:r>
              <a:rPr lang="es-ES" dirty="0" smtClean="0"/>
              <a:t>adaptadoras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Muchas </a:t>
            </a:r>
            <a:r>
              <a:rPr lang="es-ES" dirty="0"/>
              <a:t>de las interfaces de escucha de eventos, como </a:t>
            </a:r>
            <a:r>
              <a:rPr lang="es-ES" dirty="0" err="1"/>
              <a:t>MouseListener</a:t>
            </a:r>
            <a:r>
              <a:rPr lang="es-ES" dirty="0"/>
              <a:t> y </a:t>
            </a:r>
            <a:r>
              <a:rPr lang="es-ES" dirty="0" err="1"/>
              <a:t>MouseMotionListener</a:t>
            </a:r>
            <a:r>
              <a:rPr lang="es-ES" dirty="0"/>
              <a:t>, </a:t>
            </a:r>
            <a:r>
              <a:rPr lang="es-ES" dirty="0" smtClean="0"/>
              <a:t>contienen varios </a:t>
            </a:r>
            <a:r>
              <a:rPr lang="es-ES" dirty="0"/>
              <a:t>métodos. </a:t>
            </a:r>
            <a:endParaRPr lang="es-ES" dirty="0" smtClean="0"/>
          </a:p>
          <a:p>
            <a:pPr lvl="1"/>
            <a:r>
              <a:rPr lang="es-ES" dirty="0" smtClean="0"/>
              <a:t>No </a:t>
            </a:r>
            <a:r>
              <a:rPr lang="es-ES" dirty="0"/>
              <a:t>siempre es deseable declarar todos los métodos en una interfaz de escucha de eventos. </a:t>
            </a:r>
            <a:endParaRPr lang="es-ES" dirty="0" smtClean="0"/>
          </a:p>
          <a:p>
            <a:pPr lvl="1"/>
            <a:r>
              <a:rPr lang="es-ES" dirty="0" smtClean="0"/>
              <a:t>Por ejemplo</a:t>
            </a:r>
            <a:r>
              <a:rPr lang="es-ES" dirty="0"/>
              <a:t>, una aplicación podría necesitar solamente el manejador </a:t>
            </a:r>
            <a:r>
              <a:rPr lang="es-ES" dirty="0" err="1"/>
              <a:t>mouseClicked</a:t>
            </a:r>
            <a:r>
              <a:rPr lang="es-ES" dirty="0"/>
              <a:t> de la interfaz </a:t>
            </a:r>
            <a:r>
              <a:rPr lang="es-ES" dirty="0" err="1"/>
              <a:t>MouseListener</a:t>
            </a:r>
            <a:r>
              <a:rPr lang="es-ES" dirty="0"/>
              <a:t>, </a:t>
            </a:r>
            <a:r>
              <a:rPr lang="es-ES" dirty="0" smtClean="0"/>
              <a:t>o el </a:t>
            </a:r>
            <a:r>
              <a:rPr lang="es-ES" dirty="0"/>
              <a:t>manejador </a:t>
            </a:r>
            <a:r>
              <a:rPr lang="es-ES" dirty="0" err="1"/>
              <a:t>mouseDragged</a:t>
            </a:r>
            <a:r>
              <a:rPr lang="es-ES" dirty="0"/>
              <a:t> de la interfaz </a:t>
            </a:r>
            <a:r>
              <a:rPr lang="es-ES" dirty="0" err="1"/>
              <a:t>MouseMotionListener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paquete </a:t>
            </a:r>
            <a:r>
              <a:rPr lang="es-ES" dirty="0" err="1"/>
              <a:t>java.awt.event</a:t>
            </a:r>
            <a:r>
              <a:rPr lang="es-ES" dirty="0"/>
              <a:t> y el paquete </a:t>
            </a:r>
            <a:r>
              <a:rPr lang="es-ES" dirty="0" err="1"/>
              <a:t>javax.swing.event</a:t>
            </a:r>
            <a:r>
              <a:rPr lang="es-ES" dirty="0"/>
              <a:t> proporcionan clases adaptadoras de </a:t>
            </a:r>
            <a:r>
              <a:rPr lang="es-ES" dirty="0" smtClean="0"/>
              <a:t>escucha de </a:t>
            </a:r>
            <a:r>
              <a:rPr lang="es-ES" dirty="0"/>
              <a:t>eventos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Una </a:t>
            </a:r>
            <a:r>
              <a:rPr lang="es-ES" b="1" dirty="0"/>
              <a:t>clase adaptadora </a:t>
            </a:r>
            <a:r>
              <a:rPr lang="es-ES" dirty="0"/>
              <a:t>implementa a una interfaz y proporciona una implementación </a:t>
            </a:r>
            <a:r>
              <a:rPr lang="es-ES" dirty="0" smtClean="0"/>
              <a:t>predeterminada (con </a:t>
            </a:r>
            <a:r>
              <a:rPr lang="es-ES" dirty="0"/>
              <a:t>un cuerpo vacío para los métodos) de todos los métodos en la interfaz. </a:t>
            </a:r>
            <a:endParaRPr lang="es-ES" dirty="0" smtClean="0"/>
          </a:p>
          <a:p>
            <a:pPr lvl="1"/>
            <a:r>
              <a:rPr lang="es-ES" dirty="0" smtClean="0"/>
              <a:t>Se </a:t>
            </a:r>
            <a:r>
              <a:rPr lang="es-ES" dirty="0"/>
              <a:t>puede extender una </a:t>
            </a:r>
            <a:r>
              <a:rPr lang="es-ES" dirty="0" smtClean="0"/>
              <a:t>clase adaptadora </a:t>
            </a:r>
            <a:r>
              <a:rPr lang="es-ES" dirty="0"/>
              <a:t>para heredar la implementación predeterminada de cada método, y en consecuencia sobrescribir </a:t>
            </a:r>
            <a:r>
              <a:rPr lang="es-ES" dirty="0" smtClean="0"/>
              <a:t>sólo el(los</a:t>
            </a:r>
            <a:r>
              <a:rPr lang="es-ES" dirty="0"/>
              <a:t>) método(s) que necesite para manejar eventos.</a:t>
            </a:r>
          </a:p>
        </p:txBody>
      </p:sp>
    </p:spTree>
    <p:extLst>
      <p:ext uri="{BB962C8B-B14F-4D97-AF65-F5344CB8AC3E}">
        <p14:creationId xmlns:p14="http://schemas.microsoft.com/office/powerpoint/2010/main" val="23860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1124744"/>
            <a:ext cx="767745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Timer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Un objeto </a:t>
            </a:r>
            <a:r>
              <a:rPr lang="es-ES" dirty="0" err="1"/>
              <a:t>Timer</a:t>
            </a:r>
            <a:r>
              <a:rPr lang="es-ES" dirty="0"/>
              <a:t> genera eventos </a:t>
            </a:r>
            <a:r>
              <a:rPr lang="es-ES" dirty="0" err="1"/>
              <a:t>ActionEvent</a:t>
            </a:r>
            <a:r>
              <a:rPr lang="es-ES" dirty="0"/>
              <a:t> en un intervalo </a:t>
            </a:r>
            <a:r>
              <a:rPr lang="es-ES" dirty="0" smtClean="0"/>
              <a:t>fijo </a:t>
            </a:r>
            <a:r>
              <a:rPr lang="es-ES" dirty="0"/>
              <a:t>en milisegundos (que generalmente </a:t>
            </a:r>
            <a:r>
              <a:rPr lang="es-ES" dirty="0" smtClean="0"/>
              <a:t>se especifica </a:t>
            </a:r>
            <a:r>
              <a:rPr lang="es-ES" dirty="0"/>
              <a:t>como argumento para el constructor de </a:t>
            </a:r>
            <a:r>
              <a:rPr lang="es-ES" dirty="0" err="1"/>
              <a:t>Timer</a:t>
            </a:r>
            <a:r>
              <a:rPr lang="es-ES" dirty="0" smtClean="0"/>
              <a:t>)</a:t>
            </a:r>
          </a:p>
          <a:p>
            <a:pPr lvl="1"/>
            <a:r>
              <a:rPr lang="es-ES" dirty="0"/>
              <a:t>El constructor de </a:t>
            </a:r>
            <a:r>
              <a:rPr lang="es-ES" dirty="0" err="1"/>
              <a:t>Timer</a:t>
            </a:r>
            <a:r>
              <a:rPr lang="es-ES" dirty="0"/>
              <a:t> recibe un retraso en milisegundos y un objeto </a:t>
            </a:r>
            <a:r>
              <a:rPr lang="es-ES" dirty="0" err="1"/>
              <a:t>ActionListener</a:t>
            </a:r>
            <a:r>
              <a:rPr lang="es-ES" dirty="0"/>
              <a:t>.</a:t>
            </a:r>
            <a:endParaRPr lang="es-ES" dirty="0" smtClean="0"/>
          </a:p>
          <a:p>
            <a:r>
              <a:rPr lang="es-ES" dirty="0" smtClean="0"/>
              <a:t>Notifica </a:t>
            </a:r>
            <a:r>
              <a:rPr lang="es-ES" dirty="0"/>
              <a:t>a todos sus objetos </a:t>
            </a:r>
            <a:r>
              <a:rPr lang="es-ES" dirty="0" err="1"/>
              <a:t>ActionListener</a:t>
            </a:r>
            <a:r>
              <a:rPr lang="es-ES" dirty="0"/>
              <a:t> cada </a:t>
            </a:r>
            <a:r>
              <a:rPr lang="es-ES" dirty="0" smtClean="0"/>
              <a:t>vez que </a:t>
            </a:r>
            <a:r>
              <a:rPr lang="es-ES" dirty="0"/>
              <a:t>ocurre un evento </a:t>
            </a:r>
            <a:r>
              <a:rPr lang="es-ES" dirty="0" err="1"/>
              <a:t>ActionEvent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método </a:t>
            </a:r>
            <a:r>
              <a:rPr lang="es-ES" dirty="0" err="1"/>
              <a:t>start</a:t>
            </a:r>
            <a:r>
              <a:rPr lang="es-ES" dirty="0"/>
              <a:t> de </a:t>
            </a:r>
            <a:r>
              <a:rPr lang="es-ES" dirty="0" err="1"/>
              <a:t>Timer</a:t>
            </a:r>
            <a:r>
              <a:rPr lang="es-ES" dirty="0"/>
              <a:t> inicia el objeto </a:t>
            </a:r>
            <a:r>
              <a:rPr lang="es-ES" dirty="0" err="1"/>
              <a:t>Timer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El método </a:t>
            </a:r>
            <a:r>
              <a:rPr lang="es-ES" dirty="0"/>
              <a:t>stop indica que el objeto </a:t>
            </a:r>
            <a:r>
              <a:rPr lang="es-ES" dirty="0" err="1"/>
              <a:t>Timer</a:t>
            </a:r>
            <a:r>
              <a:rPr lang="es-ES" dirty="0"/>
              <a:t> debe dejar de generar eventos.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método </a:t>
            </a:r>
            <a:r>
              <a:rPr lang="es-ES" dirty="0" err="1"/>
              <a:t>restart</a:t>
            </a:r>
            <a:r>
              <a:rPr lang="es-ES" dirty="0"/>
              <a:t> indica que el </a:t>
            </a:r>
            <a:r>
              <a:rPr lang="es-ES" dirty="0" smtClean="0"/>
              <a:t>objeto </a:t>
            </a:r>
            <a:r>
              <a:rPr lang="es-ES" dirty="0" err="1" smtClean="0"/>
              <a:t>Timer</a:t>
            </a:r>
            <a:r>
              <a:rPr lang="es-ES" dirty="0" smtClean="0"/>
              <a:t> </a:t>
            </a:r>
            <a:r>
              <a:rPr lang="es-ES" dirty="0"/>
              <a:t>debe empezar a generar eventos de nuevo.</a:t>
            </a:r>
          </a:p>
        </p:txBody>
      </p:sp>
    </p:spTree>
    <p:extLst>
      <p:ext uri="{BB962C8B-B14F-4D97-AF65-F5344CB8AC3E}">
        <p14:creationId xmlns:p14="http://schemas.microsoft.com/office/powerpoint/2010/main" val="40739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11.5 El </a:t>
            </a:r>
            <a:r>
              <a:rPr lang="es-ES" dirty="0"/>
              <a:t>proyecto </a:t>
            </a:r>
            <a:r>
              <a:rPr lang="es-ES" dirty="0" err="1"/>
              <a:t>ImageViewer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628800"/>
            <a:ext cx="55149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13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Procesamiento de imágenes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91" y="1484784"/>
            <a:ext cx="59531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80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Gestores de </a:t>
            </a:r>
            <a:r>
              <a:rPr lang="es-ES" dirty="0" smtClean="0"/>
              <a:t>disposición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1700809"/>
            <a:ext cx="4896544" cy="4464496"/>
          </a:xfrm>
        </p:spPr>
        <p:txBody>
          <a:bodyPr/>
          <a:lstStyle/>
          <a:p>
            <a:pPr lvl="1"/>
            <a:r>
              <a:rPr lang="es-ES" dirty="0" smtClean="0"/>
              <a:t>Gestiona </a:t>
            </a:r>
            <a:r>
              <a:rPr lang="es-ES" dirty="0"/>
              <a:t>la disposición de los componentes en pantalla</a:t>
            </a:r>
          </a:p>
          <a:p>
            <a:pPr lvl="1"/>
            <a:r>
              <a:rPr lang="es-ES" dirty="0"/>
              <a:t>Se lleva a cabo mediante gestores de disposición</a:t>
            </a:r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2228"/>
            <a:ext cx="28765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81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 smtClean="0"/>
              <a:t>11.5.3 Esquemas de disposición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65412" y="2636912"/>
            <a:ext cx="8229600" cy="38864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Esquema </a:t>
            </a:r>
            <a:r>
              <a:rPr lang="es-ES" dirty="0" err="1" smtClean="0"/>
              <a:t>flow</a:t>
            </a:r>
            <a:r>
              <a:rPr lang="es-ES" dirty="0" smtClean="0"/>
              <a:t> </a:t>
            </a:r>
            <a:r>
              <a:rPr lang="es-ES" dirty="0" err="1" smtClean="0"/>
              <a:t>Layout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418" y="3129819"/>
            <a:ext cx="53149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12" y="5229200"/>
            <a:ext cx="7920880" cy="144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" y="1412776"/>
            <a:ext cx="8866017" cy="9831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Disposición de los componentes (</a:t>
            </a:r>
            <a:r>
              <a:rPr lang="es-ES" i="1" dirty="0" err="1"/>
              <a:t>layout</a:t>
            </a:r>
            <a:r>
              <a:rPr lang="es-ES" i="1" dirty="0"/>
              <a:t> manager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Cómo </a:t>
            </a:r>
            <a:r>
              <a:rPr lang="es-ES" dirty="0"/>
              <a:t>se colocan los componentes (usando el método </a:t>
            </a:r>
            <a:r>
              <a:rPr lang="es-ES" i="1" dirty="0" err="1" smtClean="0"/>
              <a:t>add</a:t>
            </a:r>
            <a:r>
              <a:rPr lang="es-ES" dirty="0" smtClean="0"/>
              <a:t>) depende </a:t>
            </a:r>
            <a:r>
              <a:rPr lang="es-ES" dirty="0"/>
              <a:t>del gestor de disposición del contenedor (</a:t>
            </a:r>
            <a:r>
              <a:rPr lang="es-ES" i="1" dirty="0" err="1" smtClean="0"/>
              <a:t>layout</a:t>
            </a:r>
            <a:r>
              <a:rPr lang="es-ES" i="1" dirty="0" smtClean="0"/>
              <a:t> manager</a:t>
            </a:r>
            <a:r>
              <a:rPr lang="es-ES" dirty="0"/>
              <a:t>)</a:t>
            </a:r>
          </a:p>
          <a:p>
            <a:r>
              <a:rPr lang="es-ES" dirty="0" smtClean="0"/>
              <a:t>Tipos </a:t>
            </a:r>
            <a:r>
              <a:rPr lang="es-ES" dirty="0"/>
              <a:t>de disposiciones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/>
              <a:t>BorderLayout</a:t>
            </a:r>
            <a:endParaRPr lang="es-ES" dirty="0"/>
          </a:p>
          <a:p>
            <a:pPr lvl="2"/>
            <a:r>
              <a:rPr lang="es-ES" dirty="0"/>
              <a:t>Se ponen los componentes en un lateral o en el centro</a:t>
            </a:r>
          </a:p>
          <a:p>
            <a:pPr lvl="2"/>
            <a:r>
              <a:rPr lang="es-ES" dirty="0"/>
              <a:t>se indica con una </a:t>
            </a:r>
            <a:r>
              <a:rPr lang="es-ES" dirty="0" err="1"/>
              <a:t>dirección:“East</a:t>
            </a:r>
            <a:r>
              <a:rPr lang="es-ES" dirty="0"/>
              <a:t>”, “West”, “North”, “South”, “Center”</a:t>
            </a:r>
          </a:p>
          <a:p>
            <a:pPr lvl="3"/>
            <a:r>
              <a:rPr lang="es-ES" dirty="0"/>
              <a:t>Por defecto, en ventanas </a:t>
            </a:r>
            <a:r>
              <a:rPr lang="es-ES" dirty="0" err="1" smtClean="0"/>
              <a:t>Jframe</a:t>
            </a:r>
            <a:endParaRPr lang="es-ES" dirty="0" smtClean="0"/>
          </a:p>
          <a:p>
            <a:pPr lvl="1"/>
            <a:r>
              <a:rPr lang="es-ES" dirty="0" err="1"/>
              <a:t>GridLayout</a:t>
            </a:r>
            <a:endParaRPr lang="es-ES" dirty="0"/>
          </a:p>
          <a:p>
            <a:pPr lvl="2"/>
            <a:r>
              <a:rPr lang="es-ES" dirty="0"/>
              <a:t>Se colocan los componentes en una rejilla rectangular (filas x </a:t>
            </a:r>
            <a:r>
              <a:rPr lang="es-ES" dirty="0" err="1"/>
              <a:t>cols</a:t>
            </a:r>
            <a:r>
              <a:rPr lang="es-ES" dirty="0"/>
              <a:t>)</a:t>
            </a:r>
          </a:p>
          <a:p>
            <a:pPr lvl="2"/>
            <a:r>
              <a:rPr lang="es-ES" dirty="0"/>
              <a:t>Se añaden en orden izquierda-derecha y </a:t>
            </a:r>
            <a:r>
              <a:rPr lang="es-ES" dirty="0" smtClean="0"/>
              <a:t>arriba-abajo</a:t>
            </a:r>
            <a:endParaRPr lang="es-ES" dirty="0"/>
          </a:p>
          <a:p>
            <a:pPr lvl="1"/>
            <a:r>
              <a:rPr lang="es-ES" dirty="0" err="1" smtClean="0"/>
              <a:t>FlowLayout</a:t>
            </a:r>
            <a:endParaRPr lang="es-ES" dirty="0"/>
          </a:p>
          <a:p>
            <a:pPr lvl="2"/>
            <a:r>
              <a:rPr lang="es-ES" dirty="0" smtClean="0"/>
              <a:t>Los </a:t>
            </a:r>
            <a:r>
              <a:rPr lang="es-ES" dirty="0"/>
              <a:t>componentes se ponen de izquierda a derecha hasta llenar la línea, </a:t>
            </a:r>
            <a:r>
              <a:rPr lang="es-ES" dirty="0" smtClean="0"/>
              <a:t>y se </a:t>
            </a:r>
            <a:r>
              <a:rPr lang="es-ES" dirty="0"/>
              <a:t>pasa a la siguiente. Cada línea se centra</a:t>
            </a:r>
          </a:p>
          <a:p>
            <a:pPr lvl="3"/>
            <a:r>
              <a:rPr lang="es-ES" dirty="0" smtClean="0"/>
              <a:t>Por </a:t>
            </a:r>
            <a:r>
              <a:rPr lang="es-ES" dirty="0"/>
              <a:t>defecto, en paneles y </a:t>
            </a:r>
            <a:r>
              <a:rPr lang="es-ES" dirty="0" err="1"/>
              <a:t>applets</a:t>
            </a:r>
            <a:endParaRPr lang="es-ES" dirty="0"/>
          </a:p>
          <a:p>
            <a:r>
              <a:rPr lang="es-ES" dirty="0" smtClean="0"/>
              <a:t>Para </a:t>
            </a:r>
            <a:r>
              <a:rPr lang="es-ES" dirty="0"/>
              <a:t>poner una disposición se utiliza el método </a:t>
            </a:r>
            <a:r>
              <a:rPr lang="es-ES" i="1" dirty="0" err="1"/>
              <a:t>setLayout</a:t>
            </a:r>
            <a:r>
              <a:rPr lang="es-ES" i="1" dirty="0"/>
              <a:t>():</a:t>
            </a:r>
          </a:p>
          <a:p>
            <a:pPr marL="457200" lvl="1" indent="0">
              <a:buNone/>
            </a:pPr>
            <a:r>
              <a:rPr lang="es-ES" dirty="0" err="1"/>
              <a:t>GridLayout</a:t>
            </a:r>
            <a:r>
              <a:rPr lang="es-ES" dirty="0"/>
              <a:t> </a:t>
            </a:r>
            <a:r>
              <a:rPr lang="es-ES" dirty="0" err="1"/>
              <a:t>nuevolayout</a:t>
            </a:r>
            <a:r>
              <a:rPr lang="es-ES" dirty="0"/>
              <a:t> = new </a:t>
            </a:r>
            <a:r>
              <a:rPr lang="es-ES" dirty="0" err="1"/>
              <a:t>GridLayout</a:t>
            </a:r>
            <a:r>
              <a:rPr lang="es-ES" dirty="0"/>
              <a:t>(3,2);</a:t>
            </a:r>
          </a:p>
          <a:p>
            <a:pPr marL="457200" lvl="1" indent="0">
              <a:buNone/>
            </a:pPr>
            <a:r>
              <a:rPr lang="es-ES" dirty="0" err="1"/>
              <a:t>setLayout</a:t>
            </a:r>
            <a:r>
              <a:rPr lang="es-ES" dirty="0"/>
              <a:t>(</a:t>
            </a:r>
            <a:r>
              <a:rPr lang="es-ES" dirty="0" err="1"/>
              <a:t>nuevolayout</a:t>
            </a:r>
            <a:r>
              <a:rPr lang="es-E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41358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Esquema “</a:t>
            </a:r>
            <a:r>
              <a:rPr lang="es-ES" dirty="0" err="1" smtClean="0"/>
              <a:t>BorderLayout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62" y="4797152"/>
            <a:ext cx="853401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42" y="1052736"/>
            <a:ext cx="4336774" cy="377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Esquema “</a:t>
            </a:r>
            <a:r>
              <a:rPr lang="es-ES" dirty="0" err="1" smtClean="0"/>
              <a:t>GridLayout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9404"/>
            <a:ext cx="41624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87601"/>
            <a:ext cx="8208912" cy="25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Esquema “</a:t>
            </a:r>
            <a:r>
              <a:rPr lang="es-ES" dirty="0" err="1" smtClean="0"/>
              <a:t>BoxLayout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85" y="5013176"/>
            <a:ext cx="8458059" cy="14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08720"/>
            <a:ext cx="22955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919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819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11.5.4 Contenedores anidados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008112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Para conseguir diseños sofisticados lo mejor es </a:t>
            </a:r>
            <a:r>
              <a:rPr lang="es-ES" dirty="0" smtClean="0"/>
              <a:t>anidar contenedores</a:t>
            </a:r>
            <a:endParaRPr lang="es-ES" dirty="0"/>
          </a:p>
          <a:p>
            <a:r>
              <a:rPr lang="es-ES" dirty="0" smtClean="0"/>
              <a:t>Se </a:t>
            </a:r>
            <a:r>
              <a:rPr lang="es-ES" dirty="0"/>
              <a:t>puede utilizar </a:t>
            </a:r>
            <a:r>
              <a:rPr lang="es-ES" dirty="0" err="1"/>
              <a:t>JPanel</a:t>
            </a:r>
            <a:r>
              <a:rPr lang="es-ES" dirty="0"/>
              <a:t> como contenedor básico</a:t>
            </a:r>
          </a:p>
          <a:p>
            <a:r>
              <a:rPr lang="es-ES" dirty="0" smtClean="0"/>
              <a:t>Cada </a:t>
            </a:r>
            <a:r>
              <a:rPr lang="es-ES" dirty="0"/>
              <a:t>contenedor tendrá su </a:t>
            </a:r>
            <a:r>
              <a:rPr lang="es-ES" dirty="0" err="1"/>
              <a:t>layout</a:t>
            </a:r>
            <a:r>
              <a:rPr lang="es-ES" dirty="0"/>
              <a:t> manager </a:t>
            </a:r>
            <a:r>
              <a:rPr lang="es-ES" dirty="0" smtClean="0"/>
              <a:t>específico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725" y="2348880"/>
            <a:ext cx="5256584" cy="406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setLayout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76864" cy="21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7032"/>
            <a:ext cx="64807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987824" y="1484784"/>
            <a:ext cx="5328592" cy="28803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11.7.1 </a:t>
            </a:r>
            <a:r>
              <a:rPr lang="es-ES" dirty="0" smtClean="0"/>
              <a:t>Botones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Los </a:t>
            </a:r>
            <a:r>
              <a:rPr lang="es-ES" dirty="0"/>
              <a:t>botones, junto con los menús, son los controles más </a:t>
            </a:r>
            <a:r>
              <a:rPr lang="es-ES" dirty="0" smtClean="0"/>
              <a:t>típicos en </a:t>
            </a:r>
            <a:r>
              <a:rPr lang="es-ES" dirty="0"/>
              <a:t>una GUI</a:t>
            </a:r>
          </a:p>
          <a:p>
            <a:r>
              <a:rPr lang="es-ES" dirty="0" smtClean="0"/>
              <a:t>Existen </a:t>
            </a:r>
            <a:r>
              <a:rPr lang="es-ES" dirty="0"/>
              <a:t>diferentes tipos (especializaciones de </a:t>
            </a:r>
            <a:r>
              <a:rPr lang="es-ES" dirty="0" err="1"/>
              <a:t>AbstractButton</a:t>
            </a:r>
            <a:r>
              <a:rPr lang="es-ES" dirty="0"/>
              <a:t>)</a:t>
            </a:r>
          </a:p>
          <a:p>
            <a:pPr lvl="1"/>
            <a:r>
              <a:rPr lang="es-ES" b="1" dirty="0" err="1" smtClean="0"/>
              <a:t>JButton</a:t>
            </a:r>
            <a:r>
              <a:rPr lang="es-ES" dirty="0"/>
              <a:t>: Botón aislado. Puede pulsarse, pero su estado no cambia</a:t>
            </a:r>
          </a:p>
          <a:p>
            <a:pPr lvl="1"/>
            <a:r>
              <a:rPr lang="es-ES" b="1" dirty="0" err="1" smtClean="0"/>
              <a:t>JToggleButton</a:t>
            </a:r>
            <a:r>
              <a:rPr lang="es-ES" b="1" dirty="0" smtClean="0"/>
              <a:t> </a:t>
            </a:r>
            <a:r>
              <a:rPr lang="es-ES" dirty="0"/>
              <a:t>: Botón seleccionable. Cuando se pulsa el botón, </a:t>
            </a:r>
            <a:r>
              <a:rPr lang="es-ES" dirty="0" smtClean="0"/>
              <a:t>su estado </a:t>
            </a:r>
            <a:r>
              <a:rPr lang="es-ES" dirty="0"/>
              <a:t>pasa a </a:t>
            </a:r>
            <a:r>
              <a:rPr lang="es-ES" i="1" dirty="0"/>
              <a:t>seleccionado</a:t>
            </a:r>
            <a:r>
              <a:rPr lang="es-ES" dirty="0"/>
              <a:t>, hasta que se pulsa de nuevo (</a:t>
            </a:r>
            <a:r>
              <a:rPr lang="es-ES" dirty="0" smtClean="0"/>
              <a:t>entonces se </a:t>
            </a:r>
            <a:r>
              <a:rPr lang="es-ES" dirty="0"/>
              <a:t>deselecciona)</a:t>
            </a:r>
          </a:p>
          <a:p>
            <a:pPr lvl="2"/>
            <a:r>
              <a:rPr lang="es-ES" i="1" dirty="0" err="1" smtClean="0"/>
              <a:t>isSelected</a:t>
            </a:r>
            <a:r>
              <a:rPr lang="es-ES" i="1" dirty="0"/>
              <a:t>() </a:t>
            </a:r>
            <a:r>
              <a:rPr lang="es-ES" dirty="0"/>
              <a:t>permite chequear su estado</a:t>
            </a:r>
          </a:p>
          <a:p>
            <a:pPr lvl="1"/>
            <a:r>
              <a:rPr lang="es-ES" b="1" dirty="0" err="1" smtClean="0"/>
              <a:t>JCheckBox</a:t>
            </a:r>
            <a:r>
              <a:rPr lang="es-ES" b="1" dirty="0" smtClean="0"/>
              <a:t> </a:t>
            </a:r>
            <a:r>
              <a:rPr lang="es-ES" dirty="0"/>
              <a:t>: Especialización de </a:t>
            </a:r>
            <a:r>
              <a:rPr lang="es-ES" dirty="0" err="1"/>
              <a:t>JToggleButton</a:t>
            </a:r>
            <a:r>
              <a:rPr lang="es-ES" dirty="0"/>
              <a:t> que implementa </a:t>
            </a:r>
            <a:r>
              <a:rPr lang="es-ES" dirty="0" smtClean="0"/>
              <a:t>una casilla </a:t>
            </a:r>
            <a:r>
              <a:rPr lang="es-ES" dirty="0"/>
              <a:t>de verificación. Botón con estado interno, que cambia </a:t>
            </a:r>
            <a:r>
              <a:rPr lang="es-ES" dirty="0" smtClean="0"/>
              <a:t>de apariencia </a:t>
            </a:r>
            <a:r>
              <a:rPr lang="es-ES" dirty="0"/>
              <a:t>de forma adecuada según si está o no está seleccionado</a:t>
            </a:r>
          </a:p>
          <a:p>
            <a:pPr lvl="1"/>
            <a:r>
              <a:rPr lang="es-ES" b="1" dirty="0" err="1" smtClean="0"/>
              <a:t>JRadioButton</a:t>
            </a:r>
            <a:r>
              <a:rPr lang="es-ES" dirty="0"/>
              <a:t>: Especialización de </a:t>
            </a:r>
            <a:r>
              <a:rPr lang="es-ES" dirty="0" err="1"/>
              <a:t>JToggleButton</a:t>
            </a:r>
            <a:r>
              <a:rPr lang="es-ES" dirty="0"/>
              <a:t> que tiene </a:t>
            </a:r>
            <a:r>
              <a:rPr lang="es-ES" dirty="0" smtClean="0"/>
              <a:t>sentido dentro </a:t>
            </a:r>
            <a:r>
              <a:rPr lang="es-ES" dirty="0"/>
              <a:t>de un mismo grupo de botones (</a:t>
            </a:r>
            <a:r>
              <a:rPr lang="es-ES" i="1" dirty="0" err="1"/>
              <a:t>ButtonGroup</a:t>
            </a:r>
            <a:r>
              <a:rPr lang="es-ES" dirty="0"/>
              <a:t>) que </a:t>
            </a:r>
            <a:r>
              <a:rPr lang="es-ES" dirty="0" smtClean="0"/>
              <a:t>controla que </a:t>
            </a:r>
            <a:r>
              <a:rPr lang="es-ES" dirty="0" err="1"/>
              <a:t>sólamente</a:t>
            </a:r>
            <a:r>
              <a:rPr lang="es-ES" dirty="0"/>
              <a:t> uno de ellos está seleccionado</a:t>
            </a:r>
          </a:p>
          <a:p>
            <a:pPr lvl="2"/>
            <a:r>
              <a:rPr lang="es-ES" dirty="0" smtClean="0"/>
              <a:t>Nota</a:t>
            </a:r>
            <a:r>
              <a:rPr lang="es-ES" dirty="0"/>
              <a:t>: </a:t>
            </a:r>
            <a:r>
              <a:rPr lang="es-ES" dirty="0" err="1"/>
              <a:t>ButtonGroup</a:t>
            </a:r>
            <a:r>
              <a:rPr lang="es-ES" dirty="0"/>
              <a:t> es únicamente un controlador, no un componente)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evento semántico más común anunciado por los botones </a:t>
            </a:r>
            <a:r>
              <a:rPr lang="es-ES" dirty="0" smtClean="0"/>
              <a:t>es </a:t>
            </a:r>
            <a:r>
              <a:rPr lang="es-ES" dirty="0" err="1" smtClean="0"/>
              <a:t>ActionEvent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09607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Botones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351" y="917713"/>
            <a:ext cx="3744416" cy="270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89040"/>
            <a:ext cx="635750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Manejo de </a:t>
            </a:r>
            <a:r>
              <a:rPr lang="es-ES" dirty="0" smtClean="0"/>
              <a:t>eventos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pPr lvl="1"/>
            <a:r>
              <a:rPr lang="es-ES" dirty="0" smtClean="0"/>
              <a:t>Se </a:t>
            </a:r>
            <a:r>
              <a:rPr lang="es-ES" dirty="0"/>
              <a:t>refiere a las técnicas para trabajar con las entradas del usuario</a:t>
            </a:r>
          </a:p>
          <a:p>
            <a:pPr lvl="1"/>
            <a:r>
              <a:rPr lang="es-ES" dirty="0"/>
              <a:t>Reaccionar ante eventos del usuario, de teclado, de ratón, de tiempo…)</a:t>
            </a:r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6" y="1707801"/>
            <a:ext cx="2857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9554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3589"/>
            <a:ext cx="879465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325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11.7.2 Bordes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31" y="1124744"/>
            <a:ext cx="85545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6503"/>
            <a:ext cx="7583920" cy="2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La clase </a:t>
            </a:r>
            <a:r>
              <a:rPr lang="es-ES" i="1" dirty="0" err="1" smtClean="0"/>
              <a:t>Graphics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Proporciona </a:t>
            </a:r>
            <a:r>
              <a:rPr lang="es-ES" dirty="0"/>
              <a:t>métodos para dibujar, rellenar, </a:t>
            </a:r>
            <a:r>
              <a:rPr lang="es-ES" dirty="0" smtClean="0"/>
              <a:t>pintar imágenes</a:t>
            </a:r>
            <a:r>
              <a:rPr lang="es-ES" dirty="0"/>
              <a:t>, copiar áreas y pegar gráficos en pantalla</a:t>
            </a:r>
          </a:p>
          <a:p>
            <a:pPr lvl="1"/>
            <a:r>
              <a:rPr lang="es-ES" dirty="0" err="1" smtClean="0"/>
              <a:t>drawLine</a:t>
            </a:r>
            <a:endParaRPr lang="es-ES" dirty="0"/>
          </a:p>
          <a:p>
            <a:pPr lvl="1"/>
            <a:r>
              <a:rPr lang="es-ES" dirty="0" err="1" smtClean="0"/>
              <a:t>drawRect</a:t>
            </a:r>
            <a:r>
              <a:rPr lang="es-ES" dirty="0" smtClean="0"/>
              <a:t> </a:t>
            </a:r>
            <a:r>
              <a:rPr lang="es-ES" dirty="0"/>
              <a:t>y </a:t>
            </a:r>
            <a:r>
              <a:rPr lang="es-ES" dirty="0" err="1"/>
              <a:t>fillRect</a:t>
            </a:r>
            <a:endParaRPr lang="es-ES" dirty="0"/>
          </a:p>
          <a:p>
            <a:pPr lvl="1"/>
            <a:r>
              <a:rPr lang="es-ES" dirty="0" err="1" smtClean="0"/>
              <a:t>drawPolygon</a:t>
            </a:r>
            <a:endParaRPr lang="es-ES" dirty="0"/>
          </a:p>
          <a:p>
            <a:pPr lvl="1"/>
            <a:r>
              <a:rPr lang="es-ES" dirty="0" err="1" smtClean="0"/>
              <a:t>drawPolyline</a:t>
            </a:r>
            <a:endParaRPr lang="es-ES" dirty="0"/>
          </a:p>
          <a:p>
            <a:pPr lvl="1"/>
            <a:r>
              <a:rPr lang="es-ES" dirty="0" err="1" smtClean="0"/>
              <a:t>drawOval</a:t>
            </a:r>
            <a:r>
              <a:rPr lang="es-ES" dirty="0" smtClean="0"/>
              <a:t> </a:t>
            </a:r>
            <a:r>
              <a:rPr lang="es-ES" dirty="0"/>
              <a:t>y </a:t>
            </a:r>
            <a:r>
              <a:rPr lang="es-ES" dirty="0" err="1"/>
              <a:t>fillOval</a:t>
            </a:r>
            <a:endParaRPr lang="es-ES" dirty="0"/>
          </a:p>
          <a:p>
            <a:pPr lvl="1"/>
            <a:r>
              <a:rPr lang="es-ES" dirty="0" err="1" smtClean="0"/>
              <a:t>drawArc</a:t>
            </a:r>
            <a:r>
              <a:rPr lang="es-ES" dirty="0" smtClean="0"/>
              <a:t> </a:t>
            </a:r>
            <a:r>
              <a:rPr lang="es-ES" dirty="0"/>
              <a:t>y </a:t>
            </a:r>
            <a:r>
              <a:rPr lang="es-ES" dirty="0" err="1" smtClean="0"/>
              <a:t>fillArc</a:t>
            </a:r>
            <a:endParaRPr lang="es-ES" dirty="0" smtClean="0"/>
          </a:p>
          <a:p>
            <a:r>
              <a:rPr lang="es-ES" dirty="0" smtClean="0"/>
              <a:t>y </a:t>
            </a:r>
            <a:r>
              <a:rPr lang="es-ES" dirty="0"/>
              <a:t>para escribir texto</a:t>
            </a:r>
          </a:p>
          <a:p>
            <a:pPr lvl="1"/>
            <a:r>
              <a:rPr lang="es-ES" dirty="0" err="1" smtClean="0"/>
              <a:t>drawString</a:t>
            </a:r>
            <a:endParaRPr lang="es-ES" dirty="0"/>
          </a:p>
          <a:p>
            <a:pPr lvl="1"/>
            <a:r>
              <a:rPr lang="es-ES" dirty="0" err="1" smtClean="0"/>
              <a:t>setFont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0481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759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827584" y="0"/>
            <a:ext cx="7019925" cy="5202163"/>
            <a:chOff x="827584" y="0"/>
            <a:chExt cx="7019925" cy="52021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0"/>
              <a:ext cx="7019925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4221088"/>
              <a:ext cx="579120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Tutoriales java swing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API JAVA</a:t>
            </a:r>
            <a:endParaRPr lang="es-ES" dirty="0" smtClean="0">
              <a:hlinkClick r:id="rId2"/>
            </a:endParaRPr>
          </a:p>
          <a:p>
            <a:pPr lvl="1"/>
            <a:r>
              <a:rPr lang="es-ES" dirty="0" smtClean="0">
                <a:hlinkClick r:id="rId2"/>
              </a:rPr>
              <a:t>http://docs.oracle.com/javase/7/docs/api/index.html</a:t>
            </a:r>
            <a:endParaRPr lang="es-ES" dirty="0" smtClean="0">
              <a:hlinkClick r:id="rId3"/>
            </a:endParaRPr>
          </a:p>
          <a:p>
            <a:r>
              <a:rPr lang="es-ES" dirty="0" smtClean="0"/>
              <a:t>Tutoriales de Oracle</a:t>
            </a:r>
            <a:endParaRPr lang="es-ES" dirty="0" smtClean="0">
              <a:hlinkClick r:id="rId3"/>
            </a:endParaRPr>
          </a:p>
          <a:p>
            <a:pPr lvl="1"/>
            <a:r>
              <a:rPr lang="es-ES" dirty="0">
                <a:hlinkClick r:id="rId3"/>
              </a:rPr>
              <a:t>http://docs.oracle.com/javase/tutorial/2d/index.html</a:t>
            </a:r>
          </a:p>
          <a:p>
            <a:pPr lvl="1"/>
            <a:r>
              <a:rPr lang="es-ES" dirty="0" smtClean="0">
                <a:hlinkClick r:id="rId3"/>
              </a:rPr>
              <a:t>http://docs.oracle.com/javase/tutorial/index.html</a:t>
            </a:r>
            <a:r>
              <a:rPr lang="es-ES" dirty="0" smtClean="0"/>
              <a:t> </a:t>
            </a:r>
          </a:p>
          <a:p>
            <a:r>
              <a:rPr lang="es-ES" dirty="0" smtClean="0">
                <a:hlinkClick r:id="rId4"/>
              </a:rPr>
              <a:t>http://zetcode.com/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>
                <a:hlinkClick r:id="rId5"/>
              </a:rPr>
              <a:t>http://zetcode.com/tutorials/javaswingtutorial/</a:t>
            </a:r>
            <a:r>
              <a:rPr lang="es-ES" dirty="0" smtClean="0"/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SPACE INVADERS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s-ES" dirty="0" smtClean="0">
                <a:hlinkClick r:id="rId2"/>
              </a:rPr>
              <a:t>http://www.cokeandcode.com/info/tut2d.html</a:t>
            </a:r>
            <a:endParaRPr lang="es-ES" dirty="0" smtClean="0"/>
          </a:p>
          <a:p>
            <a:pPr lvl="1"/>
            <a:r>
              <a:rPr lang="es-ES" dirty="0" smtClean="0">
                <a:hlinkClick r:id="rId3"/>
              </a:rPr>
              <a:t>http://dl.dropbox.com/u/9043876/Curso%20de%20Space%20Invaders/index.html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>
                <a:hlinkClick r:id="rId4"/>
              </a:rPr>
              <a:t>http://zetcode.com/tutorials/javagamestutorial/</a:t>
            </a:r>
            <a:r>
              <a:rPr lang="es-ES" dirty="0" smtClean="0"/>
              <a:t> </a:t>
            </a:r>
          </a:p>
          <a:p>
            <a:r>
              <a:rPr lang="es-ES" dirty="0"/>
              <a:t>r-</a:t>
            </a:r>
            <a:r>
              <a:rPr lang="es-ES" dirty="0" err="1"/>
              <a:t>type</a:t>
            </a:r>
            <a:endParaRPr lang="es-ES" dirty="0"/>
          </a:p>
          <a:p>
            <a:pPr lvl="1"/>
            <a:r>
              <a:rPr lang="es-ES" dirty="0">
                <a:hlinkClick r:id="rId5"/>
              </a:rPr>
              <a:t>http://zetcode.com/tutorials/javagamestutorial/movingsprites/</a:t>
            </a:r>
            <a:r>
              <a:rPr lang="es-ES" dirty="0"/>
              <a:t> </a:t>
            </a:r>
          </a:p>
          <a:p>
            <a:pPr lvl="1"/>
            <a:r>
              <a:rPr lang="es-ES" dirty="0">
                <a:hlinkClick r:id="rId6"/>
              </a:rPr>
              <a:t>http://grepcode.com/file/repo1.maven.org/maven2/com.dtrules/el/4.3/com/dtrules/compiler/el/RType.java</a:t>
            </a:r>
            <a:r>
              <a:rPr lang="es-ES" dirty="0"/>
              <a:t> </a:t>
            </a:r>
          </a:p>
          <a:p>
            <a:pPr lvl="1"/>
            <a:r>
              <a:rPr lang="es-ES" dirty="0">
                <a:hlinkClick r:id="rId7"/>
              </a:rPr>
              <a:t>http://www.dreamincode.net/forums/topic/177220-packages/</a:t>
            </a:r>
            <a:r>
              <a:rPr lang="es-ES" dirty="0"/>
              <a:t> </a:t>
            </a:r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11.3 AWT Y SWING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705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73325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 AWT y Swing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AWT</a:t>
            </a:r>
            <a:r>
              <a:rPr lang="es-ES" dirty="0"/>
              <a:t>.</a:t>
            </a:r>
          </a:p>
          <a:p>
            <a:pPr lvl="1"/>
            <a:r>
              <a:rPr lang="es-ES" dirty="0" smtClean="0"/>
              <a:t>Soportado </a:t>
            </a:r>
            <a:r>
              <a:rPr lang="es-ES" dirty="0"/>
              <a:t>por JDK 1.0 y 1.1.</a:t>
            </a:r>
          </a:p>
          <a:p>
            <a:pPr lvl="1"/>
            <a:r>
              <a:rPr lang="es-ES" dirty="0" smtClean="0"/>
              <a:t>Utiliza </a:t>
            </a:r>
            <a:r>
              <a:rPr lang="es-ES" dirty="0"/>
              <a:t>código nativo de la plataforma en la que se ejecuta el programa.</a:t>
            </a:r>
          </a:p>
          <a:p>
            <a:pPr lvl="1"/>
            <a:r>
              <a:rPr lang="es-ES" dirty="0" smtClean="0"/>
              <a:t>Resta </a:t>
            </a:r>
            <a:r>
              <a:rPr lang="es-ES" dirty="0"/>
              <a:t>compatibilidad</a:t>
            </a:r>
            <a:r>
              <a:rPr lang="es-ES" dirty="0" smtClean="0"/>
              <a:t>:</a:t>
            </a:r>
          </a:p>
          <a:p>
            <a:pPr lvl="2"/>
            <a:r>
              <a:rPr lang="es-ES" dirty="0" smtClean="0"/>
              <a:t>No </a:t>
            </a:r>
            <a:r>
              <a:rPr lang="es-ES" dirty="0"/>
              <a:t>todos los componentes GUI de todas </a:t>
            </a:r>
            <a:r>
              <a:rPr lang="es-ES" dirty="0" smtClean="0"/>
              <a:t>las plataformas </a:t>
            </a:r>
            <a:r>
              <a:rPr lang="es-ES" dirty="0"/>
              <a:t>se comportan de la misma forma.</a:t>
            </a:r>
          </a:p>
          <a:p>
            <a:r>
              <a:rPr lang="es-ES" dirty="0" smtClean="0"/>
              <a:t>Swing</a:t>
            </a:r>
            <a:r>
              <a:rPr lang="es-ES" dirty="0"/>
              <a:t>.</a:t>
            </a:r>
          </a:p>
          <a:p>
            <a:pPr lvl="1"/>
            <a:r>
              <a:rPr lang="es-ES" dirty="0" smtClean="0"/>
              <a:t>Soportado </a:t>
            </a:r>
            <a:r>
              <a:rPr lang="es-ES" dirty="0"/>
              <a:t>por JDK 1.2.</a:t>
            </a:r>
          </a:p>
          <a:p>
            <a:pPr lvl="1"/>
            <a:r>
              <a:rPr lang="pt-BR" dirty="0" smtClean="0"/>
              <a:t>No </a:t>
            </a:r>
            <a:r>
              <a:rPr lang="pt-BR" dirty="0"/>
              <a:t>utiliza código nativo.</a:t>
            </a:r>
          </a:p>
          <a:p>
            <a:pPr lvl="1"/>
            <a:r>
              <a:rPr lang="es-ES" dirty="0" smtClean="0"/>
              <a:t>Todos </a:t>
            </a:r>
            <a:r>
              <a:rPr lang="es-ES" dirty="0"/>
              <a:t>los componentes se comportan igual en todas las plataformas.</a:t>
            </a:r>
          </a:p>
          <a:p>
            <a:pPr lvl="1"/>
            <a:r>
              <a:rPr lang="es-ES" dirty="0" smtClean="0"/>
              <a:t>Aspecto </a:t>
            </a:r>
            <a:r>
              <a:rPr lang="es-ES" dirty="0"/>
              <a:t>distinto según la plataforma.</a:t>
            </a:r>
          </a:p>
          <a:p>
            <a:pPr lvl="1"/>
            <a:r>
              <a:rPr lang="es-ES" dirty="0" smtClean="0"/>
              <a:t>Conjunto </a:t>
            </a:r>
            <a:r>
              <a:rPr lang="es-ES" dirty="0"/>
              <a:t>de componentes más extenso y con más características.</a:t>
            </a:r>
          </a:p>
          <a:p>
            <a:pPr lvl="1"/>
            <a:r>
              <a:rPr lang="es-ES" dirty="0" smtClean="0"/>
              <a:t>Precisa </a:t>
            </a:r>
            <a:r>
              <a:rPr lang="es-ES" dirty="0"/>
              <a:t>de algunas clases de AWT.</a:t>
            </a:r>
          </a:p>
        </p:txBody>
      </p:sp>
    </p:spTree>
    <p:extLst>
      <p:ext uri="{BB962C8B-B14F-4D97-AF65-F5344CB8AC3E}">
        <p14:creationId xmlns:p14="http://schemas.microsoft.com/office/powerpoint/2010/main" val="342071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de una IGU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Un </a:t>
            </a:r>
            <a:r>
              <a:rPr lang="es-ES" dirty="0"/>
              <a:t>programa gráfico es un conjunto de </a:t>
            </a:r>
            <a:r>
              <a:rPr lang="es-ES" dirty="0" smtClean="0"/>
              <a:t>componentes anidados</a:t>
            </a:r>
          </a:p>
          <a:p>
            <a:r>
              <a:rPr lang="es-ES" dirty="0" smtClean="0"/>
              <a:t>Una </a:t>
            </a:r>
            <a:r>
              <a:rPr lang="es-ES" dirty="0"/>
              <a:t>interfaz gráfica común va a tener </a:t>
            </a:r>
            <a:r>
              <a:rPr lang="es-ES" dirty="0" smtClean="0"/>
              <a:t>varios elementos.</a:t>
            </a:r>
          </a:p>
          <a:p>
            <a:pPr lvl="1"/>
            <a:r>
              <a:rPr lang="es-ES" dirty="0" smtClean="0"/>
              <a:t>Un </a:t>
            </a:r>
            <a:r>
              <a:rPr lang="es-ES" dirty="0"/>
              <a:t>contenedor de primer nivel (</a:t>
            </a:r>
            <a:r>
              <a:rPr lang="es-ES" dirty="0" err="1"/>
              <a:t>JFrame</a:t>
            </a:r>
            <a:r>
              <a:rPr lang="es-ES" dirty="0"/>
              <a:t>, </a:t>
            </a:r>
            <a:r>
              <a:rPr lang="es-ES" dirty="0" err="1"/>
              <a:t>JDialog</a:t>
            </a:r>
            <a:r>
              <a:rPr lang="es-ES" dirty="0"/>
              <a:t>, </a:t>
            </a:r>
            <a:r>
              <a:rPr lang="es-ES" dirty="0" err="1"/>
              <a:t>JApplet</a:t>
            </a:r>
            <a:r>
              <a:rPr lang="es-ES" dirty="0"/>
              <a:t>)</a:t>
            </a:r>
          </a:p>
          <a:p>
            <a:pPr lvl="1"/>
            <a:r>
              <a:rPr lang="es-ES" dirty="0" smtClean="0"/>
              <a:t>Componentes </a:t>
            </a:r>
            <a:r>
              <a:rPr lang="es-ES" dirty="0"/>
              <a:t>de la interfaz gráfica (botones, etiquetas, campos </a:t>
            </a:r>
            <a:r>
              <a:rPr lang="es-ES" dirty="0" smtClean="0"/>
              <a:t>de texto</a:t>
            </a:r>
            <a:r>
              <a:rPr lang="es-ES" dirty="0"/>
              <a:t>, etc</a:t>
            </a:r>
            <a:r>
              <a:rPr lang="es-ES" dirty="0" smtClean="0"/>
              <a:t>.).</a:t>
            </a:r>
          </a:p>
          <a:p>
            <a:pPr lvl="2"/>
            <a:r>
              <a:rPr lang="es-ES" b="1" dirty="0" smtClean="0"/>
              <a:t>Disposición </a:t>
            </a:r>
            <a:r>
              <a:rPr lang="es-ES" dirty="0"/>
              <a:t>(</a:t>
            </a:r>
            <a:r>
              <a:rPr lang="es-ES" i="1" dirty="0" err="1"/>
              <a:t>layout</a:t>
            </a:r>
            <a:r>
              <a:rPr lang="es-ES" dirty="0"/>
              <a:t>): cómo se colocan los componentes para lograr un GUI cómodo de utilizar</a:t>
            </a:r>
          </a:p>
          <a:p>
            <a:pPr lvl="3"/>
            <a:r>
              <a:rPr lang="es-ES" b="1" i="1" dirty="0" err="1" smtClean="0"/>
              <a:t>Layout</a:t>
            </a:r>
            <a:r>
              <a:rPr lang="es-ES" b="1" i="1" dirty="0" smtClean="0"/>
              <a:t> </a:t>
            </a:r>
            <a:r>
              <a:rPr lang="es-ES" b="1" i="1" dirty="0"/>
              <a:t>managers</a:t>
            </a:r>
            <a:r>
              <a:rPr lang="es-ES" i="1" dirty="0"/>
              <a:t>: </a:t>
            </a:r>
            <a:r>
              <a:rPr lang="es-ES" dirty="0"/>
              <a:t>Gestionan la organización de los componentes gráficos de la </a:t>
            </a:r>
            <a:r>
              <a:rPr lang="es-ES" dirty="0" smtClean="0"/>
              <a:t>interfaz</a:t>
            </a:r>
            <a:endParaRPr lang="es-ES" dirty="0"/>
          </a:p>
          <a:p>
            <a:pPr lvl="1"/>
            <a:r>
              <a:rPr lang="es-ES" dirty="0" smtClean="0"/>
              <a:t>Elementos </a:t>
            </a:r>
            <a:r>
              <a:rPr lang="es-ES" dirty="0"/>
              <a:t>para la gestión de eventos</a:t>
            </a:r>
            <a:r>
              <a:rPr lang="es-ES" dirty="0" smtClean="0"/>
              <a:t>.</a:t>
            </a:r>
          </a:p>
          <a:p>
            <a:pPr lvl="2"/>
            <a:r>
              <a:rPr lang="es-ES" b="1" dirty="0" smtClean="0"/>
              <a:t>Eventos</a:t>
            </a:r>
            <a:r>
              <a:rPr lang="es-ES" dirty="0"/>
              <a:t>: interactividad, respuesta a la entrada </a:t>
            </a:r>
            <a:r>
              <a:rPr lang="es-ES" dirty="0" smtClean="0"/>
              <a:t>del usuario, Desplazamiento </a:t>
            </a:r>
            <a:r>
              <a:rPr lang="es-ES" dirty="0"/>
              <a:t>del ratón, selección en un menú, </a:t>
            </a:r>
            <a:r>
              <a:rPr lang="es-ES" dirty="0" smtClean="0"/>
              <a:t>botón pulsado</a:t>
            </a:r>
            <a:r>
              <a:rPr lang="es-ES" dirty="0"/>
              <a:t>, etc.</a:t>
            </a:r>
          </a:p>
          <a:p>
            <a:r>
              <a:rPr lang="es-ES" dirty="0" smtClean="0"/>
              <a:t>Creación </a:t>
            </a:r>
            <a:r>
              <a:rPr lang="es-ES" dirty="0"/>
              <a:t>de gráficos y texto - Clase </a:t>
            </a:r>
            <a:r>
              <a:rPr lang="es-ES" b="1" i="1" dirty="0" err="1"/>
              <a:t>Graphics</a:t>
            </a:r>
            <a:endParaRPr lang="es-ES" b="1" i="1" dirty="0"/>
          </a:p>
          <a:p>
            <a:pPr lvl="1"/>
            <a:r>
              <a:rPr lang="es-ES" dirty="0" smtClean="0"/>
              <a:t>Define </a:t>
            </a:r>
            <a:r>
              <a:rPr lang="es-ES" dirty="0"/>
              <a:t>fuentes, pinta textos,</a:t>
            </a:r>
          </a:p>
          <a:p>
            <a:pPr lvl="1"/>
            <a:r>
              <a:rPr lang="es-ES" dirty="0" smtClean="0"/>
              <a:t>Para </a:t>
            </a:r>
            <a:r>
              <a:rPr lang="es-ES" dirty="0"/>
              <a:t>dibujo de líneas, figuras, coloreado,...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8959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1978</Words>
  <Application>Microsoft Office PowerPoint</Application>
  <PresentationFormat>Presentación en pantalla (4:3)</PresentationFormat>
  <Paragraphs>274</Paragraphs>
  <Slides>65</Slides>
  <Notes>1</Notes>
  <HiddenSlides>10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6" baseType="lpstr">
      <vt:lpstr>Tema de Office</vt:lpstr>
      <vt:lpstr>Programación orientada a objetos</vt:lpstr>
      <vt:lpstr>Presentación de PowerPoint</vt:lpstr>
      <vt:lpstr>11.2 Componentes, gestores de disposición y captura de eventos</vt:lpstr>
      <vt:lpstr>Componentes</vt:lpstr>
      <vt:lpstr>Gestores de disposición</vt:lpstr>
      <vt:lpstr>Manejo de eventos</vt:lpstr>
      <vt:lpstr>11.3 AWT Y SWING</vt:lpstr>
      <vt:lpstr>Diferencias AWT y Swing</vt:lpstr>
      <vt:lpstr>Componentes de una IGU</vt:lpstr>
      <vt:lpstr>Jerarquía Swing</vt:lpstr>
      <vt:lpstr>Jerarquía componentes GUI</vt:lpstr>
      <vt:lpstr>Continuación</vt:lpstr>
      <vt:lpstr>JFrame</vt:lpstr>
      <vt:lpstr>Estructura de un JFrame</vt:lpstr>
      <vt:lpstr>Contenedores</vt:lpstr>
      <vt:lpstr>Jerarquía</vt:lpstr>
      <vt:lpstr>ventana</vt:lpstr>
      <vt:lpstr>Presentación de PowerPoint</vt:lpstr>
      <vt:lpstr>Presentación de PowerPoint</vt:lpstr>
      <vt:lpstr>Presentación de PowerPoint</vt:lpstr>
      <vt:lpstr>Algunos métodos de JFrame</vt:lpstr>
      <vt:lpstr>11.4.2 Agregar componentes simples</vt:lpstr>
      <vt:lpstr>Presentación de PowerPoint</vt:lpstr>
      <vt:lpstr>Componentes: Etiquetas, Botones, Campos, …</vt:lpstr>
      <vt:lpstr>Uso de componentes</vt:lpstr>
      <vt:lpstr>11.4.3 Agregar menús</vt:lpstr>
      <vt:lpstr>11.4.4 Manejo de eventos</vt:lpstr>
      <vt:lpstr>Tratamiento de eventos</vt:lpstr>
      <vt:lpstr>Tratamiento de eventos</vt:lpstr>
      <vt:lpstr>Presentación de PowerPoint</vt:lpstr>
      <vt:lpstr>Presentación de PowerPoint</vt:lpstr>
      <vt:lpstr>11.4.5 Recepción centralizada de eventos</vt:lpstr>
      <vt:lpstr>¿Cómo sabe el componente de la GUI que debe llamar a actionPerformed en vez de llamar a otro?</vt:lpstr>
      <vt:lpstr>Presentación de PowerPoint</vt:lpstr>
      <vt:lpstr>Eventos de acción: ActionEvent</vt:lpstr>
      <vt:lpstr>Presentación de PowerPoint</vt:lpstr>
      <vt:lpstr>Presentación de PowerPoint</vt:lpstr>
      <vt:lpstr>11.4.6 Clases anidadas</vt:lpstr>
      <vt:lpstr>Clases Internas</vt:lpstr>
      <vt:lpstr>11.4.7 Clases internas anónimas</vt:lpstr>
      <vt:lpstr>ActionListener anónimo</vt:lpstr>
      <vt:lpstr>Presentación de PowerPoint</vt:lpstr>
      <vt:lpstr>Manejo de eventos de teclas</vt:lpstr>
      <vt:lpstr>Presentación de PowerPoint</vt:lpstr>
      <vt:lpstr>Clases adaptadoras</vt:lpstr>
      <vt:lpstr>Presentación de PowerPoint</vt:lpstr>
      <vt:lpstr>Timer</vt:lpstr>
      <vt:lpstr>11.5 El proyecto ImageViewer</vt:lpstr>
      <vt:lpstr>Procesamiento de imágenes</vt:lpstr>
      <vt:lpstr>11.5.3 Esquemas de disposición</vt:lpstr>
      <vt:lpstr>Disposición de los componentes (layout manager)</vt:lpstr>
      <vt:lpstr>Esquema “BorderLayout”</vt:lpstr>
      <vt:lpstr>Esquema “GridLayout”</vt:lpstr>
      <vt:lpstr>Esquema “BoxLayout”</vt:lpstr>
      <vt:lpstr>Presentación de PowerPoint</vt:lpstr>
      <vt:lpstr>11.5.4 Contenedores anidados</vt:lpstr>
      <vt:lpstr>setLayout</vt:lpstr>
      <vt:lpstr>11.7.1 Botones</vt:lpstr>
      <vt:lpstr>Botones</vt:lpstr>
      <vt:lpstr>Presentación de PowerPoint</vt:lpstr>
      <vt:lpstr>11.7.2 Bordes</vt:lpstr>
      <vt:lpstr>La clase Graphics</vt:lpstr>
      <vt:lpstr>Presentación de PowerPoint</vt:lpstr>
      <vt:lpstr>Tutoriales java swing</vt:lpstr>
      <vt:lpstr>SPACE INVADERS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214</cp:revision>
  <dcterms:created xsi:type="dcterms:W3CDTF">2012-03-03T20:13:00Z</dcterms:created>
  <dcterms:modified xsi:type="dcterms:W3CDTF">2015-04-23T13:52:24Z</dcterms:modified>
</cp:coreProperties>
</file>