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81" r:id="rId7"/>
    <p:sldId id="260" r:id="rId8"/>
    <p:sldId id="261" r:id="rId9"/>
    <p:sldId id="262" r:id="rId10"/>
    <p:sldId id="263" r:id="rId11"/>
    <p:sldId id="264" r:id="rId12"/>
    <p:sldId id="265" r:id="rId13"/>
    <p:sldId id="279" r:id="rId14"/>
    <p:sldId id="278" r:id="rId15"/>
    <p:sldId id="282" r:id="rId16"/>
    <p:sldId id="283" r:id="rId17"/>
    <p:sldId id="284" r:id="rId18"/>
    <p:sldId id="285" r:id="rId19"/>
    <p:sldId id="267" r:id="rId20"/>
    <p:sldId id="286" r:id="rId21"/>
    <p:sldId id="266" r:id="rId22"/>
    <p:sldId id="268" r:id="rId23"/>
    <p:sldId id="269" r:id="rId24"/>
    <p:sldId id="270" r:id="rId25"/>
    <p:sldId id="271" r:id="rId26"/>
    <p:sldId id="287" r:id="rId27"/>
    <p:sldId id="288" r:id="rId28"/>
    <p:sldId id="289" r:id="rId29"/>
    <p:sldId id="272" r:id="rId30"/>
    <p:sldId id="273" r:id="rId31"/>
    <p:sldId id="274" r:id="rId32"/>
    <p:sldId id="275" r:id="rId33"/>
    <p:sldId id="276" r:id="rId34"/>
    <p:sldId id="277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F6D97-CD2D-40F8-B457-D4D6E4D07503}" type="datetimeFigureOut">
              <a:rPr lang="es-ES" smtClean="0"/>
              <a:pPr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59E8-F8DE-45D7-99FB-31635A0497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.mfbarcell.es/" TargetMode="External"/><Relationship Id="rId2" Type="http://schemas.openxmlformats.org/officeDocument/2006/relationships/hyperlink" Target="http://www.mfbarcell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I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95232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Consideraciones Generales de los </a:t>
            </a:r>
            <a:r>
              <a:rPr lang="es-ES" dirty="0"/>
              <a:t>S</a:t>
            </a:r>
            <a:r>
              <a:rPr lang="es-ES" dirty="0" smtClean="0"/>
              <a:t>istemas Operativos</a:t>
            </a:r>
          </a:p>
          <a:p>
            <a:pPr algn="r"/>
            <a:endParaRPr lang="es-ES" sz="2900" dirty="0" smtClean="0"/>
          </a:p>
          <a:p>
            <a:pPr algn="r"/>
            <a:r>
              <a:rPr lang="es-ES" sz="2900" dirty="0" smtClean="0"/>
              <a:t>UNED</a:t>
            </a:r>
            <a:endParaRPr lang="es-ES" sz="2900" dirty="0"/>
          </a:p>
          <a:p>
            <a:pPr algn="r"/>
            <a:r>
              <a:rPr lang="es-ES" sz="2900" dirty="0"/>
              <a:t>Manuel Fernández Barcell</a:t>
            </a:r>
          </a:p>
          <a:p>
            <a:pPr algn="r"/>
            <a:r>
              <a:rPr lang="es-ES" sz="2300" dirty="0">
                <a:hlinkClick r:id="rId2"/>
              </a:rPr>
              <a:t>http://www.mfbarcell.es</a:t>
            </a:r>
            <a:r>
              <a:rPr lang="es-ES" sz="2300" dirty="0"/>
              <a:t> </a:t>
            </a:r>
          </a:p>
          <a:p>
            <a:pPr algn="r"/>
            <a:r>
              <a:rPr lang="es-ES" sz="2300" dirty="0"/>
              <a:t>Blog: </a:t>
            </a:r>
            <a:r>
              <a:rPr lang="es-ES" sz="2300" dirty="0">
                <a:hlinkClick r:id="rId3"/>
              </a:rPr>
              <a:t>http://</a:t>
            </a:r>
            <a:r>
              <a:rPr lang="es-ES" sz="2300" dirty="0" smtClean="0">
                <a:hlinkClick r:id="rId3"/>
              </a:rPr>
              <a:t>prof.mfbarcell.es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pPr algn="l"/>
            <a:r>
              <a:rPr lang="es-ES" sz="1600" dirty="0" smtClean="0"/>
              <a:t>Fuentes:</a:t>
            </a:r>
          </a:p>
          <a:p>
            <a:pPr algn="l">
              <a:buFont typeface="Arial" pitchFamily="34" charset="0"/>
              <a:buChar char="•"/>
            </a:pPr>
            <a:r>
              <a:rPr lang="es-ES" sz="1800" dirty="0" smtClean="0"/>
              <a:t>Carolina Mañoso</a:t>
            </a:r>
          </a:p>
          <a:p>
            <a:pPr algn="l">
              <a:buFont typeface="Arial" pitchFamily="34" charset="0"/>
              <a:buChar char="•"/>
            </a:pPr>
            <a:r>
              <a:rPr lang="es-ES" sz="1800" dirty="0"/>
              <a:t>Gustavo Romero</a:t>
            </a:r>
            <a:endParaRPr lang="es-ES" sz="1800" dirty="0" smtClean="0"/>
          </a:p>
          <a:p>
            <a:endParaRPr lang="es-ES" i="1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32656"/>
            <a:ext cx="799842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7216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51" y="692696"/>
            <a:ext cx="851419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662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446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827584" y="530120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Monousuario - Multiusuario</a:t>
            </a:r>
          </a:p>
          <a:p>
            <a:r>
              <a:rPr lang="es-ES" dirty="0" err="1" smtClean="0"/>
              <a:t>Monoprogramados</a:t>
            </a:r>
            <a:r>
              <a:rPr lang="es-ES" dirty="0" smtClean="0"/>
              <a:t> – </a:t>
            </a:r>
            <a:r>
              <a:rPr lang="es-ES" dirty="0" err="1" smtClean="0"/>
              <a:t>multiprogramados</a:t>
            </a:r>
            <a:endParaRPr lang="es-ES" dirty="0" smtClean="0"/>
          </a:p>
          <a:p>
            <a:r>
              <a:rPr lang="es-ES" dirty="0" smtClean="0"/>
              <a:t>Tiempo compartido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46" y="1196752"/>
            <a:ext cx="7862108" cy="54006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Monoprogramado</a:t>
            </a:r>
            <a:r>
              <a:rPr lang="es-ES" dirty="0" smtClean="0"/>
              <a:t> </a:t>
            </a:r>
            <a:r>
              <a:rPr lang="es-ES" dirty="0" err="1" smtClean="0"/>
              <a:t>multiprogramado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831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20688"/>
            <a:ext cx="7056784" cy="56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8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Clasificación Requisitos temporales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Sistemas operativos por lotes </a:t>
            </a:r>
            <a:r>
              <a:rPr lang="pt-BR" dirty="0"/>
              <a:t>o </a:t>
            </a:r>
            <a:r>
              <a:rPr lang="pt-BR" i="1" dirty="0"/>
              <a:t>sistemas </a:t>
            </a:r>
            <a:r>
              <a:rPr lang="pt-BR" i="1" dirty="0" smtClean="0"/>
              <a:t>batch</a:t>
            </a:r>
          </a:p>
          <a:p>
            <a:r>
              <a:rPr lang="es-ES" i="1" dirty="0"/>
              <a:t>Sistemas operativos de tiempo compartido </a:t>
            </a:r>
            <a:r>
              <a:rPr lang="es-ES" dirty="0"/>
              <a:t>o </a:t>
            </a:r>
            <a:r>
              <a:rPr lang="es-ES" i="1" dirty="0"/>
              <a:t>sistemas interactivos</a:t>
            </a:r>
            <a:r>
              <a:rPr lang="es-ES" i="1" dirty="0" smtClean="0"/>
              <a:t>.</a:t>
            </a:r>
          </a:p>
          <a:p>
            <a:r>
              <a:rPr lang="es-ES" i="1" dirty="0"/>
              <a:t>Sistemas operativos híbridos</a:t>
            </a:r>
            <a:endParaRPr lang="es-ES" i="1" dirty="0" smtClean="0"/>
          </a:p>
          <a:p>
            <a:r>
              <a:rPr lang="es-ES" i="1" dirty="0"/>
              <a:t>Sistemas operativos de tiempo real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036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clasificaciones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i="1" dirty="0" smtClean="0"/>
              <a:t>Sistemas </a:t>
            </a:r>
            <a:r>
              <a:rPr lang="es-ES" i="1" dirty="0"/>
              <a:t>operativos para </a:t>
            </a:r>
            <a:r>
              <a:rPr lang="es-ES" i="1" dirty="0" err="1" smtClean="0"/>
              <a:t>macrocomputadores</a:t>
            </a:r>
            <a:endParaRPr lang="es-ES" i="1" dirty="0" smtClean="0"/>
          </a:p>
          <a:p>
            <a:r>
              <a:rPr lang="es-ES" i="1" dirty="0" smtClean="0"/>
              <a:t>Sis</a:t>
            </a:r>
            <a:r>
              <a:rPr lang="es-ES" i="1" dirty="0"/>
              <a:t>t</a:t>
            </a:r>
            <a:r>
              <a:rPr lang="es-ES" i="1" dirty="0" smtClean="0"/>
              <a:t>emas </a:t>
            </a:r>
            <a:r>
              <a:rPr lang="es-ES" i="1" dirty="0"/>
              <a:t>operativos para servidores de red</a:t>
            </a:r>
            <a:r>
              <a:rPr lang="es-ES" i="1" dirty="0" smtClean="0"/>
              <a:t>.</a:t>
            </a:r>
          </a:p>
          <a:p>
            <a:r>
              <a:rPr lang="es-ES" i="1" dirty="0" smtClean="0"/>
              <a:t>Sistemas </a:t>
            </a:r>
            <a:r>
              <a:rPr lang="es-ES" i="1" dirty="0"/>
              <a:t>operativos para computadores personales</a:t>
            </a:r>
            <a:r>
              <a:rPr lang="es-ES" i="1" dirty="0" smtClean="0"/>
              <a:t>.</a:t>
            </a:r>
          </a:p>
          <a:p>
            <a:r>
              <a:rPr lang="es-ES" i="1" dirty="0"/>
              <a:t>Sistemas operativos para computadores de </a:t>
            </a:r>
            <a:r>
              <a:rPr lang="es-ES" i="1" dirty="0" smtClean="0"/>
              <a:t>mano</a:t>
            </a:r>
          </a:p>
          <a:p>
            <a:r>
              <a:rPr lang="es-ES" i="1" dirty="0"/>
              <a:t>Sistemas operativos </a:t>
            </a:r>
            <a:r>
              <a:rPr lang="es-ES" i="1" dirty="0" smtClean="0"/>
              <a:t>integrados (empotrados)</a:t>
            </a:r>
          </a:p>
          <a:p>
            <a:r>
              <a:rPr lang="es-ES" i="1" dirty="0"/>
              <a:t>Sistemas operativos paralelos </a:t>
            </a:r>
            <a:r>
              <a:rPr lang="es-ES" dirty="0"/>
              <a:t>o </a:t>
            </a:r>
            <a:r>
              <a:rPr lang="es-ES" i="1" dirty="0"/>
              <a:t>sistemas </a:t>
            </a:r>
            <a:r>
              <a:rPr lang="es-ES" i="1" dirty="0" smtClean="0"/>
              <a:t>multiprocesador</a:t>
            </a:r>
          </a:p>
          <a:p>
            <a:r>
              <a:rPr lang="es-ES" i="1" dirty="0"/>
              <a:t>Sistemas operativos </a:t>
            </a:r>
            <a:r>
              <a:rPr lang="es-ES" i="1" dirty="0" smtClean="0"/>
              <a:t>distribuidos</a:t>
            </a:r>
          </a:p>
          <a:p>
            <a:r>
              <a:rPr lang="es-ES" i="1" dirty="0"/>
              <a:t>Sistemas operativos de red.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970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36987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docentes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Saber qué es un sistema operativo y cuáles son sus objetivos y servicios.</a:t>
            </a:r>
          </a:p>
          <a:p>
            <a:r>
              <a:rPr lang="es-ES" dirty="0" smtClean="0"/>
              <a:t>Conocer </a:t>
            </a:r>
            <a:r>
              <a:rPr lang="es-ES" dirty="0"/>
              <a:t>la evolución histórica de los sistemas operativos.</a:t>
            </a:r>
          </a:p>
          <a:p>
            <a:r>
              <a:rPr lang="es-ES" dirty="0" smtClean="0"/>
              <a:t>Conocer </a:t>
            </a:r>
            <a:r>
              <a:rPr lang="es-ES" dirty="0"/>
              <a:t>los criterios que permiten clasificar a los sistemas operativos.</a:t>
            </a:r>
          </a:p>
          <a:p>
            <a:r>
              <a:rPr lang="es-ES" dirty="0" smtClean="0"/>
              <a:t>Saber </a:t>
            </a:r>
            <a:r>
              <a:rPr lang="es-ES" dirty="0"/>
              <a:t>distinguir los diferentes tipos de sistemas operativos.</a:t>
            </a:r>
          </a:p>
          <a:p>
            <a:r>
              <a:rPr lang="es-ES" dirty="0" smtClean="0"/>
              <a:t>Saber </a:t>
            </a:r>
            <a:r>
              <a:rPr lang="es-ES" dirty="0"/>
              <a:t>qué son las llamadas al sistema, cómo se invocan y cómo se tratan.</a:t>
            </a:r>
          </a:p>
          <a:p>
            <a:r>
              <a:rPr lang="es-ES" dirty="0" smtClean="0"/>
              <a:t>Conocer </a:t>
            </a:r>
            <a:r>
              <a:rPr lang="es-ES" dirty="0"/>
              <a:t>cuáles son los principales componentes del núcleo de un sistema operativo.</a:t>
            </a:r>
          </a:p>
          <a:p>
            <a:r>
              <a:rPr lang="es-ES" dirty="0" smtClean="0"/>
              <a:t>Conocer </a:t>
            </a:r>
            <a:r>
              <a:rPr lang="es-ES" dirty="0"/>
              <a:t>las principales estructuras que puede tener el núcleo de un sistema operativo</a:t>
            </a:r>
          </a:p>
        </p:txBody>
      </p:sp>
    </p:spTree>
    <p:extLst>
      <p:ext uri="{BB962C8B-B14F-4D97-AF65-F5344CB8AC3E}">
        <p14:creationId xmlns:p14="http://schemas.microsoft.com/office/powerpoint/2010/main" val="119380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8888374" cy="424847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Llamadas al sistema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95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989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828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4545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286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5187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" y="188640"/>
            <a:ext cx="8522906" cy="59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55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60848"/>
            <a:ext cx="7932754" cy="302433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Cliente - servidor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7574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Extensible 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62" y="2420888"/>
            <a:ext cx="5686875" cy="32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10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6793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3247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1033562" y="69289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 sistema operativo es una capa de software que </a:t>
            </a:r>
            <a:r>
              <a:rPr lang="es-ES" dirty="0">
                <a:solidFill>
                  <a:srgbClr val="FF0000"/>
                </a:solidFill>
              </a:rPr>
              <a:t>gestiona de forma eficiente </a:t>
            </a:r>
            <a:r>
              <a:rPr lang="es-ES" dirty="0"/>
              <a:t>todos los </a:t>
            </a:r>
            <a:r>
              <a:rPr lang="es-ES" dirty="0" smtClean="0"/>
              <a:t>dispositivos hardware </a:t>
            </a:r>
            <a:r>
              <a:rPr lang="es-ES" dirty="0"/>
              <a:t>de un computador y además suministra a los usuarios una </a:t>
            </a:r>
            <a:r>
              <a:rPr lang="es-ES" dirty="0">
                <a:solidFill>
                  <a:srgbClr val="FF0000"/>
                </a:solidFill>
              </a:rPr>
              <a:t>interfaz cómoda </a:t>
            </a:r>
            <a:r>
              <a:rPr lang="es-ES" dirty="0"/>
              <a:t>con el hardware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04664"/>
            <a:ext cx="802369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60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05639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848872" cy="529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09012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3057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3864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Servicios de un sistema operativo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Ejecución </a:t>
            </a:r>
            <a:r>
              <a:rPr lang="es-ES" dirty="0"/>
              <a:t>de programas. </a:t>
            </a:r>
            <a:endParaRPr lang="es-ES" dirty="0" smtClean="0"/>
          </a:p>
          <a:p>
            <a:r>
              <a:rPr lang="es-ES" dirty="0"/>
              <a:t>Acceso a los dispositivos de E/S. </a:t>
            </a:r>
            <a:endParaRPr lang="es-ES" dirty="0" smtClean="0"/>
          </a:p>
          <a:p>
            <a:r>
              <a:rPr lang="es-ES" dirty="0" smtClean="0"/>
              <a:t>Manipulación </a:t>
            </a:r>
            <a:r>
              <a:rPr lang="es-ES" dirty="0"/>
              <a:t>del sistema de archivos. </a:t>
            </a:r>
            <a:endParaRPr lang="es-ES" dirty="0" smtClean="0"/>
          </a:p>
          <a:p>
            <a:r>
              <a:rPr lang="es-ES" i="1" dirty="0"/>
              <a:t>Manipulación del sistema de archivos. </a:t>
            </a:r>
            <a:endParaRPr lang="es-ES" i="1" dirty="0" smtClean="0"/>
          </a:p>
          <a:p>
            <a:r>
              <a:rPr lang="es-ES" i="1" dirty="0"/>
              <a:t>Comunicación y sincronización. </a:t>
            </a:r>
            <a:endParaRPr lang="es-ES" i="1" dirty="0" smtClean="0"/>
          </a:p>
          <a:p>
            <a:r>
              <a:rPr lang="es-ES" i="1" dirty="0"/>
              <a:t>Detección y respuesta a errores. </a:t>
            </a:r>
            <a:endParaRPr lang="es-ES" i="1" dirty="0" smtClean="0"/>
          </a:p>
          <a:p>
            <a:r>
              <a:rPr lang="es-ES" i="1" dirty="0"/>
              <a:t>Protección y seguridad. </a:t>
            </a:r>
            <a:endParaRPr lang="es-ES" i="1" dirty="0" smtClean="0"/>
          </a:p>
          <a:p>
            <a:r>
              <a:rPr lang="es-ES" i="1" dirty="0"/>
              <a:t>Contabilidad.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34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848872" cy="495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57192"/>
            <a:ext cx="33147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5965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4269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278</Words>
  <Application>Microsoft Office PowerPoint</Application>
  <PresentationFormat>Presentación en pantalla (4:3)</PresentationFormat>
  <Paragraphs>50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Calibri</vt:lpstr>
      <vt:lpstr>Tema de Office</vt:lpstr>
      <vt:lpstr>Tema I</vt:lpstr>
      <vt:lpstr>Objetivos docentes</vt:lpstr>
      <vt:lpstr>Presentación de PowerPoint</vt:lpstr>
      <vt:lpstr>Presentación de PowerPoint</vt:lpstr>
      <vt:lpstr>Presentación de PowerPoint</vt:lpstr>
      <vt:lpstr>Servicios de un sistema operativo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Monoprogramado multiprogramado</vt:lpstr>
      <vt:lpstr>Presentación de PowerPoint</vt:lpstr>
      <vt:lpstr>Clasificación Requisitos temporales</vt:lpstr>
      <vt:lpstr>Otras clasificaciones</vt:lpstr>
      <vt:lpstr>Presentación de PowerPoint</vt:lpstr>
      <vt:lpstr>Llamadas al sistema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Cliente - servidor</vt:lpstr>
      <vt:lpstr>Extensible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I</dc:title>
  <dc:creator>barcell</dc:creator>
  <cp:lastModifiedBy>Manuel Fernandez</cp:lastModifiedBy>
  <cp:revision>27</cp:revision>
  <dcterms:created xsi:type="dcterms:W3CDTF">2012-11-13T20:12:27Z</dcterms:created>
  <dcterms:modified xsi:type="dcterms:W3CDTF">2016-10-12T18:00:46Z</dcterms:modified>
</cp:coreProperties>
</file>