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60" r:id="rId6"/>
    <p:sldId id="269" r:id="rId7"/>
    <p:sldId id="261" r:id="rId8"/>
    <p:sldId id="262" r:id="rId9"/>
    <p:sldId id="263" r:id="rId10"/>
    <p:sldId id="264" r:id="rId11"/>
    <p:sldId id="265" r:id="rId12"/>
    <p:sldId id="270" r:id="rId13"/>
    <p:sldId id="257" r:id="rId14"/>
    <p:sldId id="258" r:id="rId15"/>
    <p:sldId id="271" r:id="rId16"/>
    <p:sldId id="272" r:id="rId17"/>
    <p:sldId id="273" r:id="rId18"/>
    <p:sldId id="274" r:id="rId19"/>
    <p:sldId id="275" r:id="rId20"/>
    <p:sldId id="281" r:id="rId21"/>
    <p:sldId id="282" r:id="rId22"/>
    <p:sldId id="276" r:id="rId23"/>
    <p:sldId id="277" r:id="rId24"/>
    <p:sldId id="278" r:id="rId25"/>
    <p:sldId id="259" r:id="rId26"/>
    <p:sldId id="279" r:id="rId27"/>
    <p:sldId id="280" r:id="rId2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D1E3-A178-4F0B-8C11-034EF925BAC6}" type="datetimeFigureOut">
              <a:rPr lang="es-ES" smtClean="0"/>
              <a:t>15/11/2016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010D-3044-4D4E-AB49-1272A1B527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2999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D1E3-A178-4F0B-8C11-034EF925BAC6}" type="datetimeFigureOut">
              <a:rPr lang="es-ES" smtClean="0"/>
              <a:t>15/11/2016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010D-3044-4D4E-AB49-1272A1B527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974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D1E3-A178-4F0B-8C11-034EF925BAC6}" type="datetimeFigureOut">
              <a:rPr lang="es-ES" smtClean="0"/>
              <a:t>15/11/2016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010D-3044-4D4E-AB49-1272A1B527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8966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D1E3-A178-4F0B-8C11-034EF925BAC6}" type="datetimeFigureOut">
              <a:rPr lang="es-ES" smtClean="0"/>
              <a:t>15/11/2016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010D-3044-4D4E-AB49-1272A1B527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3388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D1E3-A178-4F0B-8C11-034EF925BAC6}" type="datetimeFigureOut">
              <a:rPr lang="es-ES" smtClean="0"/>
              <a:t>15/11/2016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010D-3044-4D4E-AB49-1272A1B527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691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D1E3-A178-4F0B-8C11-034EF925BAC6}" type="datetimeFigureOut">
              <a:rPr lang="es-ES" smtClean="0"/>
              <a:t>15/11/2016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010D-3044-4D4E-AB49-1272A1B527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2333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D1E3-A178-4F0B-8C11-034EF925BAC6}" type="datetimeFigureOut">
              <a:rPr lang="es-ES" smtClean="0"/>
              <a:t>15/11/2016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010D-3044-4D4E-AB49-1272A1B527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167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D1E3-A178-4F0B-8C11-034EF925BAC6}" type="datetimeFigureOut">
              <a:rPr lang="es-ES" smtClean="0"/>
              <a:t>15/11/2016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010D-3044-4D4E-AB49-1272A1B527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4365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D1E3-A178-4F0B-8C11-034EF925BAC6}" type="datetimeFigureOut">
              <a:rPr lang="es-ES" smtClean="0"/>
              <a:t>15/11/2016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010D-3044-4D4E-AB49-1272A1B527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7826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D1E3-A178-4F0B-8C11-034EF925BAC6}" type="datetimeFigureOut">
              <a:rPr lang="es-ES" smtClean="0"/>
              <a:t>15/11/2016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010D-3044-4D4E-AB49-1272A1B527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843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7D1E3-A178-4F0B-8C11-034EF925BAC6}" type="datetimeFigureOut">
              <a:rPr lang="es-ES" smtClean="0"/>
              <a:t>15/11/2016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010D-3044-4D4E-AB49-1272A1B527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199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7D1E3-A178-4F0B-8C11-034EF925BAC6}" type="datetimeFigureOut">
              <a:rPr lang="es-ES" smtClean="0"/>
              <a:t>15/11/2016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A010D-3044-4D4E-AB49-1272A1B527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2743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Tema 5</a:t>
            </a:r>
            <a:br>
              <a:rPr lang="es-ES" dirty="0" smtClean="0"/>
            </a:br>
            <a:r>
              <a:rPr lang="es-ES" dirty="0" smtClean="0"/>
              <a:t>Interbloqueo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550912"/>
          </a:xfrm>
        </p:spPr>
        <p:txBody>
          <a:bodyPr>
            <a:normAutofit lnSpcReduction="10000"/>
          </a:bodyPr>
          <a:lstStyle/>
          <a:p>
            <a:pPr algn="l"/>
            <a:r>
              <a:rPr lang="es-ES" sz="1400" dirty="0" smtClean="0"/>
              <a:t>http://www.mfbarcell.es</a:t>
            </a:r>
          </a:p>
          <a:p>
            <a:pPr algn="l"/>
            <a:r>
              <a:rPr lang="es-ES" sz="1400" dirty="0" smtClean="0"/>
              <a:t>http://Prof.mfbarcell.es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2086389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Grafos de asignación de recursos</a:t>
            </a:r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700807"/>
            <a:ext cx="8229600" cy="444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836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s-ES" dirty="0"/>
              <a:t>Prevención de </a:t>
            </a:r>
            <a:r>
              <a:rPr lang="es-ES" dirty="0" smtClean="0"/>
              <a:t>interbloqueos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24274" y="1196752"/>
            <a:ext cx="8229600" cy="5433467"/>
          </a:xfrm>
        </p:spPr>
        <p:txBody>
          <a:bodyPr>
            <a:normAutofit fontScale="77500" lnSpcReduction="20000"/>
          </a:bodyPr>
          <a:lstStyle/>
          <a:p>
            <a:r>
              <a:rPr lang="es-ES" dirty="0" smtClean="0"/>
              <a:t>La </a:t>
            </a:r>
            <a:r>
              <a:rPr lang="es-ES" dirty="0"/>
              <a:t>estrategia de prevención de interbloqueos consiste en eliminar la aparición de alguna de las </a:t>
            </a:r>
            <a:r>
              <a:rPr lang="es-ES" dirty="0" smtClean="0"/>
              <a:t>cuatro condiciones </a:t>
            </a:r>
            <a:r>
              <a:rPr lang="es-ES" dirty="0"/>
              <a:t>necesarias y suficientes para que se produzca un interbloqueo</a:t>
            </a:r>
            <a:r>
              <a:rPr lang="es-ES" dirty="0" smtClean="0"/>
              <a:t>:</a:t>
            </a:r>
          </a:p>
          <a:p>
            <a:pPr lvl="1"/>
            <a:r>
              <a:rPr lang="es-ES" dirty="0"/>
              <a:t>E</a:t>
            </a:r>
            <a:r>
              <a:rPr lang="es-ES" dirty="0" smtClean="0"/>
              <a:t>xclusión mutua</a:t>
            </a:r>
            <a:endParaRPr lang="es-ES" dirty="0"/>
          </a:p>
          <a:p>
            <a:pPr lvl="2"/>
            <a:r>
              <a:rPr lang="es-ES" dirty="0"/>
              <a:t>La condición de exclusión mutua es una condición que no puede eliminarse en recursos </a:t>
            </a:r>
            <a:r>
              <a:rPr lang="es-ES" dirty="0" smtClean="0"/>
              <a:t>compartidos</a:t>
            </a:r>
          </a:p>
          <a:p>
            <a:pPr lvl="1"/>
            <a:r>
              <a:rPr lang="es-ES" dirty="0"/>
              <a:t>R</a:t>
            </a:r>
            <a:r>
              <a:rPr lang="es-ES" dirty="0" smtClean="0"/>
              <a:t>etención y espera</a:t>
            </a:r>
          </a:p>
          <a:p>
            <a:pPr lvl="2"/>
            <a:r>
              <a:rPr lang="es-ES" dirty="0"/>
              <a:t>La condición de retención y espera se puede eliminar forzando a que un proceso solicite a </a:t>
            </a:r>
            <a:r>
              <a:rPr lang="es-ES" dirty="0" smtClean="0"/>
              <a:t>la todos </a:t>
            </a:r>
            <a:r>
              <a:rPr lang="es-ES" dirty="0"/>
              <a:t>los recursos que va a necesitar en su ejecución</a:t>
            </a:r>
            <a:endParaRPr lang="es-ES" dirty="0" smtClean="0"/>
          </a:p>
          <a:p>
            <a:pPr lvl="1"/>
            <a:r>
              <a:rPr lang="es-ES" dirty="0" smtClean="0"/>
              <a:t>No </a:t>
            </a:r>
            <a:r>
              <a:rPr lang="es-ES" dirty="0"/>
              <a:t>existencia de </a:t>
            </a:r>
            <a:r>
              <a:rPr lang="es-ES" dirty="0" smtClean="0"/>
              <a:t>expropiación</a:t>
            </a:r>
          </a:p>
          <a:p>
            <a:pPr lvl="2"/>
            <a:r>
              <a:rPr lang="es-ES" dirty="0"/>
              <a:t> </a:t>
            </a:r>
            <a:r>
              <a:rPr lang="es-ES" dirty="0" smtClean="0"/>
              <a:t>Se </a:t>
            </a:r>
            <a:r>
              <a:rPr lang="es-ES" dirty="0"/>
              <a:t>consigue permitiendo que </a:t>
            </a:r>
            <a:r>
              <a:rPr lang="es-ES" dirty="0" smtClean="0"/>
              <a:t>el sistema </a:t>
            </a:r>
            <a:r>
              <a:rPr lang="es-ES" dirty="0"/>
              <a:t>operativo pueda expropiar a un proceso los recursos que retiene</a:t>
            </a:r>
            <a:endParaRPr lang="es-ES" dirty="0" smtClean="0"/>
          </a:p>
          <a:p>
            <a:pPr lvl="1"/>
            <a:r>
              <a:rPr lang="es-ES" dirty="0"/>
              <a:t>E</a:t>
            </a:r>
            <a:r>
              <a:rPr lang="es-ES" dirty="0" smtClean="0"/>
              <a:t>spera circular</a:t>
            </a:r>
          </a:p>
          <a:p>
            <a:pPr lvl="2"/>
            <a:r>
              <a:rPr lang="es-ES" dirty="0"/>
              <a:t> </a:t>
            </a:r>
            <a:r>
              <a:rPr lang="es-ES" dirty="0" smtClean="0"/>
              <a:t>Se </a:t>
            </a:r>
            <a:r>
              <a:rPr lang="es-ES" dirty="0"/>
              <a:t>puede eliminar asignando a cada recurso del sistema un </a:t>
            </a:r>
            <a:r>
              <a:rPr lang="es-ES" dirty="0" smtClean="0"/>
              <a:t>número y forzando </a:t>
            </a:r>
            <a:r>
              <a:rPr lang="es-ES" dirty="0"/>
              <a:t>a que un proceso solo pueda solicitar los recursos en orden ascendente</a:t>
            </a:r>
          </a:p>
        </p:txBody>
      </p:sp>
    </p:spTree>
    <p:extLst>
      <p:ext uri="{BB962C8B-B14F-4D97-AF65-F5344CB8AC3E}">
        <p14:creationId xmlns:p14="http://schemas.microsoft.com/office/powerpoint/2010/main" val="2579887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Evitación de interbloqueos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Consiste </a:t>
            </a:r>
            <a:r>
              <a:rPr lang="es-ES" dirty="0"/>
              <a:t>en conceder a un proceso solamente aquellas peticiones de recursos que tengan garantizado </a:t>
            </a:r>
            <a:r>
              <a:rPr lang="es-ES" dirty="0" smtClean="0"/>
              <a:t>que no </a:t>
            </a:r>
            <a:r>
              <a:rPr lang="es-ES" dirty="0"/>
              <a:t>conducirán a un estado de interbloqueo</a:t>
            </a:r>
            <a:r>
              <a:rPr lang="es-ES" dirty="0" smtClean="0"/>
              <a:t>.</a:t>
            </a:r>
          </a:p>
          <a:p>
            <a:r>
              <a:rPr lang="es-ES" dirty="0" smtClean="0"/>
              <a:t>Un </a:t>
            </a:r>
            <a:r>
              <a:rPr lang="es-ES" dirty="0"/>
              <a:t>proceso tiene que especificar por adelantado todos los recursos que va a </a:t>
            </a:r>
            <a:r>
              <a:rPr lang="es-ES" dirty="0" smtClean="0"/>
              <a:t>necesitar para </a:t>
            </a:r>
            <a:r>
              <a:rPr lang="es-ES" dirty="0"/>
              <a:t>su ejecución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Si </a:t>
            </a:r>
            <a:r>
              <a:rPr lang="es-ES" dirty="0"/>
              <a:t>los recursos solicitados por un proceso superan el número </a:t>
            </a:r>
            <a:r>
              <a:rPr lang="es-ES" dirty="0" smtClean="0"/>
              <a:t>máximo recursos </a:t>
            </a:r>
            <a:r>
              <a:rPr lang="es-ES" dirty="0"/>
              <a:t>(asignados o no) del </a:t>
            </a:r>
            <a:r>
              <a:rPr lang="es-ES" dirty="0" smtClean="0"/>
              <a:t>sistema</a:t>
            </a:r>
          </a:p>
          <a:p>
            <a:pPr lvl="2"/>
            <a:r>
              <a:rPr lang="es-ES" dirty="0" smtClean="0"/>
              <a:t>El proceso </a:t>
            </a:r>
            <a:r>
              <a:rPr lang="es-ES" dirty="0"/>
              <a:t>no es admitido para ser ejecutado. </a:t>
            </a:r>
            <a:endParaRPr lang="es-ES" dirty="0" smtClean="0"/>
          </a:p>
          <a:p>
            <a:pPr lvl="1"/>
            <a:r>
              <a:rPr lang="es-ES" dirty="0" smtClean="0"/>
              <a:t>Cuando un </a:t>
            </a:r>
            <a:r>
              <a:rPr lang="es-ES" dirty="0"/>
              <a:t>proceso comienza su ejecución va solicitando los recursos conforme los va necesitando. </a:t>
            </a:r>
            <a:endParaRPr lang="es-ES" dirty="0" smtClean="0"/>
          </a:p>
          <a:p>
            <a:pPr lvl="2"/>
            <a:r>
              <a:rPr lang="es-ES" dirty="0" smtClean="0"/>
              <a:t>Si es disponibles </a:t>
            </a:r>
            <a:r>
              <a:rPr lang="es-ES" dirty="0"/>
              <a:t>y su concesión no conduce a un estado de interbloqueo entonces se le concede su uso.</a:t>
            </a:r>
          </a:p>
          <a:p>
            <a:pPr lvl="2"/>
            <a:r>
              <a:rPr lang="es-ES" dirty="0" smtClean="0"/>
              <a:t>Caso </a:t>
            </a:r>
            <a:r>
              <a:rPr lang="es-ES" dirty="0"/>
              <a:t>contrario, el proceso tiene que esperar y se bloquea.</a:t>
            </a:r>
          </a:p>
        </p:txBody>
      </p:sp>
    </p:spTree>
    <p:extLst>
      <p:ext uri="{BB962C8B-B14F-4D97-AF65-F5344CB8AC3E}">
        <p14:creationId xmlns:p14="http://schemas.microsoft.com/office/powerpoint/2010/main" val="1177977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</a:t>
            </a:r>
            <a:r>
              <a:rPr lang="es-ES" dirty="0" smtClean="0"/>
              <a:t>vitación</a:t>
            </a:r>
            <a:endParaRPr lang="es-E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560807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8501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Matriz de recursos asignados</a:t>
            </a:r>
            <a:endParaRPr lang="es-E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620077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005064"/>
            <a:ext cx="5086350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7009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Estado seguro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Un estado </a:t>
            </a:r>
            <a:r>
              <a:rPr lang="es-ES" dirty="0"/>
              <a:t>se dice que es seguro si posibilita al menos una secuencia de asignación de recursos a </a:t>
            </a:r>
            <a:r>
              <a:rPr lang="es-ES" dirty="0" smtClean="0"/>
              <a:t>los procesos </a:t>
            </a:r>
            <a:r>
              <a:rPr lang="es-ES" dirty="0"/>
              <a:t>que garantiza que éstos se pueden ejecutar hasta su finalización sin que se produzca </a:t>
            </a:r>
            <a:r>
              <a:rPr lang="es-ES" dirty="0" smtClean="0"/>
              <a:t>interbloqueo incluso </a:t>
            </a:r>
            <a:r>
              <a:rPr lang="es-ES" dirty="0"/>
              <a:t>aunque los procesos soliciten </a:t>
            </a:r>
            <a:r>
              <a:rPr lang="es-ES" dirty="0" smtClean="0"/>
              <a:t>simultáneamente </a:t>
            </a:r>
            <a:r>
              <a:rPr lang="es-ES" dirty="0"/>
              <a:t>todos los recursos que van a necesitar</a:t>
            </a:r>
          </a:p>
        </p:txBody>
      </p:sp>
    </p:spTree>
    <p:extLst>
      <p:ext uri="{BB962C8B-B14F-4D97-AF65-F5344CB8AC3E}">
        <p14:creationId xmlns:p14="http://schemas.microsoft.com/office/powerpoint/2010/main" val="15375775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Algoritmo del banquero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/>
              <a:t>Se permiten las condiciones de exclusión mutua, retención y espera, </a:t>
            </a:r>
            <a:r>
              <a:rPr lang="es-ES" dirty="0" smtClean="0"/>
              <a:t>y de </a:t>
            </a:r>
            <a:r>
              <a:rPr lang="es-ES" dirty="0"/>
              <a:t>no existencia de expropiación</a:t>
            </a:r>
          </a:p>
          <a:p>
            <a:r>
              <a:rPr lang="es-ES" dirty="0" smtClean="0"/>
              <a:t>Los </a:t>
            </a:r>
            <a:r>
              <a:rPr lang="es-ES" dirty="0"/>
              <a:t>procesos solicitan el uso exclusivo de los recursos que </a:t>
            </a:r>
            <a:r>
              <a:rPr lang="es-ES" dirty="0" smtClean="0"/>
              <a:t>necesitan</a:t>
            </a:r>
          </a:p>
          <a:p>
            <a:pPr lvl="1"/>
            <a:r>
              <a:rPr lang="es-ES" dirty="0" smtClean="0"/>
              <a:t>Mientras </a:t>
            </a:r>
            <a:r>
              <a:rPr lang="es-ES" dirty="0"/>
              <a:t>esperan a alguno se les permite mantener los recursos de </a:t>
            </a:r>
            <a:r>
              <a:rPr lang="es-ES" dirty="0" smtClean="0"/>
              <a:t>que disponen </a:t>
            </a:r>
            <a:r>
              <a:rPr lang="es-ES" dirty="0"/>
              <a:t>sin que se les pueda expropiar</a:t>
            </a:r>
          </a:p>
          <a:p>
            <a:r>
              <a:rPr lang="es-ES" dirty="0" smtClean="0"/>
              <a:t>Los </a:t>
            </a:r>
            <a:r>
              <a:rPr lang="es-ES" dirty="0"/>
              <a:t>procesos piden los recursos al sistema operativo de uno en uno</a:t>
            </a:r>
          </a:p>
          <a:p>
            <a:r>
              <a:rPr lang="es-ES" dirty="0" smtClean="0"/>
              <a:t>El </a:t>
            </a:r>
            <a:r>
              <a:rPr lang="es-ES" dirty="0"/>
              <a:t>sistema puede conceder o rechazar cada petición</a:t>
            </a:r>
          </a:p>
          <a:p>
            <a:r>
              <a:rPr lang="es-ES" dirty="0" smtClean="0"/>
              <a:t>Una </a:t>
            </a:r>
            <a:r>
              <a:rPr lang="es-ES" dirty="0"/>
              <a:t>petición que no conduce a un estado seguro se rechaza y </a:t>
            </a:r>
            <a:r>
              <a:rPr lang="es-ES" dirty="0" smtClean="0"/>
              <a:t>cada petición </a:t>
            </a:r>
            <a:r>
              <a:rPr lang="es-ES" dirty="0"/>
              <a:t>que conduce a un estado seguro se </a:t>
            </a:r>
            <a:r>
              <a:rPr lang="es-ES" dirty="0" smtClean="0"/>
              <a:t>concede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309669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548680"/>
            <a:ext cx="7858894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2899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476672"/>
            <a:ext cx="8193981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7343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476672"/>
            <a:ext cx="8435115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579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Interbloqueo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Consiste en que dos o más procesos entran en un estado </a:t>
            </a:r>
            <a:r>
              <a:rPr lang="es-ES" dirty="0" smtClean="0"/>
              <a:t>que imposibilita </a:t>
            </a:r>
            <a:r>
              <a:rPr lang="es-ES" dirty="0"/>
              <a:t>a cualquiera de ellos salir del estado en que </a:t>
            </a:r>
            <a:r>
              <a:rPr lang="es-ES" dirty="0" smtClean="0"/>
              <a:t>se encuentra</a:t>
            </a:r>
            <a:endParaRPr lang="es-ES" dirty="0"/>
          </a:p>
          <a:p>
            <a:pPr lvl="1"/>
            <a:r>
              <a:rPr lang="es-ES" dirty="0" smtClean="0"/>
              <a:t>A </a:t>
            </a:r>
            <a:r>
              <a:rPr lang="es-ES" dirty="0"/>
              <a:t>dicha situación se llega porque cada proceso </a:t>
            </a:r>
            <a:r>
              <a:rPr lang="es-ES" dirty="0" smtClean="0"/>
              <a:t>adquiere algún </a:t>
            </a:r>
            <a:r>
              <a:rPr lang="es-ES" dirty="0"/>
              <a:t>recurso necesario para su operación a la vez </a:t>
            </a:r>
            <a:r>
              <a:rPr lang="es-ES" dirty="0" smtClean="0"/>
              <a:t>que espera </a:t>
            </a:r>
            <a:r>
              <a:rPr lang="es-ES" dirty="0"/>
              <a:t>a que se liberen otros recursos que retienen </a:t>
            </a:r>
            <a:r>
              <a:rPr lang="es-ES" dirty="0" smtClean="0"/>
              <a:t>otros procesos</a:t>
            </a:r>
            <a:r>
              <a:rPr lang="es-ES" dirty="0"/>
              <a:t>, llegándose a una situación que hace imposible </a:t>
            </a:r>
            <a:r>
              <a:rPr lang="es-ES" dirty="0" smtClean="0"/>
              <a:t>que ninguno </a:t>
            </a:r>
            <a:r>
              <a:rPr lang="es-ES" dirty="0"/>
              <a:t>de ellos pueda continuar</a:t>
            </a:r>
          </a:p>
        </p:txBody>
      </p:sp>
    </p:spTree>
    <p:extLst>
      <p:ext uri="{BB962C8B-B14F-4D97-AF65-F5344CB8AC3E}">
        <p14:creationId xmlns:p14="http://schemas.microsoft.com/office/powerpoint/2010/main" val="8047607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49" y="332656"/>
            <a:ext cx="8947351" cy="2942578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3275234"/>
            <a:ext cx="2881350" cy="123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9431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49" y="1556792"/>
            <a:ext cx="8947351" cy="5002383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073" y="332656"/>
            <a:ext cx="7582501" cy="106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6805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Detección de interbloqueos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Se utiliza en los sistemas en los que se permite que </a:t>
            </a:r>
            <a:r>
              <a:rPr lang="es-ES" dirty="0" smtClean="0"/>
              <a:t>se produzca </a:t>
            </a:r>
            <a:r>
              <a:rPr lang="es-ES" dirty="0"/>
              <a:t>el interbloqueo o que no se comprueba </a:t>
            </a:r>
            <a:r>
              <a:rPr lang="es-ES" dirty="0" smtClean="0"/>
              <a:t>las condiciones </a:t>
            </a:r>
            <a:r>
              <a:rPr lang="es-ES" dirty="0"/>
              <a:t>del mismo</a:t>
            </a:r>
          </a:p>
          <a:p>
            <a:r>
              <a:rPr lang="es-ES" dirty="0" smtClean="0"/>
              <a:t>Es </a:t>
            </a:r>
            <a:r>
              <a:rPr lang="es-ES" dirty="0"/>
              <a:t>necesario conservar la información sobre peticiones </a:t>
            </a:r>
            <a:r>
              <a:rPr lang="es-ES" dirty="0" smtClean="0"/>
              <a:t>y asignaciones </a:t>
            </a:r>
            <a:r>
              <a:rPr lang="es-ES" dirty="0"/>
              <a:t>de los recursos a los procesos</a:t>
            </a:r>
          </a:p>
          <a:p>
            <a:r>
              <a:rPr lang="es-ES" dirty="0" smtClean="0"/>
              <a:t>Se </a:t>
            </a:r>
            <a:r>
              <a:rPr lang="es-ES" dirty="0"/>
              <a:t>utilizan algoritmos de detección y recuperación</a:t>
            </a:r>
          </a:p>
        </p:txBody>
      </p:sp>
    </p:spTree>
    <p:extLst>
      <p:ext uri="{BB962C8B-B14F-4D97-AF65-F5344CB8AC3E}">
        <p14:creationId xmlns:p14="http://schemas.microsoft.com/office/powerpoint/2010/main" val="34228070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Grafo de asignación de recursos</a:t>
            </a:r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916832"/>
            <a:ext cx="6381750" cy="401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899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387" y="1700808"/>
            <a:ext cx="7515225" cy="45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9117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Detección y recuperación</a:t>
            </a:r>
            <a:endParaRPr lang="es-E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207" y="1340766"/>
            <a:ext cx="8229600" cy="2429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3 Grupo"/>
          <p:cNvGrpSpPr/>
          <p:nvPr/>
        </p:nvGrpSpPr>
        <p:grpSpPr>
          <a:xfrm>
            <a:off x="448032" y="4005064"/>
            <a:ext cx="8666989" cy="2502985"/>
            <a:chOff x="179950" y="3789041"/>
            <a:chExt cx="8964050" cy="2502985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950" y="3789041"/>
              <a:ext cx="8964050" cy="1670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950" y="5459991"/>
              <a:ext cx="8856546" cy="832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139870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Recuperación del interbloqueo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/>
              <a:t>Se suelen tomar dos opciones:</a:t>
            </a:r>
          </a:p>
          <a:p>
            <a:pPr lvl="1"/>
            <a:r>
              <a:rPr lang="es-ES" dirty="0" smtClean="0"/>
              <a:t>Reiniciar </a:t>
            </a:r>
            <a:r>
              <a:rPr lang="es-ES" dirty="0"/>
              <a:t>uno o mas de los procesos bloqueados</a:t>
            </a:r>
          </a:p>
          <a:p>
            <a:r>
              <a:rPr lang="es-ES" dirty="0" smtClean="0"/>
              <a:t>Expropiar </a:t>
            </a:r>
            <a:r>
              <a:rPr lang="es-ES" dirty="0"/>
              <a:t>los recursos de algunos de los procesos </a:t>
            </a:r>
            <a:r>
              <a:rPr lang="es-ES" dirty="0" smtClean="0"/>
              <a:t>bloqueados hasta </a:t>
            </a:r>
            <a:r>
              <a:rPr lang="es-ES" dirty="0"/>
              <a:t>que se consiga salir del interbloqueo</a:t>
            </a:r>
          </a:p>
          <a:p>
            <a:r>
              <a:rPr lang="es-ES" dirty="0" smtClean="0"/>
              <a:t>Para </a:t>
            </a:r>
            <a:r>
              <a:rPr lang="es-ES" dirty="0"/>
              <a:t>reiniciar hay que tener en cuenta:</a:t>
            </a:r>
          </a:p>
          <a:p>
            <a:pPr lvl="1"/>
            <a:r>
              <a:rPr lang="es-ES" dirty="0" smtClean="0"/>
              <a:t>La </a:t>
            </a:r>
            <a:r>
              <a:rPr lang="es-ES" dirty="0"/>
              <a:t>prioridad del proceso</a:t>
            </a:r>
          </a:p>
          <a:p>
            <a:pPr lvl="1"/>
            <a:r>
              <a:rPr lang="es-ES" dirty="0" smtClean="0"/>
              <a:t>El </a:t>
            </a:r>
            <a:r>
              <a:rPr lang="es-ES" dirty="0"/>
              <a:t>tiempo de procesamiento utilizado y el que resta</a:t>
            </a:r>
          </a:p>
          <a:p>
            <a:pPr lvl="1"/>
            <a:r>
              <a:rPr lang="es-ES" dirty="0" smtClean="0"/>
              <a:t>El </a:t>
            </a:r>
            <a:r>
              <a:rPr lang="es-ES" dirty="0"/>
              <a:t>tipo y número de recursos que dispone</a:t>
            </a:r>
          </a:p>
          <a:p>
            <a:pPr lvl="1"/>
            <a:r>
              <a:rPr lang="es-ES" dirty="0" smtClean="0"/>
              <a:t>El </a:t>
            </a:r>
            <a:r>
              <a:rPr lang="es-ES" dirty="0"/>
              <a:t>número de recursos que necesita para finalizar</a:t>
            </a:r>
          </a:p>
          <a:p>
            <a:pPr lvl="1"/>
            <a:r>
              <a:rPr lang="es-ES" dirty="0" smtClean="0"/>
              <a:t>El </a:t>
            </a:r>
            <a:r>
              <a:rPr lang="es-ES" dirty="0"/>
              <a:t>número de otros procesos que se verían involucrados </a:t>
            </a:r>
            <a:r>
              <a:rPr lang="es-ES"/>
              <a:t>con </a:t>
            </a:r>
            <a:r>
              <a:rPr lang="es-ES" smtClean="0"/>
              <a:t>su reiniciación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284584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Otras estrategias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Estrategias mixtas</a:t>
            </a:r>
          </a:p>
          <a:p>
            <a:pPr lvl="1"/>
            <a:r>
              <a:rPr lang="es-ES" dirty="0" smtClean="0"/>
              <a:t>Para distintos recursos, distintas estrategias</a:t>
            </a:r>
          </a:p>
          <a:p>
            <a:r>
              <a:rPr lang="es-ES" dirty="0" smtClean="0"/>
              <a:t>Ignorar los interbloqueos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55713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Interbloqueo</a:t>
            </a:r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458" y="2132856"/>
            <a:ext cx="8929542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086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Caracterización del interbloqueo</a:t>
            </a:r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988840"/>
            <a:ext cx="8215242" cy="3827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389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Condiciones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/>
              <a:t>Exclusión mutua. </a:t>
            </a:r>
            <a:endParaRPr lang="es-ES" dirty="0" smtClean="0"/>
          </a:p>
          <a:p>
            <a:pPr lvl="1"/>
            <a:r>
              <a:rPr lang="es-ES" dirty="0" smtClean="0"/>
              <a:t>Cada </a:t>
            </a:r>
            <a:r>
              <a:rPr lang="es-ES" dirty="0"/>
              <a:t>instancia de un recurso solo puede ser asignada a un proceso como máximo.</a:t>
            </a:r>
          </a:p>
          <a:p>
            <a:r>
              <a:rPr lang="es-ES" dirty="0" smtClean="0"/>
              <a:t>Retención </a:t>
            </a:r>
            <a:r>
              <a:rPr lang="es-ES" dirty="0"/>
              <a:t>y espera. </a:t>
            </a:r>
            <a:endParaRPr lang="es-ES" dirty="0" smtClean="0"/>
          </a:p>
          <a:p>
            <a:pPr lvl="1"/>
            <a:r>
              <a:rPr lang="es-ES" dirty="0" smtClean="0"/>
              <a:t>Cada </a:t>
            </a:r>
            <a:r>
              <a:rPr lang="es-ES" dirty="0"/>
              <a:t>proceso retiene los recursos que le han sido asignado mientras </a:t>
            </a:r>
            <a:r>
              <a:rPr lang="es-ES" dirty="0" smtClean="0"/>
              <a:t>espera por </a:t>
            </a:r>
            <a:r>
              <a:rPr lang="es-ES" dirty="0"/>
              <a:t>la adquisición de los otros recursos que necesita.</a:t>
            </a:r>
          </a:p>
          <a:p>
            <a:r>
              <a:rPr lang="es-ES" dirty="0" smtClean="0"/>
              <a:t>No existencia </a:t>
            </a:r>
            <a:r>
              <a:rPr lang="es-ES" dirty="0"/>
              <a:t>de expropiación. </a:t>
            </a:r>
            <a:endParaRPr lang="es-ES" dirty="0" smtClean="0"/>
          </a:p>
          <a:p>
            <a:pPr lvl="1"/>
            <a:r>
              <a:rPr lang="es-ES" dirty="0" smtClean="0"/>
              <a:t>Si </a:t>
            </a:r>
            <a:r>
              <a:rPr lang="es-ES" dirty="0"/>
              <a:t>un proceso posee un recurso, éste no se le puede expropiar.</a:t>
            </a:r>
          </a:p>
          <a:p>
            <a:r>
              <a:rPr lang="es-ES" dirty="0" smtClean="0"/>
              <a:t>Espera </a:t>
            </a:r>
            <a:r>
              <a:rPr lang="es-ES" dirty="0"/>
              <a:t>circular. </a:t>
            </a:r>
            <a:endParaRPr lang="es-ES" dirty="0" smtClean="0"/>
          </a:p>
          <a:p>
            <a:pPr lvl="1"/>
            <a:r>
              <a:rPr lang="es-ES" dirty="0" smtClean="0"/>
              <a:t>Existe </a:t>
            </a:r>
            <a:r>
              <a:rPr lang="es-ES" dirty="0"/>
              <a:t>una cadena circular de dos o más procesos, de tal forma que cada </a:t>
            </a:r>
            <a:r>
              <a:rPr lang="es-ES" dirty="0" smtClean="0"/>
              <a:t>proceso de </a:t>
            </a:r>
            <a:r>
              <a:rPr lang="es-ES" dirty="0"/>
              <a:t>la cadena se encuentra esperando por un recurso retenido por el siguiente proceso de la cadena.</a:t>
            </a:r>
          </a:p>
        </p:txBody>
      </p:sp>
    </p:spTree>
    <p:extLst>
      <p:ext uri="{BB962C8B-B14F-4D97-AF65-F5344CB8AC3E}">
        <p14:creationId xmlns:p14="http://schemas.microsoft.com/office/powerpoint/2010/main" val="263294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ES" dirty="0"/>
              <a:t>Métodos para </a:t>
            </a:r>
            <a:r>
              <a:rPr lang="es-ES" dirty="0" smtClean="0"/>
              <a:t>tratar el interbloqueo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Prevención </a:t>
            </a:r>
            <a:r>
              <a:rPr lang="es-ES" dirty="0"/>
              <a:t>de </a:t>
            </a:r>
            <a:r>
              <a:rPr lang="es-ES" dirty="0" smtClean="0"/>
              <a:t>interbloqueos</a:t>
            </a:r>
          </a:p>
          <a:p>
            <a:pPr lvl="1"/>
            <a:r>
              <a:rPr lang="es-ES" dirty="0" smtClean="0"/>
              <a:t>Impedir </a:t>
            </a:r>
            <a:r>
              <a:rPr lang="es-ES" dirty="0"/>
              <a:t>alguna condición que llevan al interbloqueo</a:t>
            </a:r>
          </a:p>
          <a:p>
            <a:pPr lvl="2"/>
            <a:r>
              <a:rPr lang="es-ES" dirty="0" smtClean="0"/>
              <a:t>Retención </a:t>
            </a:r>
            <a:r>
              <a:rPr lang="es-ES" dirty="0"/>
              <a:t>y espera</a:t>
            </a:r>
            <a:r>
              <a:rPr lang="es-ES" dirty="0" smtClean="0"/>
              <a:t>:</a:t>
            </a:r>
          </a:p>
          <a:p>
            <a:pPr lvl="3"/>
            <a:r>
              <a:rPr lang="es-ES" dirty="0" smtClean="0"/>
              <a:t>Todos </a:t>
            </a:r>
            <a:r>
              <a:rPr lang="es-ES" dirty="0"/>
              <a:t>los recursos o ninguno</a:t>
            </a:r>
          </a:p>
          <a:p>
            <a:pPr lvl="2"/>
            <a:r>
              <a:rPr lang="es-ES" dirty="0" smtClean="0"/>
              <a:t>No </a:t>
            </a:r>
            <a:r>
              <a:rPr lang="es-ES" dirty="0"/>
              <a:t>existencia de expropiación: </a:t>
            </a:r>
            <a:endParaRPr lang="es-ES" dirty="0" smtClean="0"/>
          </a:p>
          <a:p>
            <a:pPr lvl="3"/>
            <a:r>
              <a:rPr lang="es-ES" dirty="0" smtClean="0"/>
              <a:t>Que </a:t>
            </a:r>
            <a:r>
              <a:rPr lang="es-ES" dirty="0"/>
              <a:t>sí se permita expropiación</a:t>
            </a:r>
          </a:p>
          <a:p>
            <a:pPr lvl="2"/>
            <a:r>
              <a:rPr lang="es-ES" dirty="0" smtClean="0"/>
              <a:t>Espera </a:t>
            </a:r>
            <a:r>
              <a:rPr lang="es-ES" dirty="0"/>
              <a:t>circular: </a:t>
            </a:r>
            <a:endParaRPr lang="es-ES" dirty="0" smtClean="0"/>
          </a:p>
          <a:p>
            <a:pPr lvl="3"/>
            <a:r>
              <a:rPr lang="es-ES" dirty="0" smtClean="0"/>
              <a:t>Se </a:t>
            </a:r>
            <a:r>
              <a:rPr lang="es-ES" dirty="0"/>
              <a:t>ordenan los recursos y se impone que </a:t>
            </a:r>
            <a:r>
              <a:rPr lang="es-ES" dirty="0" smtClean="0"/>
              <a:t>los recursos </a:t>
            </a:r>
            <a:r>
              <a:rPr lang="es-ES" dirty="0"/>
              <a:t>se pidan en orden ascendente</a:t>
            </a:r>
          </a:p>
          <a:p>
            <a:r>
              <a:rPr lang="es-ES" dirty="0" smtClean="0"/>
              <a:t>Evitación </a:t>
            </a:r>
            <a:r>
              <a:rPr lang="es-ES" dirty="0"/>
              <a:t>de </a:t>
            </a:r>
            <a:r>
              <a:rPr lang="es-ES" dirty="0" smtClean="0"/>
              <a:t>interbloqueos</a:t>
            </a:r>
          </a:p>
          <a:p>
            <a:pPr lvl="1"/>
            <a:r>
              <a:rPr lang="es-ES" dirty="0"/>
              <a:t>Cada vez que se va a asignar un recurso se considera </a:t>
            </a:r>
            <a:r>
              <a:rPr lang="es-ES" dirty="0" smtClean="0"/>
              <a:t>el caso </a:t>
            </a:r>
            <a:r>
              <a:rPr lang="es-ES" dirty="0"/>
              <a:t>de que se produzca un bloqueo. </a:t>
            </a:r>
            <a:endParaRPr lang="es-ES" dirty="0" smtClean="0"/>
          </a:p>
          <a:p>
            <a:pPr lvl="1"/>
            <a:r>
              <a:rPr lang="es-ES" dirty="0" smtClean="0"/>
              <a:t>Si </a:t>
            </a:r>
            <a:r>
              <a:rPr lang="es-ES" dirty="0"/>
              <a:t>se prevé </a:t>
            </a:r>
            <a:r>
              <a:rPr lang="es-ES" dirty="0" smtClean="0"/>
              <a:t>esta posibilidad </a:t>
            </a:r>
            <a:r>
              <a:rPr lang="es-ES" dirty="0"/>
              <a:t>no se concede</a:t>
            </a:r>
          </a:p>
          <a:p>
            <a:pPr lvl="2"/>
            <a:r>
              <a:rPr lang="es-ES" dirty="0" smtClean="0"/>
              <a:t>Técnica</a:t>
            </a:r>
            <a:r>
              <a:rPr lang="es-ES" dirty="0"/>
              <a:t>: Algoritmo del banquero (</a:t>
            </a:r>
            <a:r>
              <a:rPr lang="es-ES" dirty="0" err="1"/>
              <a:t>Dijkstra</a:t>
            </a:r>
            <a:r>
              <a:rPr lang="es-ES" dirty="0"/>
              <a:t>)</a:t>
            </a:r>
            <a:endParaRPr lang="es-ES" dirty="0" smtClean="0"/>
          </a:p>
          <a:p>
            <a:r>
              <a:rPr lang="es-ES" dirty="0" smtClean="0"/>
              <a:t>Detectar y recuperar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28547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04864"/>
            <a:ext cx="8347617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813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916832"/>
            <a:ext cx="8234979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204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428" y="1916832"/>
            <a:ext cx="8492572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6110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826</Words>
  <Application>Microsoft Office PowerPoint</Application>
  <PresentationFormat>Presentación en pantalla (4:3)</PresentationFormat>
  <Paragraphs>81</Paragraphs>
  <Slides>27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0" baseType="lpstr">
      <vt:lpstr>Arial</vt:lpstr>
      <vt:lpstr>Calibri</vt:lpstr>
      <vt:lpstr>Tema de Office</vt:lpstr>
      <vt:lpstr>Tema 5 Interbloqueo</vt:lpstr>
      <vt:lpstr>Interbloqueo</vt:lpstr>
      <vt:lpstr>Interbloqueo</vt:lpstr>
      <vt:lpstr>Caracterización del interbloqueo</vt:lpstr>
      <vt:lpstr>Condiciones</vt:lpstr>
      <vt:lpstr>Métodos para tratar el interbloqueo</vt:lpstr>
      <vt:lpstr>Presentación de PowerPoint</vt:lpstr>
      <vt:lpstr>Presentación de PowerPoint</vt:lpstr>
      <vt:lpstr>Presentación de PowerPoint</vt:lpstr>
      <vt:lpstr>Grafos de asignación de recursos</vt:lpstr>
      <vt:lpstr>Prevención de interbloqueos</vt:lpstr>
      <vt:lpstr>Evitación de interbloqueos</vt:lpstr>
      <vt:lpstr>Evitación</vt:lpstr>
      <vt:lpstr>Matriz de recursos asignados</vt:lpstr>
      <vt:lpstr>Estado seguro</vt:lpstr>
      <vt:lpstr>Algoritmo del banquero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Detección de interbloqueos</vt:lpstr>
      <vt:lpstr>Grafo de asignación de recursos</vt:lpstr>
      <vt:lpstr>Presentación de PowerPoint</vt:lpstr>
      <vt:lpstr>Detección y recuperación</vt:lpstr>
      <vt:lpstr>Recuperación del interbloqueo</vt:lpstr>
      <vt:lpstr>Otras estrategias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barcell</dc:creator>
  <cp:lastModifiedBy>Manuel Fernandez</cp:lastModifiedBy>
  <cp:revision>27</cp:revision>
  <dcterms:created xsi:type="dcterms:W3CDTF">2014-11-20T11:09:05Z</dcterms:created>
  <dcterms:modified xsi:type="dcterms:W3CDTF">2016-11-15T09:02:01Z</dcterms:modified>
</cp:coreProperties>
</file>