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60" r:id="rId5"/>
    <p:sldId id="261" r:id="rId6"/>
    <p:sldId id="259"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6" r:id="rId21"/>
    <p:sldId id="275" r:id="rId22"/>
    <p:sldId id="281" r:id="rId23"/>
    <p:sldId id="282" r:id="rId24"/>
    <p:sldId id="277" r:id="rId25"/>
    <p:sldId id="278" r:id="rId26"/>
    <p:sldId id="279" r:id="rId27"/>
    <p:sldId id="280" r:id="rId28"/>
    <p:sldId id="283" r:id="rId29"/>
    <p:sldId id="284" r:id="rId30"/>
    <p:sldId id="285" r:id="rId31"/>
    <p:sldId id="286" r:id="rId32"/>
    <p:sldId id="298" r:id="rId33"/>
    <p:sldId id="287" r:id="rId34"/>
    <p:sldId id="288" r:id="rId35"/>
    <p:sldId id="289" r:id="rId36"/>
    <p:sldId id="290" r:id="rId37"/>
    <p:sldId id="291" r:id="rId38"/>
    <p:sldId id="292" r:id="rId39"/>
    <p:sldId id="299" r:id="rId40"/>
    <p:sldId id="300" r:id="rId41"/>
    <p:sldId id="293" r:id="rId42"/>
    <p:sldId id="294" r:id="rId43"/>
    <p:sldId id="295" r:id="rId44"/>
    <p:sldId id="301" r:id="rId45"/>
    <p:sldId id="296" r:id="rId46"/>
    <p:sldId id="297" r:id="rId47"/>
    <p:sldId id="302" r:id="rId48"/>
    <p:sldId id="303" r:id="rId49"/>
    <p:sldId id="304" r:id="rId5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3D45E-4F97-4D42-985B-B05030F0B50E}" type="datetimeFigureOut">
              <a:rPr lang="es-ES" smtClean="0"/>
              <a:t>22/11/2016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3CC591-6909-4528-92D3-381BBD41E330}" type="slidenum">
              <a:rPr lang="es-ES" smtClean="0"/>
              <a:t>‹Nº›</a:t>
            </a:fld>
            <a:endParaRPr lang="es-ES"/>
          </a:p>
        </p:txBody>
      </p:sp>
    </p:spTree>
    <p:extLst>
      <p:ext uri="{BB962C8B-B14F-4D97-AF65-F5344CB8AC3E}">
        <p14:creationId xmlns:p14="http://schemas.microsoft.com/office/powerpoint/2010/main" val="12178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3CC591-6909-4528-92D3-381BBD41E330}" type="slidenum">
              <a:rPr lang="es-ES" smtClean="0"/>
              <a:t>5</a:t>
            </a:fld>
            <a:endParaRPr lang="es-ES"/>
          </a:p>
        </p:txBody>
      </p:sp>
    </p:spTree>
    <p:extLst>
      <p:ext uri="{BB962C8B-B14F-4D97-AF65-F5344CB8AC3E}">
        <p14:creationId xmlns:p14="http://schemas.microsoft.com/office/powerpoint/2010/main" val="215181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3CC591-6909-4528-92D3-381BBD41E330}" type="slidenum">
              <a:rPr lang="es-ES" smtClean="0"/>
              <a:t>19</a:t>
            </a:fld>
            <a:endParaRPr lang="es-ES"/>
          </a:p>
        </p:txBody>
      </p:sp>
    </p:spTree>
    <p:extLst>
      <p:ext uri="{BB962C8B-B14F-4D97-AF65-F5344CB8AC3E}">
        <p14:creationId xmlns:p14="http://schemas.microsoft.com/office/powerpoint/2010/main" val="310824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3887D04-5ECB-4949-9F3D-40727CBF94DF}" type="datetimeFigureOut">
              <a:rPr lang="es-ES" smtClean="0"/>
              <a:t>22/11/2016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377906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887D04-5ECB-4949-9F3D-40727CBF94DF}" type="datetimeFigureOut">
              <a:rPr lang="es-ES" smtClean="0"/>
              <a:t>22/11/2016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132414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887D04-5ECB-4949-9F3D-40727CBF94DF}" type="datetimeFigureOut">
              <a:rPr lang="es-ES" smtClean="0"/>
              <a:t>22/11/2016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365937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887D04-5ECB-4949-9F3D-40727CBF94DF}" type="datetimeFigureOut">
              <a:rPr lang="es-ES" smtClean="0"/>
              <a:t>22/11/2016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321382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3887D04-5ECB-4949-9F3D-40727CBF94DF}" type="datetimeFigureOut">
              <a:rPr lang="es-ES" smtClean="0"/>
              <a:t>22/11/2016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312086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3887D04-5ECB-4949-9F3D-40727CBF94DF}" type="datetimeFigureOut">
              <a:rPr lang="es-ES" smtClean="0"/>
              <a:t>22/11/2016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20935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3887D04-5ECB-4949-9F3D-40727CBF94DF}" type="datetimeFigureOut">
              <a:rPr lang="es-ES" smtClean="0"/>
              <a:t>22/11/2016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108632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3887D04-5ECB-4949-9F3D-40727CBF94DF}" type="datetimeFigureOut">
              <a:rPr lang="es-ES" smtClean="0"/>
              <a:t>22/11/2016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308370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3887D04-5ECB-4949-9F3D-40727CBF94DF}" type="datetimeFigureOut">
              <a:rPr lang="es-ES" smtClean="0"/>
              <a:t>22/11/2016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206742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887D04-5ECB-4949-9F3D-40727CBF94DF}" type="datetimeFigureOut">
              <a:rPr lang="es-ES" smtClean="0"/>
              <a:t>22/11/2016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184594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887D04-5ECB-4949-9F3D-40727CBF94DF}" type="datetimeFigureOut">
              <a:rPr lang="es-ES" smtClean="0"/>
              <a:t>22/11/2016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142180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87D04-5ECB-4949-9F3D-40727CBF94DF}" type="datetimeFigureOut">
              <a:rPr lang="es-ES" smtClean="0"/>
              <a:t>22/11/2016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3D6F1-AA6F-4E6A-8719-9FD644C9E11D}" type="slidenum">
              <a:rPr lang="es-ES" smtClean="0"/>
              <a:t>‹Nº›</a:t>
            </a:fld>
            <a:endParaRPr lang="es-ES"/>
          </a:p>
        </p:txBody>
      </p:sp>
    </p:spTree>
    <p:extLst>
      <p:ext uri="{BB962C8B-B14F-4D97-AF65-F5344CB8AC3E}">
        <p14:creationId xmlns:p14="http://schemas.microsoft.com/office/powerpoint/2010/main" val="3042701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Tema VI</a:t>
            </a:r>
            <a:endParaRPr lang="es-ES" dirty="0"/>
          </a:p>
        </p:txBody>
      </p:sp>
      <p:sp>
        <p:nvSpPr>
          <p:cNvPr id="3" name="2 Subtítulo"/>
          <p:cNvSpPr>
            <a:spLocks noGrp="1"/>
          </p:cNvSpPr>
          <p:nvPr>
            <p:ph type="subTitle" idx="1"/>
          </p:nvPr>
        </p:nvSpPr>
        <p:spPr/>
        <p:txBody>
          <a:bodyPr/>
          <a:lstStyle/>
          <a:p>
            <a:r>
              <a:rPr lang="es-ES" dirty="0" smtClean="0"/>
              <a:t>Administración de memoria</a:t>
            </a:r>
            <a:endParaRPr lang="es-ES" dirty="0"/>
          </a:p>
        </p:txBody>
      </p:sp>
    </p:spTree>
    <p:extLst>
      <p:ext uri="{BB962C8B-B14F-4D97-AF65-F5344CB8AC3E}">
        <p14:creationId xmlns:p14="http://schemas.microsoft.com/office/powerpoint/2010/main" val="252440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S" dirty="0" smtClean="0"/>
              <a:t>Particiones de distinto tamaño</a:t>
            </a:r>
            <a:endParaRPr lang="es-ES" dirty="0"/>
          </a:p>
        </p:txBody>
      </p:sp>
      <p:sp>
        <p:nvSpPr>
          <p:cNvPr id="3" name="2 Marcador de contenido"/>
          <p:cNvSpPr>
            <a:spLocks noGrp="1"/>
          </p:cNvSpPr>
          <p:nvPr>
            <p:ph idx="1"/>
          </p:nvPr>
        </p:nvSpPr>
        <p:spPr>
          <a:xfrm>
            <a:off x="457200" y="908721"/>
            <a:ext cx="8229600" cy="1944216"/>
          </a:xfrm>
        </p:spPr>
        <p:txBody>
          <a:bodyPr>
            <a:normAutofit fontScale="70000" lnSpcReduction="20000"/>
          </a:bodyPr>
          <a:lstStyle/>
          <a:p>
            <a:r>
              <a:rPr lang="es-ES" dirty="0" smtClean="0"/>
              <a:t>Otra organización posible es asignar una cola de tareas a cada partición en memoria y las tareas se incluyen en la cola de la partición de memoria correspondiente a sus exigencias de memoria</a:t>
            </a:r>
          </a:p>
          <a:p>
            <a:r>
              <a:rPr lang="es-ES" dirty="0" smtClean="0"/>
              <a:t>Una única cola: estrategias de asignación de particiones:</a:t>
            </a:r>
          </a:p>
          <a:p>
            <a:pPr lvl="1"/>
            <a:r>
              <a:rPr lang="es-ES" dirty="0" smtClean="0"/>
              <a:t>Primer ajuste</a:t>
            </a:r>
          </a:p>
          <a:p>
            <a:pPr lvl="1"/>
            <a:r>
              <a:rPr lang="es-ES" dirty="0" smtClean="0"/>
              <a:t>Mejor ajuste</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636912"/>
            <a:ext cx="531495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56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fontScale="90000"/>
          </a:bodyPr>
          <a:lstStyle/>
          <a:p>
            <a:r>
              <a:rPr lang="es-ES" dirty="0" smtClean="0"/>
              <a:t>Traducción de direcciones y protección</a:t>
            </a:r>
            <a:endParaRPr lang="es-ES" dirty="0"/>
          </a:p>
        </p:txBody>
      </p:sp>
      <p:sp>
        <p:nvSpPr>
          <p:cNvPr id="3" name="2 Marcador de contenido"/>
          <p:cNvSpPr>
            <a:spLocks noGrp="1"/>
          </p:cNvSpPr>
          <p:nvPr>
            <p:ph idx="1"/>
          </p:nvPr>
        </p:nvSpPr>
        <p:spPr>
          <a:xfrm>
            <a:off x="395536" y="1052736"/>
            <a:ext cx="8229600" cy="1540767"/>
          </a:xfrm>
        </p:spPr>
        <p:txBody>
          <a:bodyPr>
            <a:normAutofit fontScale="77500" lnSpcReduction="20000"/>
          </a:bodyPr>
          <a:lstStyle/>
          <a:p>
            <a:r>
              <a:rPr lang="es-ES" dirty="0" smtClean="0"/>
              <a:t>En sistemas que utilizan registros base para la reubicación</a:t>
            </a:r>
          </a:p>
          <a:p>
            <a:r>
              <a:rPr lang="es-ES" dirty="0"/>
              <a:t>E</a:t>
            </a:r>
            <a:r>
              <a:rPr lang="es-ES" dirty="0" smtClean="0"/>
              <a:t>s habitual utilizar registros límite para la protección</a:t>
            </a:r>
          </a:p>
          <a:p>
            <a:pPr lvl="1"/>
            <a:r>
              <a:rPr lang="es-ES" dirty="0" smtClean="0"/>
              <a:t>Los valores base y límite de cada proceso se guardan en su BCP</a:t>
            </a:r>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797" y="2564904"/>
            <a:ext cx="507682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842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Particionamiento</a:t>
            </a:r>
            <a:r>
              <a:rPr lang="es-ES" dirty="0" smtClean="0"/>
              <a:t> Dinámico</a:t>
            </a:r>
            <a:endParaRPr lang="es-ES" dirty="0"/>
          </a:p>
        </p:txBody>
      </p:sp>
      <p:sp>
        <p:nvSpPr>
          <p:cNvPr id="3" name="2 Marcador de contenido"/>
          <p:cNvSpPr>
            <a:spLocks noGrp="1"/>
          </p:cNvSpPr>
          <p:nvPr>
            <p:ph idx="1"/>
          </p:nvPr>
        </p:nvSpPr>
        <p:spPr/>
        <p:txBody>
          <a:bodyPr>
            <a:normAutofit/>
          </a:bodyPr>
          <a:lstStyle/>
          <a:p>
            <a:r>
              <a:rPr lang="es-ES" dirty="0" smtClean="0"/>
              <a:t>Cuando se pide que se cargue una imagen de un proceso en memoria, el módulo de gestión intenta crear una partición adecuada que asignar al proceso en cuestión, para ello es preciso localizar un área libre de memoria que sea igual o mayor que el proceso, si es así se fabrica la partición</a:t>
            </a:r>
          </a:p>
        </p:txBody>
      </p:sp>
    </p:spTree>
    <p:extLst>
      <p:ext uri="{BB962C8B-B14F-4D97-AF65-F5344CB8AC3E}">
        <p14:creationId xmlns:p14="http://schemas.microsoft.com/office/powerpoint/2010/main" val="179328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dirty="0"/>
              <a:t>F</a:t>
            </a:r>
            <a:r>
              <a:rPr lang="es-ES" dirty="0" smtClean="0"/>
              <a:t>ragmentación</a:t>
            </a:r>
            <a:endParaRPr lang="es-ES" dirty="0"/>
          </a:p>
        </p:txBody>
      </p:sp>
      <p:sp>
        <p:nvSpPr>
          <p:cNvPr id="3" name="2 Marcador de contenido"/>
          <p:cNvSpPr>
            <a:spLocks noGrp="1"/>
          </p:cNvSpPr>
          <p:nvPr>
            <p:ph idx="1"/>
          </p:nvPr>
        </p:nvSpPr>
        <p:spPr>
          <a:xfrm>
            <a:off x="457200" y="1124744"/>
            <a:ext cx="8229600" cy="5472608"/>
          </a:xfrm>
        </p:spPr>
        <p:txBody>
          <a:bodyPr>
            <a:normAutofit fontScale="70000" lnSpcReduction="20000"/>
          </a:bodyPr>
          <a:lstStyle/>
          <a:p>
            <a:r>
              <a:rPr lang="es-ES" dirty="0" smtClean="0"/>
              <a:t>Existen dos tipos de desaprovechamiento de la memoria:</a:t>
            </a:r>
          </a:p>
          <a:p>
            <a:r>
              <a:rPr lang="es-ES" b="1" dirty="0" smtClean="0"/>
              <a:t>Fragmentación interna</a:t>
            </a:r>
            <a:r>
              <a:rPr lang="es-ES" dirty="0" smtClean="0"/>
              <a:t>: </a:t>
            </a:r>
          </a:p>
          <a:p>
            <a:pPr lvl="1"/>
            <a:r>
              <a:rPr lang="es-ES" dirty="0"/>
              <a:t>C</a:t>
            </a:r>
            <a:r>
              <a:rPr lang="es-ES" dirty="0" smtClean="0"/>
              <a:t>onsiste en aquella parte de la memoria que no se está usando porque es interna a una partición asignada a una tarea</a:t>
            </a:r>
          </a:p>
          <a:p>
            <a:r>
              <a:rPr lang="es-ES" b="1" dirty="0" smtClean="0"/>
              <a:t>Fragmentación externa</a:t>
            </a:r>
            <a:r>
              <a:rPr lang="es-ES" dirty="0" smtClean="0"/>
              <a:t>: </a:t>
            </a:r>
          </a:p>
          <a:p>
            <a:pPr lvl="1"/>
            <a:r>
              <a:rPr lang="es-ES" dirty="0"/>
              <a:t>O</a:t>
            </a:r>
            <a:r>
              <a:rPr lang="es-ES" dirty="0" smtClean="0"/>
              <a:t>curre cuando una partición disponible no se emplea porque es muy pequeña para cualquiera de las tareas que esperan</a:t>
            </a:r>
          </a:p>
          <a:p>
            <a:r>
              <a:rPr lang="es-ES" dirty="0" smtClean="0"/>
              <a:t>La selección de los tamaños de las particiones es un compromiso entre estos dos casos de fragmentación</a:t>
            </a:r>
          </a:p>
          <a:p>
            <a:r>
              <a:rPr lang="es-ES" dirty="0" smtClean="0"/>
              <a:t>Si </a:t>
            </a:r>
            <a:r>
              <a:rPr lang="es-ES" dirty="0"/>
              <a:t>la memoria resulta seriamente fragmentada, la </a:t>
            </a:r>
            <a:r>
              <a:rPr lang="es-ES" dirty="0" smtClean="0"/>
              <a:t>única salida </a:t>
            </a:r>
            <a:r>
              <a:rPr lang="es-ES" dirty="0"/>
              <a:t>posible es reubicar algunas o todas las particiones </a:t>
            </a:r>
            <a:r>
              <a:rPr lang="es-ES" dirty="0" smtClean="0"/>
              <a:t>en un </a:t>
            </a:r>
            <a:r>
              <a:rPr lang="es-ES" dirty="0"/>
              <a:t>extremo de la memoria y así combinar los huecos </a:t>
            </a:r>
            <a:r>
              <a:rPr lang="es-ES" dirty="0" smtClean="0"/>
              <a:t>para formar </a:t>
            </a:r>
            <a:r>
              <a:rPr lang="es-ES" dirty="0"/>
              <a:t>una única área libre grande a este proceso se </a:t>
            </a:r>
            <a:r>
              <a:rPr lang="es-ES" dirty="0" smtClean="0"/>
              <a:t>le llama </a:t>
            </a:r>
            <a:r>
              <a:rPr lang="es-ES" b="1" dirty="0" smtClean="0"/>
              <a:t>compactación</a:t>
            </a:r>
          </a:p>
          <a:p>
            <a:r>
              <a:rPr lang="es-ES" b="1" dirty="0" smtClean="0"/>
              <a:t>Compactación de memoria</a:t>
            </a:r>
          </a:p>
          <a:p>
            <a:pPr lvl="1"/>
            <a:r>
              <a:rPr lang="es-ES" dirty="0"/>
              <a:t>C</a:t>
            </a:r>
            <a:r>
              <a:rPr lang="es-ES" dirty="0" smtClean="0"/>
              <a:t>onsiste en agrupar todos los huecos pequeños en un único hueco</a:t>
            </a:r>
            <a:endParaRPr lang="es-ES" dirty="0"/>
          </a:p>
          <a:p>
            <a:pPr lvl="1"/>
            <a:r>
              <a:rPr lang="es-ES" dirty="0" smtClean="0"/>
              <a:t>Como </a:t>
            </a:r>
            <a:r>
              <a:rPr lang="es-ES" dirty="0"/>
              <a:t>los procesos afectados deben de ser suspendidos </a:t>
            </a:r>
            <a:r>
              <a:rPr lang="es-ES" dirty="0" smtClean="0"/>
              <a:t>y copiados </a:t>
            </a:r>
            <a:r>
              <a:rPr lang="es-ES" dirty="0"/>
              <a:t>realmente de un área de memoria a otra, </a:t>
            </a:r>
            <a:r>
              <a:rPr lang="es-ES" dirty="0" smtClean="0"/>
              <a:t>es importante </a:t>
            </a:r>
            <a:r>
              <a:rPr lang="es-ES" dirty="0"/>
              <a:t>decidir cuando debe realizarse la compactación</a:t>
            </a:r>
          </a:p>
        </p:txBody>
      </p:sp>
    </p:spTree>
    <p:extLst>
      <p:ext uri="{BB962C8B-B14F-4D97-AF65-F5344CB8AC3E}">
        <p14:creationId xmlns:p14="http://schemas.microsoft.com/office/powerpoint/2010/main" val="219599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116632"/>
            <a:ext cx="5440750"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103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Control</a:t>
            </a:r>
            <a:endParaRPr lang="es-ES" dirty="0"/>
          </a:p>
        </p:txBody>
      </p:sp>
      <p:sp>
        <p:nvSpPr>
          <p:cNvPr id="3" name="2 Marcador de contenido"/>
          <p:cNvSpPr>
            <a:spLocks noGrp="1"/>
          </p:cNvSpPr>
          <p:nvPr>
            <p:ph idx="1"/>
          </p:nvPr>
        </p:nvSpPr>
        <p:spPr/>
        <p:txBody>
          <a:bodyPr>
            <a:normAutofit fontScale="92500"/>
          </a:bodyPr>
          <a:lstStyle/>
          <a:p>
            <a:r>
              <a:rPr lang="es-ES" dirty="0" smtClean="0"/>
              <a:t>La gestión de la memoria con particiones libres plantea el problema de mantenimiento de un registro de particiones libres y ocupadas que sea eficiente, tanto en tiempo para la asignación como para el aprovechamiento de la memoria.</a:t>
            </a:r>
          </a:p>
          <a:p>
            <a:r>
              <a:rPr lang="es-ES" dirty="0" smtClean="0"/>
              <a:t>Formas de mantener este registro:</a:t>
            </a:r>
          </a:p>
          <a:p>
            <a:pPr lvl="1"/>
            <a:r>
              <a:rPr lang="es-ES" dirty="0" smtClean="0"/>
              <a:t>Mapa de bits</a:t>
            </a:r>
          </a:p>
          <a:p>
            <a:pPr lvl="1"/>
            <a:r>
              <a:rPr lang="es-ES" dirty="0" smtClean="0"/>
              <a:t>Listas enlazadas para las particiones libres y asignadas</a:t>
            </a:r>
          </a:p>
        </p:txBody>
      </p:sp>
    </p:spTree>
    <p:extLst>
      <p:ext uri="{BB962C8B-B14F-4D97-AF65-F5344CB8AC3E}">
        <p14:creationId xmlns:p14="http://schemas.microsoft.com/office/powerpoint/2010/main" val="152211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Mapa de </a:t>
            </a:r>
            <a:r>
              <a:rPr lang="es-ES" dirty="0" smtClean="0"/>
              <a:t>Bit</a:t>
            </a:r>
            <a:endParaRPr lang="es-E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4683" y="1600200"/>
            <a:ext cx="625463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943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dirty="0" smtClean="0"/>
              <a:t>Listas </a:t>
            </a:r>
            <a:r>
              <a:rPr lang="es-ES" dirty="0" smtClean="0"/>
              <a:t>Enlazadas</a:t>
            </a:r>
            <a:endParaRPr lang="es-ES" dirty="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33" y="980728"/>
            <a:ext cx="519112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270807"/>
            <a:ext cx="52197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330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Asignación de espacio de memoria principal</a:t>
            </a:r>
            <a:endParaRPr lang="es-ES" dirty="0"/>
          </a:p>
        </p:txBody>
      </p:sp>
      <p:sp>
        <p:nvSpPr>
          <p:cNvPr id="3" name="2 Marcador de contenido"/>
          <p:cNvSpPr>
            <a:spLocks noGrp="1"/>
          </p:cNvSpPr>
          <p:nvPr>
            <p:ph idx="1"/>
          </p:nvPr>
        </p:nvSpPr>
        <p:spPr/>
        <p:txBody>
          <a:bodyPr/>
          <a:lstStyle/>
          <a:p>
            <a:r>
              <a:rPr lang="es-ES" dirty="0" smtClean="0"/>
              <a:t>Algoritmo del primer ajuste (</a:t>
            </a:r>
            <a:r>
              <a:rPr lang="es-ES" i="1" dirty="0" err="1" smtClean="0"/>
              <a:t>first</a:t>
            </a:r>
            <a:r>
              <a:rPr lang="es-ES" dirty="0" smtClean="0"/>
              <a:t> </a:t>
            </a:r>
            <a:r>
              <a:rPr lang="es-ES" dirty="0" err="1" smtClean="0"/>
              <a:t>fit</a:t>
            </a:r>
            <a:r>
              <a:rPr lang="es-ES" dirty="0" smtClean="0"/>
              <a:t>).</a:t>
            </a:r>
          </a:p>
          <a:p>
            <a:r>
              <a:rPr lang="es-ES" dirty="0"/>
              <a:t>Algoritmo del siguiente ajuste (</a:t>
            </a:r>
            <a:r>
              <a:rPr lang="es-ES" i="1" dirty="0" err="1"/>
              <a:t>next</a:t>
            </a:r>
            <a:r>
              <a:rPr lang="es-ES" i="1" dirty="0"/>
              <a:t> </a:t>
            </a:r>
            <a:r>
              <a:rPr lang="es-ES" i="1" dirty="0" err="1"/>
              <a:t>fit</a:t>
            </a:r>
            <a:r>
              <a:rPr lang="es-ES" dirty="0" smtClean="0"/>
              <a:t>).</a:t>
            </a:r>
          </a:p>
          <a:p>
            <a:pPr lvl="1"/>
            <a:r>
              <a:rPr lang="es-ES" dirty="0"/>
              <a:t>S</a:t>
            </a:r>
            <a:r>
              <a:rPr lang="es-ES" dirty="0" smtClean="0"/>
              <a:t>e </a:t>
            </a:r>
            <a:r>
              <a:rPr lang="es-ES" dirty="0"/>
              <a:t>inicia desde donde finalizó la búsqueda </a:t>
            </a:r>
            <a:r>
              <a:rPr lang="es-ES" dirty="0" smtClean="0"/>
              <a:t>anterior</a:t>
            </a:r>
          </a:p>
          <a:p>
            <a:r>
              <a:rPr lang="es-ES" dirty="0"/>
              <a:t>Algoritmo del mejor ajuste (</a:t>
            </a:r>
            <a:r>
              <a:rPr lang="es-ES" i="1" dirty="0" err="1"/>
              <a:t>best</a:t>
            </a:r>
            <a:r>
              <a:rPr lang="es-ES" i="1" dirty="0"/>
              <a:t> </a:t>
            </a:r>
            <a:r>
              <a:rPr lang="es-ES" i="1" dirty="0" err="1"/>
              <a:t>fit</a:t>
            </a:r>
            <a:r>
              <a:rPr lang="es-ES" dirty="0" smtClean="0"/>
              <a:t>).</a:t>
            </a:r>
          </a:p>
          <a:p>
            <a:r>
              <a:rPr lang="es-ES" dirty="0"/>
              <a:t>Algoritmo del peor ajuste (</a:t>
            </a:r>
            <a:r>
              <a:rPr lang="es-ES" i="1" dirty="0" err="1"/>
              <a:t>worst</a:t>
            </a:r>
            <a:r>
              <a:rPr lang="es-ES" i="1" dirty="0"/>
              <a:t> </a:t>
            </a:r>
            <a:r>
              <a:rPr lang="es-ES" i="1" dirty="0" err="1"/>
              <a:t>fit</a:t>
            </a:r>
            <a:r>
              <a:rPr lang="es-ES" dirty="0" smtClean="0"/>
              <a:t>)</a:t>
            </a:r>
          </a:p>
          <a:p>
            <a:r>
              <a:rPr lang="es-ES" b="1" dirty="0"/>
              <a:t>Traducción de direcciones y </a:t>
            </a:r>
            <a:r>
              <a:rPr lang="es-ES" b="1" dirty="0" smtClean="0"/>
              <a:t>protección</a:t>
            </a:r>
          </a:p>
          <a:p>
            <a:pPr lvl="1"/>
            <a:r>
              <a:rPr lang="es-ES" i="1" dirty="0"/>
              <a:t>R</a:t>
            </a:r>
            <a:r>
              <a:rPr lang="es-ES" i="1" dirty="0" smtClean="0"/>
              <a:t>egistro </a:t>
            </a:r>
            <a:r>
              <a:rPr lang="es-ES" i="1" dirty="0"/>
              <a:t>base </a:t>
            </a:r>
            <a:r>
              <a:rPr lang="es-ES" dirty="0"/>
              <a:t>y </a:t>
            </a:r>
            <a:r>
              <a:rPr lang="es-ES" i="1" dirty="0"/>
              <a:t>registro límite</a:t>
            </a:r>
            <a:endParaRPr lang="es-ES" dirty="0"/>
          </a:p>
        </p:txBody>
      </p:sp>
    </p:spTree>
    <p:extLst>
      <p:ext uri="{BB962C8B-B14F-4D97-AF65-F5344CB8AC3E}">
        <p14:creationId xmlns:p14="http://schemas.microsoft.com/office/powerpoint/2010/main" val="301151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591" y="1782156"/>
            <a:ext cx="6203981" cy="4974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274638"/>
            <a:ext cx="8229600" cy="580752"/>
          </a:xfrm>
        </p:spPr>
        <p:txBody>
          <a:bodyPr>
            <a:normAutofit fontScale="90000"/>
          </a:bodyPr>
          <a:lstStyle/>
          <a:p>
            <a:r>
              <a:rPr lang="es-ES" dirty="0" smtClean="0"/>
              <a:t>Paginación</a:t>
            </a:r>
            <a:endParaRPr lang="es-ES" dirty="0"/>
          </a:p>
        </p:txBody>
      </p:sp>
      <p:sp>
        <p:nvSpPr>
          <p:cNvPr id="3" name="2 Marcador de contenido"/>
          <p:cNvSpPr>
            <a:spLocks noGrp="1"/>
          </p:cNvSpPr>
          <p:nvPr>
            <p:ph idx="1"/>
          </p:nvPr>
        </p:nvSpPr>
        <p:spPr>
          <a:xfrm>
            <a:off x="457200" y="1268760"/>
            <a:ext cx="4186808" cy="5589240"/>
          </a:xfrm>
        </p:spPr>
        <p:txBody>
          <a:bodyPr>
            <a:normAutofit fontScale="70000" lnSpcReduction="20000"/>
          </a:bodyPr>
          <a:lstStyle/>
          <a:p>
            <a:r>
              <a:rPr lang="es-ES" dirty="0" smtClean="0"/>
              <a:t>Se suprime el requisito de la asignación contigua de memoria física a un programa</a:t>
            </a:r>
          </a:p>
          <a:p>
            <a:r>
              <a:rPr lang="es-ES" dirty="0" smtClean="0"/>
              <a:t>La memoria física se divide conceptualmente en una serie de porciones de tamaño fijo, llamadas </a:t>
            </a:r>
            <a:r>
              <a:rPr lang="es-ES" b="1" dirty="0" smtClean="0"/>
              <a:t>marcos de página</a:t>
            </a:r>
          </a:p>
          <a:p>
            <a:r>
              <a:rPr lang="es-ES" dirty="0" smtClean="0"/>
              <a:t>El espacio de direcciones virtuales de un proceso se divide además en bloques de tamaño fijo del mismo tamaño llamados </a:t>
            </a:r>
            <a:r>
              <a:rPr lang="es-ES" b="1" dirty="0" smtClean="0"/>
              <a:t>páginas</a:t>
            </a:r>
          </a:p>
          <a:p>
            <a:r>
              <a:rPr lang="es-ES" dirty="0" smtClean="0"/>
              <a:t>La asignación de memoria consiste en hallar un número suficiente de </a:t>
            </a:r>
            <a:r>
              <a:rPr lang="es-ES" b="1" dirty="0" smtClean="0"/>
              <a:t>marcos de página </a:t>
            </a:r>
            <a:r>
              <a:rPr lang="es-ES" dirty="0" smtClean="0"/>
              <a:t>sin utilizar para cargar en ellos las </a:t>
            </a:r>
            <a:r>
              <a:rPr lang="es-ES" b="1" dirty="0" smtClean="0"/>
              <a:t>páginas</a:t>
            </a:r>
            <a:r>
              <a:rPr lang="es-ES" dirty="0" smtClean="0"/>
              <a:t> del proceso solicitante</a:t>
            </a:r>
            <a:endParaRPr lang="es-E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178" y="980728"/>
            <a:ext cx="2175302" cy="801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53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O</a:t>
            </a:r>
            <a:r>
              <a:rPr lang="es-ES" dirty="0" smtClean="0"/>
              <a:t>bjetivos </a:t>
            </a:r>
            <a:r>
              <a:rPr lang="es-ES" dirty="0"/>
              <a:t>D</a:t>
            </a:r>
            <a:r>
              <a:rPr lang="es-ES" dirty="0" smtClean="0"/>
              <a:t>ocentes</a:t>
            </a:r>
            <a:endParaRPr lang="es-ES" dirty="0"/>
          </a:p>
        </p:txBody>
      </p:sp>
      <p:sp>
        <p:nvSpPr>
          <p:cNvPr id="3" name="2 Marcador de contenido"/>
          <p:cNvSpPr>
            <a:spLocks noGrp="1"/>
          </p:cNvSpPr>
          <p:nvPr>
            <p:ph idx="1"/>
          </p:nvPr>
        </p:nvSpPr>
        <p:spPr>
          <a:xfrm>
            <a:off x="457200" y="1600200"/>
            <a:ext cx="8229600" cy="4925144"/>
          </a:xfrm>
        </p:spPr>
        <p:txBody>
          <a:bodyPr>
            <a:normAutofit fontScale="77500" lnSpcReduction="20000"/>
          </a:bodyPr>
          <a:lstStyle/>
          <a:p>
            <a:r>
              <a:rPr lang="es-ES" dirty="0" smtClean="0"/>
              <a:t>Los objetivos docentes de este capítulo son los siguientes:</a:t>
            </a:r>
          </a:p>
          <a:p>
            <a:pPr lvl="1"/>
            <a:r>
              <a:rPr lang="es-ES" dirty="0" smtClean="0"/>
              <a:t>Conocer y entender los conceptos de espacio del núcleo, espacio de usuario y área de intercambio.</a:t>
            </a:r>
          </a:p>
          <a:p>
            <a:pPr lvl="1"/>
            <a:r>
              <a:rPr lang="es-ES" dirty="0" smtClean="0"/>
              <a:t>Saber cómo se asigna la memoria principal en sistemas operativos </a:t>
            </a:r>
            <a:r>
              <a:rPr lang="es-ES" dirty="0" err="1" smtClean="0"/>
              <a:t>monoprogramados</a:t>
            </a:r>
            <a:r>
              <a:rPr lang="es-ES" dirty="0" smtClean="0"/>
              <a:t>.</a:t>
            </a:r>
          </a:p>
          <a:p>
            <a:pPr lvl="1"/>
            <a:r>
              <a:rPr lang="es-ES" dirty="0" smtClean="0"/>
              <a:t>Conocer y comprender el funcionamiento y las características de las principales técnicas que puede implementar un sistema operativo </a:t>
            </a:r>
            <a:r>
              <a:rPr lang="es-ES" dirty="0" err="1" smtClean="0"/>
              <a:t>multiprogramado</a:t>
            </a:r>
            <a:r>
              <a:rPr lang="es-ES" dirty="0" smtClean="0"/>
              <a:t> para la asignación contigua de memoria principal:</a:t>
            </a:r>
          </a:p>
          <a:p>
            <a:pPr lvl="2"/>
            <a:r>
              <a:rPr lang="es-ES" dirty="0" smtClean="0"/>
              <a:t>El </a:t>
            </a:r>
            <a:r>
              <a:rPr lang="es-ES" dirty="0" err="1" smtClean="0"/>
              <a:t>particionamiento</a:t>
            </a:r>
            <a:r>
              <a:rPr lang="es-ES" dirty="0" smtClean="0"/>
              <a:t> fijo y el </a:t>
            </a:r>
            <a:r>
              <a:rPr lang="es-ES" dirty="0" err="1" smtClean="0"/>
              <a:t>particionamiento</a:t>
            </a:r>
            <a:r>
              <a:rPr lang="es-ES" dirty="0" smtClean="0"/>
              <a:t> dinámico.</a:t>
            </a:r>
          </a:p>
          <a:p>
            <a:pPr lvl="1"/>
            <a:r>
              <a:rPr lang="es-ES" dirty="0" smtClean="0"/>
              <a:t>Conocer y comprender el funcionamiento y las características de las principales técnicas que puede implementar un sistema operativo </a:t>
            </a:r>
            <a:r>
              <a:rPr lang="es-ES" dirty="0" err="1" smtClean="0"/>
              <a:t>multiprogramado</a:t>
            </a:r>
            <a:r>
              <a:rPr lang="es-ES" dirty="0" smtClean="0"/>
              <a:t> para la asignación no contigua de memoria principal en sistemas que no soportan memoria virtual:</a:t>
            </a:r>
          </a:p>
          <a:p>
            <a:pPr lvl="2"/>
            <a:r>
              <a:rPr lang="es-ES" dirty="0" smtClean="0"/>
              <a:t>La paginación simple y la segmentación simple.</a:t>
            </a:r>
            <a:endParaRPr lang="es-ES" dirty="0"/>
          </a:p>
        </p:txBody>
      </p:sp>
    </p:spTree>
    <p:extLst>
      <p:ext uri="{BB962C8B-B14F-4D97-AF65-F5344CB8AC3E}">
        <p14:creationId xmlns:p14="http://schemas.microsoft.com/office/powerpoint/2010/main" val="1504241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ES" dirty="0" smtClean="0"/>
              <a:t>Espacio de direcciones</a:t>
            </a:r>
            <a:endParaRPr lang="es-E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4913" y="1203252"/>
            <a:ext cx="7034173"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492896"/>
            <a:ext cx="15525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02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S" dirty="0"/>
              <a:t>P</a:t>
            </a:r>
            <a:r>
              <a:rPr lang="es-ES" dirty="0" smtClean="0"/>
              <a:t>aginación</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Puesto que cada página se hace corresponder separadamente, los diferentes marcos de página asignados a un solo proceso no necesitan ocupar áreas contiguas de memoria física</a:t>
            </a:r>
          </a:p>
          <a:p>
            <a:r>
              <a:rPr lang="es-ES" dirty="0" smtClean="0"/>
              <a:t>Cada dirección virtual esta dividida en dos partes:</a:t>
            </a:r>
          </a:p>
          <a:p>
            <a:pPr lvl="1"/>
            <a:r>
              <a:rPr lang="es-ES" dirty="0" smtClean="0"/>
              <a:t>El número de página</a:t>
            </a:r>
          </a:p>
          <a:p>
            <a:pPr lvl="1"/>
            <a:r>
              <a:rPr lang="es-ES" dirty="0" smtClean="0"/>
              <a:t>El desplazamiento dentro de esa página</a:t>
            </a:r>
          </a:p>
          <a:p>
            <a:r>
              <a:rPr lang="es-ES" dirty="0" smtClean="0"/>
              <a:t>Para efectuar la traducción de las direcciones, el número de página se emplea como un índice en la </a:t>
            </a:r>
            <a:r>
              <a:rPr lang="es-ES" b="1" dirty="0" smtClean="0"/>
              <a:t>Tabla de Páginas </a:t>
            </a:r>
            <a:r>
              <a:rPr lang="es-ES" dirty="0" smtClean="0"/>
              <a:t>y la dirección física se construye</a:t>
            </a:r>
            <a:endParaRPr lang="es-ES" dirty="0"/>
          </a:p>
        </p:txBody>
      </p:sp>
    </p:spTree>
    <p:extLst>
      <p:ext uri="{BB962C8B-B14F-4D97-AF65-F5344CB8AC3E}">
        <p14:creationId xmlns:p14="http://schemas.microsoft.com/office/powerpoint/2010/main" val="545001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Traducción de direcciones de paginación</a:t>
            </a:r>
            <a:endParaRPr lang="es-E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7695774" cy="426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32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smtClean="0"/>
              <a:t>Paginación</a:t>
            </a:r>
            <a:endParaRPr lang="es-ES" dirty="0"/>
          </a:p>
        </p:txBody>
      </p:sp>
      <p:sp>
        <p:nvSpPr>
          <p:cNvPr id="3" name="2 Marcador de contenido"/>
          <p:cNvSpPr>
            <a:spLocks noGrp="1"/>
          </p:cNvSpPr>
          <p:nvPr>
            <p:ph idx="1"/>
          </p:nvPr>
        </p:nvSpPr>
        <p:spPr>
          <a:xfrm>
            <a:off x="457200" y="1124744"/>
            <a:ext cx="8229600" cy="5400600"/>
          </a:xfrm>
        </p:spPr>
        <p:txBody>
          <a:bodyPr>
            <a:normAutofit fontScale="92500" lnSpcReduction="20000"/>
          </a:bodyPr>
          <a:lstStyle/>
          <a:p>
            <a:r>
              <a:rPr lang="es-ES" dirty="0" smtClean="0"/>
              <a:t>Si el tamaño de un proceso dado no es múltiplo entero del tamaño de la página, el último marco de página puede estar parcialmente inutilizado, esto se llama </a:t>
            </a:r>
            <a:r>
              <a:rPr lang="es-ES" b="1" dirty="0" smtClean="0"/>
              <a:t>fragmentación</a:t>
            </a:r>
            <a:r>
              <a:rPr lang="es-ES" dirty="0" smtClean="0"/>
              <a:t> o ruptura de página</a:t>
            </a:r>
          </a:p>
          <a:p>
            <a:r>
              <a:rPr lang="es-ES" dirty="0" smtClean="0"/>
              <a:t>Para acelerar el proceso de traducción de direcciones:</a:t>
            </a:r>
          </a:p>
          <a:p>
            <a:pPr lvl="1"/>
            <a:r>
              <a:rPr lang="es-ES" dirty="0" smtClean="0"/>
              <a:t>La utilización de registros específicos para la tabla de páginas</a:t>
            </a:r>
          </a:p>
          <a:p>
            <a:pPr lvl="2"/>
            <a:r>
              <a:rPr lang="es-ES" dirty="0" smtClean="0"/>
              <a:t>Es adecuada si la tabla de páginas es pequeña.</a:t>
            </a:r>
          </a:p>
          <a:p>
            <a:pPr lvl="1"/>
            <a:r>
              <a:rPr lang="es-ES" dirty="0" smtClean="0"/>
              <a:t>Un método comúnmente utilizado es utilizar una memoria asociativa de alta velocidad para almacenar un subconjunto de las entradas de la tabla del mapa de páginas más frecuentemente utilizadas.</a:t>
            </a:r>
          </a:p>
          <a:p>
            <a:pPr lvl="2"/>
            <a:r>
              <a:rPr lang="es-ES" dirty="0" smtClean="0"/>
              <a:t>Esta memoria se denomina buffer para apartado de traducciones (BAT)</a:t>
            </a:r>
            <a:endParaRPr lang="es-ES" dirty="0"/>
          </a:p>
        </p:txBody>
      </p:sp>
    </p:spTree>
    <p:extLst>
      <p:ext uri="{BB962C8B-B14F-4D97-AF65-F5344CB8AC3E}">
        <p14:creationId xmlns:p14="http://schemas.microsoft.com/office/powerpoint/2010/main" val="3568204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Marcos en memoria principal</a:t>
            </a:r>
            <a:endParaRPr lang="es-E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740" y="1708181"/>
            <a:ext cx="8236700" cy="514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297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71500"/>
          </a:xfrm>
        </p:spPr>
        <p:txBody>
          <a:bodyPr>
            <a:normAutofit fontScale="90000"/>
          </a:bodyPr>
          <a:lstStyle/>
          <a:p>
            <a:r>
              <a:rPr lang="es-ES" dirty="0" smtClean="0"/>
              <a:t>Formato direcciones</a:t>
            </a:r>
            <a:endParaRPr lang="es-E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4930" y="846138"/>
            <a:ext cx="6578345" cy="358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379" y="4581336"/>
            <a:ext cx="6626817" cy="206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538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Marcos de memoria principal</a:t>
            </a:r>
            <a:endParaRPr lang="es-E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238" y="1763349"/>
            <a:ext cx="8549562" cy="4906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110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dirty="0" smtClean="0"/>
              <a:t>Dirección</a:t>
            </a:r>
            <a:endParaRPr lang="es-E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517981" cy="249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379440"/>
            <a:ext cx="615757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413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 de página</a:t>
            </a:r>
            <a:endParaRPr lang="es-E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612" y="2276872"/>
            <a:ext cx="8572776" cy="3124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33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Estructuras necesarias</a:t>
            </a:r>
            <a:endParaRPr lang="es-E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291880"/>
            <a:ext cx="7726005" cy="530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63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 subsistema de </a:t>
            </a:r>
            <a:r>
              <a:rPr lang="es-ES" dirty="0" smtClean="0"/>
              <a:t>Administración </a:t>
            </a:r>
            <a:r>
              <a:rPr lang="es-ES" dirty="0" smtClean="0"/>
              <a:t>de la </a:t>
            </a:r>
            <a:r>
              <a:rPr lang="es-ES" dirty="0" smtClean="0"/>
              <a:t>Memoria </a:t>
            </a: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El subsistema de administración de la memoria principal es el componente del sistema operativo encargado de administrar, en colaboración con el hardware, la memoria principal entre todos los procesos que se ejecutan en el computador</a:t>
            </a:r>
          </a:p>
          <a:p>
            <a:r>
              <a:rPr lang="es-ES" dirty="0"/>
              <a:t>Para que un proceso esté preparado para ejecución </a:t>
            </a:r>
            <a:r>
              <a:rPr lang="es-ES" dirty="0" smtClean="0"/>
              <a:t>debe estar </a:t>
            </a:r>
            <a:r>
              <a:rPr lang="es-ES" dirty="0"/>
              <a:t>cargado en memoria </a:t>
            </a:r>
            <a:r>
              <a:rPr lang="es-ES" dirty="0" smtClean="0"/>
              <a:t>principal</a:t>
            </a:r>
          </a:p>
          <a:p>
            <a:r>
              <a:rPr lang="es-ES" b="1" dirty="0"/>
              <a:t>La misión del </a:t>
            </a:r>
            <a:r>
              <a:rPr lang="es-ES" b="1" dirty="0" smtClean="0"/>
              <a:t>Gestor </a:t>
            </a:r>
            <a:r>
              <a:rPr lang="es-ES" b="1" dirty="0"/>
              <a:t>de </a:t>
            </a:r>
            <a:r>
              <a:rPr lang="es-ES" b="1" dirty="0" smtClean="0"/>
              <a:t>Memoria </a:t>
            </a:r>
            <a:r>
              <a:rPr lang="es-ES" dirty="0"/>
              <a:t>es la asignación </a:t>
            </a:r>
            <a:r>
              <a:rPr lang="es-ES" dirty="0" smtClean="0"/>
              <a:t>de memoria </a:t>
            </a:r>
            <a:r>
              <a:rPr lang="es-ES" dirty="0"/>
              <a:t>principal a los procesos que la soliciten</a:t>
            </a:r>
            <a:endParaRPr lang="es-ES" dirty="0" smtClean="0"/>
          </a:p>
          <a:p>
            <a:pPr lvl="1"/>
            <a:r>
              <a:rPr lang="es-ES" i="1" dirty="0"/>
              <a:t>Técnicas de asignación </a:t>
            </a:r>
            <a:r>
              <a:rPr lang="es-ES" i="1" dirty="0" smtClean="0"/>
              <a:t>contigua</a:t>
            </a:r>
          </a:p>
          <a:p>
            <a:pPr lvl="1"/>
            <a:r>
              <a:rPr lang="es-ES" i="1" dirty="0"/>
              <a:t>Técnicas de asignación no contigua.</a:t>
            </a:r>
            <a:endParaRPr lang="es-ES" dirty="0"/>
          </a:p>
        </p:txBody>
      </p:sp>
    </p:spTree>
    <p:extLst>
      <p:ext uri="{BB962C8B-B14F-4D97-AF65-F5344CB8AC3E}">
        <p14:creationId xmlns:p14="http://schemas.microsoft.com/office/powerpoint/2010/main" val="2874285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dirty="0" smtClean="0"/>
              <a:t>Memoria principal</a:t>
            </a:r>
            <a:endParaRPr lang="es-E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128" y="1260204"/>
            <a:ext cx="8564672" cy="519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397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smtClean="0"/>
              <a:t>Ejemplo</a:t>
            </a:r>
            <a:endParaRPr lang="es-ES"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74609"/>
            <a:ext cx="7848871" cy="5426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4052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Traducción de direcciones</a:t>
            </a:r>
            <a:endParaRPr lang="es-ES" dirty="0"/>
          </a:p>
        </p:txBody>
      </p:sp>
      <p:sp>
        <p:nvSpPr>
          <p:cNvPr id="3" name="2 Marcador de contenido"/>
          <p:cNvSpPr>
            <a:spLocks noGrp="1"/>
          </p:cNvSpPr>
          <p:nvPr>
            <p:ph idx="1"/>
          </p:nvPr>
        </p:nvSpPr>
        <p:spPr/>
        <p:txBody>
          <a:bodyPr>
            <a:normAutofit fontScale="92500" lnSpcReduction="10000"/>
          </a:bodyPr>
          <a:lstStyle/>
          <a:p>
            <a:r>
              <a:rPr lang="es-ES" dirty="0"/>
              <a:t>Registro </a:t>
            </a:r>
            <a:r>
              <a:rPr lang="es-ES" dirty="0" smtClean="0"/>
              <a:t>Base</a:t>
            </a:r>
            <a:r>
              <a:rPr lang="es-ES" dirty="0"/>
              <a:t>. </a:t>
            </a:r>
            <a:endParaRPr lang="es-ES" dirty="0" smtClean="0"/>
          </a:p>
          <a:p>
            <a:pPr lvl="1"/>
            <a:r>
              <a:rPr lang="es-ES" dirty="0" smtClean="0"/>
              <a:t>Se </a:t>
            </a:r>
            <a:r>
              <a:rPr lang="es-ES" dirty="0"/>
              <a:t>utiliza para almacenar la dirección física de comienzo de la tabla de páginas.</a:t>
            </a:r>
          </a:p>
          <a:p>
            <a:r>
              <a:rPr lang="es-ES" dirty="0"/>
              <a:t>Banco de </a:t>
            </a:r>
            <a:r>
              <a:rPr lang="es-ES" dirty="0" smtClean="0"/>
              <a:t>Registros</a:t>
            </a:r>
            <a:r>
              <a:rPr lang="es-ES" dirty="0"/>
              <a:t>. </a:t>
            </a:r>
            <a:endParaRPr lang="es-ES" dirty="0" smtClean="0"/>
          </a:p>
          <a:p>
            <a:pPr lvl="1"/>
            <a:r>
              <a:rPr lang="es-ES" dirty="0" smtClean="0"/>
              <a:t>Se </a:t>
            </a:r>
            <a:r>
              <a:rPr lang="es-ES" dirty="0"/>
              <a:t>utiliza para almacenar una copia completa de la </a:t>
            </a:r>
            <a:r>
              <a:rPr lang="es-ES" dirty="0" smtClean="0"/>
              <a:t>Tabla </a:t>
            </a:r>
            <a:r>
              <a:rPr lang="es-ES" dirty="0"/>
              <a:t>de </a:t>
            </a:r>
            <a:r>
              <a:rPr lang="es-ES" dirty="0" smtClean="0"/>
              <a:t>Páginas</a:t>
            </a:r>
            <a:r>
              <a:rPr lang="es-ES" dirty="0"/>
              <a:t>.</a:t>
            </a:r>
          </a:p>
          <a:p>
            <a:r>
              <a:rPr lang="es-ES" dirty="0"/>
              <a:t>Buffer de traducción de vista lateral (</a:t>
            </a:r>
            <a:r>
              <a:rPr lang="es-ES" i="1" dirty="0" err="1"/>
              <a:t>Translation</a:t>
            </a:r>
            <a:r>
              <a:rPr lang="es-ES" i="1" dirty="0"/>
              <a:t> </a:t>
            </a:r>
            <a:r>
              <a:rPr lang="es-ES" i="1" dirty="0" err="1"/>
              <a:t>Lookaside</a:t>
            </a:r>
            <a:r>
              <a:rPr lang="es-ES" i="1" dirty="0"/>
              <a:t> Buffer, TLB</a:t>
            </a:r>
            <a:r>
              <a:rPr lang="es-ES" dirty="0"/>
              <a:t>). </a:t>
            </a:r>
            <a:endParaRPr lang="es-ES" dirty="0" smtClean="0"/>
          </a:p>
          <a:p>
            <a:pPr lvl="1"/>
            <a:r>
              <a:rPr lang="es-ES" dirty="0" smtClean="0"/>
              <a:t>Se </a:t>
            </a:r>
            <a:r>
              <a:rPr lang="es-ES" dirty="0"/>
              <a:t>utiliza para </a:t>
            </a:r>
            <a:r>
              <a:rPr lang="es-ES" dirty="0" smtClean="0"/>
              <a:t>almacenar algunas </a:t>
            </a:r>
            <a:r>
              <a:rPr lang="es-ES" dirty="0"/>
              <a:t>entradas de la tabla de páginas.</a:t>
            </a:r>
          </a:p>
        </p:txBody>
      </p:sp>
    </p:spTree>
    <p:extLst>
      <p:ext uri="{BB962C8B-B14F-4D97-AF65-F5344CB8AC3E}">
        <p14:creationId xmlns:p14="http://schemas.microsoft.com/office/powerpoint/2010/main" val="380687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Traducción de direcciones con un Registro </a:t>
            </a:r>
            <a:r>
              <a:rPr lang="es-ES" dirty="0"/>
              <a:t>B</a:t>
            </a:r>
            <a:r>
              <a:rPr lang="es-ES" dirty="0" smtClean="0"/>
              <a:t>ase</a:t>
            </a:r>
            <a:endParaRPr lang="es-ES"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1700808"/>
            <a:ext cx="5647539" cy="518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51520" y="1700808"/>
            <a:ext cx="2808312" cy="3416320"/>
          </a:xfrm>
          <a:prstGeom prst="rect">
            <a:avLst/>
          </a:prstGeom>
          <a:noFill/>
        </p:spPr>
        <p:txBody>
          <a:bodyPr wrap="square" rtlCol="0">
            <a:spAutoFit/>
          </a:bodyPr>
          <a:lstStyle/>
          <a:p>
            <a:r>
              <a:rPr lang="es-ES" dirty="0" smtClean="0"/>
              <a:t>En el Registro Base se almacena la dirección origen de la Tabla de </a:t>
            </a:r>
            <a:r>
              <a:rPr lang="es-ES" dirty="0" smtClean="0"/>
              <a:t>páginas</a:t>
            </a:r>
          </a:p>
          <a:p>
            <a:endParaRPr lang="es-ES" dirty="0" smtClean="0"/>
          </a:p>
          <a:p>
            <a:r>
              <a:rPr lang="es-ES" dirty="0" smtClean="0"/>
              <a:t>Hay que acceder a memoria principal para leer la tabla de páginas  y otro acceso para leer la memoria (dos acceso a memoria</a:t>
            </a:r>
            <a:r>
              <a:rPr lang="es-ES" dirty="0" smtClean="0"/>
              <a:t>)</a:t>
            </a:r>
          </a:p>
          <a:p>
            <a:endParaRPr lang="es-ES" dirty="0" smtClean="0"/>
          </a:p>
          <a:p>
            <a:r>
              <a:rPr lang="es-ES" dirty="0" smtClean="0"/>
              <a:t>Un costo alto en tiempo</a:t>
            </a:r>
            <a:endParaRPr lang="es-ES" dirty="0"/>
          </a:p>
        </p:txBody>
      </p:sp>
    </p:spTree>
    <p:extLst>
      <p:ext uri="{BB962C8B-B14F-4D97-AF65-F5344CB8AC3E}">
        <p14:creationId xmlns:p14="http://schemas.microsoft.com/office/powerpoint/2010/main" val="3089621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T</a:t>
            </a:r>
            <a:r>
              <a:rPr lang="es-ES" dirty="0" smtClean="0"/>
              <a:t>raducción de direcciones con un Banco de Registros</a:t>
            </a:r>
            <a:endParaRPr lang="es-ES"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1556792"/>
            <a:ext cx="5644194" cy="499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95536" y="1916832"/>
            <a:ext cx="2808312" cy="1200329"/>
          </a:xfrm>
          <a:prstGeom prst="rect">
            <a:avLst/>
          </a:prstGeom>
          <a:noFill/>
        </p:spPr>
        <p:txBody>
          <a:bodyPr wrap="square" rtlCol="0">
            <a:spAutoFit/>
          </a:bodyPr>
          <a:lstStyle/>
          <a:p>
            <a:r>
              <a:rPr lang="es-ES" dirty="0" smtClean="0"/>
              <a:t>Un a copia de la tabla de páginas del proceso que se va a ejecutar se guarda en los registros</a:t>
            </a:r>
            <a:endParaRPr lang="es-ES" dirty="0"/>
          </a:p>
        </p:txBody>
      </p:sp>
    </p:spTree>
    <p:extLst>
      <p:ext uri="{BB962C8B-B14F-4D97-AF65-F5344CB8AC3E}">
        <p14:creationId xmlns:p14="http://schemas.microsoft.com/office/powerpoint/2010/main" val="3061833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rmAutofit fontScale="90000"/>
          </a:bodyPr>
          <a:lstStyle/>
          <a:p>
            <a:r>
              <a:rPr lang="es-ES" dirty="0" smtClean="0"/>
              <a:t>Traducción de direcciones con un TLB</a:t>
            </a:r>
            <a:endParaRPr lang="es-ES"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1161937"/>
            <a:ext cx="5162197" cy="550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539552" y="1196752"/>
            <a:ext cx="3960440" cy="5078313"/>
          </a:xfrm>
          <a:prstGeom prst="rect">
            <a:avLst/>
          </a:prstGeom>
          <a:noFill/>
        </p:spPr>
        <p:txBody>
          <a:bodyPr wrap="square" rtlCol="0">
            <a:spAutoFit/>
          </a:bodyPr>
          <a:lstStyle/>
          <a:p>
            <a:pPr marL="285750" indent="-285750">
              <a:buFont typeface="Arial" panose="020B0604020202020204" pitchFamily="34" charset="0"/>
              <a:buChar char="•"/>
            </a:pPr>
            <a:r>
              <a:rPr lang="es-ES" dirty="0"/>
              <a:t>Un </a:t>
            </a:r>
            <a:r>
              <a:rPr lang="es-ES" b="1" dirty="0"/>
              <a:t>TLB</a:t>
            </a:r>
            <a:r>
              <a:rPr lang="es-ES" dirty="0"/>
              <a:t> es una memoria caché especial de alta </a:t>
            </a:r>
            <a:r>
              <a:rPr lang="es-ES" dirty="0" smtClean="0"/>
              <a:t>velocidad</a:t>
            </a:r>
          </a:p>
          <a:p>
            <a:pPr marL="285750" indent="-285750">
              <a:buFont typeface="Arial" panose="020B0604020202020204" pitchFamily="34" charset="0"/>
              <a:buChar char="•"/>
            </a:pPr>
            <a:r>
              <a:rPr lang="es-ES" dirty="0"/>
              <a:t>Su funcionamiento es similar al </a:t>
            </a:r>
            <a:r>
              <a:rPr lang="es-ES" dirty="0" smtClean="0"/>
              <a:t>de memoria </a:t>
            </a:r>
            <a:r>
              <a:rPr lang="es-ES" dirty="0"/>
              <a:t>caché del procesador. </a:t>
            </a:r>
            <a:endParaRPr lang="es-ES" dirty="0" smtClean="0"/>
          </a:p>
          <a:p>
            <a:pPr marL="285750" indent="-285750">
              <a:buFont typeface="Arial" panose="020B0604020202020204" pitchFamily="34" charset="0"/>
              <a:buChar char="•"/>
            </a:pPr>
            <a:r>
              <a:rPr lang="es-ES" dirty="0" smtClean="0"/>
              <a:t>Cada </a:t>
            </a:r>
            <a:r>
              <a:rPr lang="es-ES" dirty="0"/>
              <a:t>entrada del </a:t>
            </a:r>
            <a:r>
              <a:rPr lang="es-ES" b="1" dirty="0"/>
              <a:t>TLB</a:t>
            </a:r>
            <a:r>
              <a:rPr lang="es-ES" dirty="0"/>
              <a:t> contiene una copia de una entrada de la T</a:t>
            </a:r>
            <a:r>
              <a:rPr lang="es-ES" dirty="0" smtClean="0"/>
              <a:t>abla de </a:t>
            </a:r>
            <a:r>
              <a:rPr lang="es-ES" dirty="0"/>
              <a:t>P</a:t>
            </a:r>
            <a:r>
              <a:rPr lang="es-ES" dirty="0" smtClean="0"/>
              <a:t>áginas </a:t>
            </a:r>
            <a:r>
              <a:rPr lang="es-ES" dirty="0"/>
              <a:t>del proceso actualmente en ejecución</a:t>
            </a:r>
            <a:r>
              <a:rPr lang="es-ES" dirty="0" smtClean="0"/>
              <a:t>.</a:t>
            </a:r>
          </a:p>
          <a:p>
            <a:pPr marL="285750" indent="-285750">
              <a:buFont typeface="Arial" panose="020B0604020202020204" pitchFamily="34" charset="0"/>
              <a:buChar char="•"/>
            </a:pPr>
            <a:r>
              <a:rPr lang="es-ES" dirty="0"/>
              <a:t>El uso de un </a:t>
            </a:r>
            <a:r>
              <a:rPr lang="es-ES" b="1" dirty="0"/>
              <a:t>TLB</a:t>
            </a:r>
            <a:r>
              <a:rPr lang="es-ES" dirty="0"/>
              <a:t> es una solución para la traducción de direcciones a medio camino entre el uso </a:t>
            </a:r>
            <a:r>
              <a:rPr lang="es-ES" dirty="0" smtClean="0"/>
              <a:t>de un </a:t>
            </a:r>
            <a:r>
              <a:rPr lang="es-ES" dirty="0"/>
              <a:t>registro base y el uso de un banco de registros, ya que permite ejecutar procesos de espacios </a:t>
            </a:r>
            <a:r>
              <a:rPr lang="es-ES" dirty="0" smtClean="0"/>
              <a:t>lógico grandes </a:t>
            </a:r>
            <a:r>
              <a:rPr lang="es-ES" dirty="0"/>
              <a:t>y solo realiza un acceso a memoria principal en la traducción de una dirección si se produce </a:t>
            </a:r>
            <a:r>
              <a:rPr lang="es-ES" dirty="0" smtClean="0"/>
              <a:t>un fallo </a:t>
            </a:r>
            <a:r>
              <a:rPr lang="es-ES" dirty="0"/>
              <a:t>en el </a:t>
            </a:r>
            <a:r>
              <a:rPr lang="es-ES" b="1" dirty="0"/>
              <a:t>TLB</a:t>
            </a:r>
            <a:r>
              <a:rPr lang="es-ES" dirty="0"/>
              <a:t>.</a:t>
            </a:r>
          </a:p>
        </p:txBody>
      </p:sp>
    </p:spTree>
    <p:extLst>
      <p:ext uri="{BB962C8B-B14F-4D97-AF65-F5344CB8AC3E}">
        <p14:creationId xmlns:p14="http://schemas.microsoft.com/office/powerpoint/2010/main" val="4055817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Tablas de páginas paginadas</a:t>
            </a:r>
            <a:endParaRPr lang="es-ES"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1556792"/>
            <a:ext cx="602512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18770" y="1255017"/>
            <a:ext cx="3085078" cy="4801314"/>
          </a:xfrm>
          <a:prstGeom prst="rect">
            <a:avLst/>
          </a:prstGeom>
          <a:noFill/>
        </p:spPr>
        <p:txBody>
          <a:bodyPr wrap="square" rtlCol="0">
            <a:spAutoFit/>
          </a:bodyPr>
          <a:lstStyle/>
          <a:p>
            <a:pPr marL="285750" indent="-285750">
              <a:buFont typeface="Arial" panose="020B0604020202020204" pitchFamily="34" charset="0"/>
              <a:buChar char="•"/>
            </a:pPr>
            <a:r>
              <a:rPr lang="es-ES" dirty="0"/>
              <a:t>U</a:t>
            </a:r>
            <a:r>
              <a:rPr lang="es-ES" dirty="0" smtClean="0"/>
              <a:t>na </a:t>
            </a:r>
            <a:r>
              <a:rPr lang="es-ES" dirty="0"/>
              <a:t>forma de tratar a las tablas de páginas grandes es descomponerla también en páginas, se </a:t>
            </a:r>
            <a:r>
              <a:rPr lang="es-ES" dirty="0" smtClean="0"/>
              <a:t>tiene una </a:t>
            </a:r>
            <a:r>
              <a:rPr lang="es-ES" i="1" dirty="0"/>
              <a:t>tabla de páginas paginada. </a:t>
            </a:r>
            <a:endParaRPr lang="es-ES" i="1" dirty="0" smtClean="0"/>
          </a:p>
          <a:p>
            <a:pPr marL="285750" indent="-285750">
              <a:buFont typeface="Arial" panose="020B0604020202020204" pitchFamily="34" charset="0"/>
              <a:buChar char="•"/>
            </a:pPr>
            <a:r>
              <a:rPr lang="es-ES" dirty="0"/>
              <a:t>L</a:t>
            </a:r>
            <a:r>
              <a:rPr lang="es-ES" dirty="0" smtClean="0"/>
              <a:t>a </a:t>
            </a:r>
            <a:r>
              <a:rPr lang="es-ES" dirty="0"/>
              <a:t>tabla de páginas se fragmenta y puede </a:t>
            </a:r>
            <a:r>
              <a:rPr lang="es-ES" dirty="0" smtClean="0"/>
              <a:t>ubicarse memoria </a:t>
            </a:r>
            <a:r>
              <a:rPr lang="es-ES" dirty="0"/>
              <a:t>principal de forma no </a:t>
            </a:r>
            <a:r>
              <a:rPr lang="es-ES" dirty="0" smtClean="0"/>
              <a:t>contigua</a:t>
            </a:r>
          </a:p>
          <a:p>
            <a:pPr marL="285750" indent="-285750">
              <a:buFont typeface="Arial" panose="020B0604020202020204" pitchFamily="34" charset="0"/>
              <a:buChar char="•"/>
            </a:pPr>
            <a:r>
              <a:rPr lang="es-ES" i="1" dirty="0"/>
              <a:t>Páginas </a:t>
            </a:r>
            <a:r>
              <a:rPr lang="es-ES" i="1" dirty="0" smtClean="0"/>
              <a:t>ordinarias</a:t>
            </a:r>
          </a:p>
          <a:p>
            <a:pPr marL="285750" indent="-285750">
              <a:buFont typeface="Arial" panose="020B0604020202020204" pitchFamily="34" charset="0"/>
              <a:buChar char="•"/>
            </a:pPr>
            <a:r>
              <a:rPr lang="es-ES" dirty="0" smtClean="0"/>
              <a:t>Contienen </a:t>
            </a:r>
            <a:r>
              <a:rPr lang="es-ES" dirty="0"/>
              <a:t>instrucciones y datos del espacio lógico de un proceso.</a:t>
            </a:r>
          </a:p>
          <a:p>
            <a:pPr marL="285750" indent="-285750">
              <a:buFont typeface="Arial" panose="020B0604020202020204" pitchFamily="34" charset="0"/>
              <a:buChar char="•"/>
            </a:pPr>
            <a:r>
              <a:rPr lang="es-ES" i="1" dirty="0" smtClean="0"/>
              <a:t>Páginas </a:t>
            </a:r>
            <a:r>
              <a:rPr lang="es-ES" i="1" dirty="0"/>
              <a:t>de tablas de </a:t>
            </a:r>
            <a:r>
              <a:rPr lang="es-ES" i="1" dirty="0" smtClean="0"/>
              <a:t>páginas</a:t>
            </a:r>
          </a:p>
          <a:p>
            <a:pPr marL="285750" indent="-285750">
              <a:buFont typeface="Arial" panose="020B0604020202020204" pitchFamily="34" charset="0"/>
              <a:buChar char="•"/>
            </a:pPr>
            <a:r>
              <a:rPr lang="es-ES" dirty="0" smtClean="0"/>
              <a:t>Contienen </a:t>
            </a:r>
            <a:r>
              <a:rPr lang="es-ES" dirty="0"/>
              <a:t>entradas de una tabla de páginas.</a:t>
            </a:r>
          </a:p>
        </p:txBody>
      </p:sp>
    </p:spTree>
    <p:extLst>
      <p:ext uri="{BB962C8B-B14F-4D97-AF65-F5344CB8AC3E}">
        <p14:creationId xmlns:p14="http://schemas.microsoft.com/office/powerpoint/2010/main" val="595081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Formato de la dirección  Tabla de Página </a:t>
            </a:r>
            <a:r>
              <a:rPr lang="es-ES" dirty="0"/>
              <a:t>P</a:t>
            </a:r>
            <a:r>
              <a:rPr lang="es-ES" dirty="0" smtClean="0"/>
              <a:t>aginada</a:t>
            </a:r>
            <a:endParaRPr lang="es-ES"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556792"/>
            <a:ext cx="5616624" cy="260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422" y="4869160"/>
            <a:ext cx="5294578" cy="177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95536" y="1556792"/>
            <a:ext cx="3168352" cy="4801314"/>
          </a:xfrm>
          <a:prstGeom prst="rect">
            <a:avLst/>
          </a:prstGeom>
          <a:noFill/>
        </p:spPr>
        <p:txBody>
          <a:bodyPr wrap="square" rtlCol="0">
            <a:spAutoFit/>
          </a:bodyPr>
          <a:lstStyle/>
          <a:p>
            <a:r>
              <a:rPr lang="es-ES" b="1" dirty="0"/>
              <a:t>Índice </a:t>
            </a:r>
            <a:r>
              <a:rPr lang="es-ES" b="1" dirty="0" smtClean="0"/>
              <a:t>Tabla </a:t>
            </a:r>
            <a:r>
              <a:rPr lang="es-ES" b="1" dirty="0"/>
              <a:t>P</a:t>
            </a:r>
            <a:r>
              <a:rPr lang="es-ES" b="1" dirty="0" smtClean="0"/>
              <a:t>rimaria </a:t>
            </a:r>
            <a:r>
              <a:rPr lang="es-ES" b="1" dirty="0"/>
              <a:t>(</a:t>
            </a:r>
            <a:r>
              <a:rPr lang="es-ES" b="1" dirty="0" err="1"/>
              <a:t>lTP</a:t>
            </a:r>
            <a:r>
              <a:rPr lang="es-ES" b="1" dirty="0" smtClean="0"/>
              <a:t>)</a:t>
            </a:r>
          </a:p>
          <a:p>
            <a:pPr marL="285750" indent="-285750">
              <a:buFont typeface="Arial" panose="020B0604020202020204" pitchFamily="34" charset="0"/>
              <a:buChar char="•"/>
            </a:pPr>
            <a:r>
              <a:rPr lang="es-ES" dirty="0"/>
              <a:t>Contiene el número de la entrada de la tabla de páginas de </a:t>
            </a:r>
            <a:r>
              <a:rPr lang="es-ES" dirty="0" smtClean="0"/>
              <a:t>primer nivel </a:t>
            </a:r>
            <a:r>
              <a:rPr lang="es-ES" dirty="0"/>
              <a:t>donde hay que buscar el marco de memoria que contiene a la página que ubica a la tabla </a:t>
            </a:r>
            <a:r>
              <a:rPr lang="es-ES" dirty="0" smtClean="0"/>
              <a:t>de páginas </a:t>
            </a:r>
            <a:r>
              <a:rPr lang="es-ES" dirty="0"/>
              <a:t>de segundo </a:t>
            </a:r>
            <a:r>
              <a:rPr lang="es-ES" dirty="0" smtClean="0"/>
              <a:t>nivel</a:t>
            </a:r>
          </a:p>
          <a:p>
            <a:r>
              <a:rPr lang="es-ES" b="1" dirty="0"/>
              <a:t>Índice </a:t>
            </a:r>
            <a:r>
              <a:rPr lang="es-ES" b="1" dirty="0" smtClean="0"/>
              <a:t>Tabla </a:t>
            </a:r>
            <a:r>
              <a:rPr lang="es-ES" b="1" dirty="0"/>
              <a:t>S</a:t>
            </a:r>
            <a:r>
              <a:rPr lang="es-ES" b="1" dirty="0" smtClean="0"/>
              <a:t>ecundaria </a:t>
            </a:r>
            <a:r>
              <a:rPr lang="es-ES" b="1" dirty="0"/>
              <a:t>(ITS</a:t>
            </a:r>
            <a:r>
              <a:rPr lang="es-ES" b="1" dirty="0" smtClean="0"/>
              <a:t>)</a:t>
            </a:r>
          </a:p>
          <a:p>
            <a:pPr marL="285750" indent="-285750">
              <a:buFont typeface="Arial" panose="020B0604020202020204" pitchFamily="34" charset="0"/>
              <a:buChar char="•"/>
            </a:pPr>
            <a:r>
              <a:rPr lang="es-ES" dirty="0" smtClean="0"/>
              <a:t>Contiene </a:t>
            </a:r>
            <a:r>
              <a:rPr lang="es-ES" dirty="0"/>
              <a:t>el número de la entrada de la tabla de páginas de </a:t>
            </a:r>
            <a:r>
              <a:rPr lang="es-ES" dirty="0" smtClean="0"/>
              <a:t>segundo nivel </a:t>
            </a:r>
            <a:r>
              <a:rPr lang="es-ES" dirty="0"/>
              <a:t>donde hay que buscar el marco de memoria que contiene a la página ordinaria referencia</a:t>
            </a:r>
          </a:p>
        </p:txBody>
      </p:sp>
    </p:spTree>
    <p:extLst>
      <p:ext uri="{BB962C8B-B14F-4D97-AF65-F5344CB8AC3E}">
        <p14:creationId xmlns:p14="http://schemas.microsoft.com/office/powerpoint/2010/main" val="1502047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Tablas de </a:t>
            </a:r>
            <a:r>
              <a:rPr lang="es-ES" dirty="0" smtClean="0"/>
              <a:t>Páginas </a:t>
            </a:r>
            <a:r>
              <a:rPr lang="es-ES" dirty="0"/>
              <a:t>I</a:t>
            </a:r>
            <a:r>
              <a:rPr lang="es-ES" dirty="0" smtClean="0"/>
              <a:t>nvertidas</a:t>
            </a:r>
            <a:endParaRPr lang="es-ES"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340768"/>
            <a:ext cx="6552728" cy="509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07504" y="1772816"/>
            <a:ext cx="2376264" cy="3416320"/>
          </a:xfrm>
          <a:prstGeom prst="rect">
            <a:avLst/>
          </a:prstGeom>
          <a:noFill/>
        </p:spPr>
        <p:txBody>
          <a:bodyPr wrap="square" rtlCol="0">
            <a:spAutoFit/>
          </a:bodyPr>
          <a:lstStyle/>
          <a:p>
            <a:r>
              <a:rPr lang="es-ES" dirty="0"/>
              <a:t>Una tabla de páginas invertida </a:t>
            </a:r>
            <a:r>
              <a:rPr lang="es-ES" dirty="0" smtClean="0"/>
              <a:t>tiene </a:t>
            </a:r>
            <a:r>
              <a:rPr lang="es-ES" dirty="0"/>
              <a:t>asociada una </a:t>
            </a:r>
            <a:r>
              <a:rPr lang="es-ES" b="1" dirty="0"/>
              <a:t>entrada por cada marco </a:t>
            </a:r>
            <a:r>
              <a:rPr lang="es-ES" b="1" i="1" dirty="0"/>
              <a:t>j </a:t>
            </a:r>
            <a:r>
              <a:rPr lang="es-ES" b="1" dirty="0"/>
              <a:t>de memoria </a:t>
            </a:r>
            <a:r>
              <a:rPr lang="es-ES" b="1" dirty="0" smtClean="0"/>
              <a:t>principal</a:t>
            </a:r>
            <a:r>
              <a:rPr lang="es-ES" dirty="0" smtClean="0"/>
              <a:t>, vez </a:t>
            </a:r>
            <a:r>
              <a:rPr lang="es-ES" dirty="0"/>
              <a:t>de una entrada por cada página </a:t>
            </a:r>
            <a:r>
              <a:rPr lang="es-ES" i="1" dirty="0"/>
              <a:t>i </a:t>
            </a:r>
            <a:r>
              <a:rPr lang="es-ES" dirty="0"/>
              <a:t>de un </a:t>
            </a:r>
            <a:r>
              <a:rPr lang="es-ES" dirty="0" smtClean="0"/>
              <a:t>proceso</a:t>
            </a:r>
          </a:p>
          <a:p>
            <a:endParaRPr lang="es-ES" dirty="0" smtClean="0"/>
          </a:p>
          <a:p>
            <a:r>
              <a:rPr lang="es-ES" dirty="0" smtClean="0"/>
              <a:t>El número de entrada es fijo y es igual al número de marcos</a:t>
            </a:r>
            <a:endParaRPr lang="es-ES" dirty="0"/>
          </a:p>
        </p:txBody>
      </p:sp>
    </p:spTree>
    <p:extLst>
      <p:ext uri="{BB962C8B-B14F-4D97-AF65-F5344CB8AC3E}">
        <p14:creationId xmlns:p14="http://schemas.microsoft.com/office/powerpoint/2010/main" val="806808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Protección y compartición</a:t>
            </a: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Protección</a:t>
            </a:r>
          </a:p>
          <a:p>
            <a:pPr lvl="1"/>
            <a:r>
              <a:rPr lang="es-ES" dirty="0"/>
              <a:t>V</a:t>
            </a:r>
            <a:r>
              <a:rPr lang="es-ES" dirty="0" smtClean="0"/>
              <a:t>arios </a:t>
            </a:r>
            <a:r>
              <a:rPr lang="es-ES" dirty="0"/>
              <a:t>bits que en función de su valor permiten </a:t>
            </a:r>
            <a:r>
              <a:rPr lang="es-ES" dirty="0" smtClean="0"/>
              <a:t>establecer el </a:t>
            </a:r>
            <a:r>
              <a:rPr lang="es-ES" dirty="0"/>
              <a:t>tipo de acceso que se permiten sobre dicha página </a:t>
            </a:r>
            <a:r>
              <a:rPr lang="es-ES" sz="3600" i="1" dirty="0"/>
              <a:t>i</a:t>
            </a:r>
            <a:r>
              <a:rPr lang="es-ES" sz="3600" i="1" dirty="0" smtClean="0"/>
              <a:t>:</a:t>
            </a:r>
          </a:p>
          <a:p>
            <a:pPr lvl="2"/>
            <a:r>
              <a:rPr lang="es-ES" dirty="0" smtClean="0"/>
              <a:t>Solo </a:t>
            </a:r>
            <a:r>
              <a:rPr lang="es-ES" dirty="0"/>
              <a:t>lectura, lectura y escritura, </a:t>
            </a:r>
            <a:r>
              <a:rPr lang="es-ES" dirty="0" smtClean="0"/>
              <a:t>ejecución</a:t>
            </a:r>
          </a:p>
          <a:p>
            <a:r>
              <a:rPr lang="es-ES" dirty="0"/>
              <a:t>Compartición de </a:t>
            </a:r>
            <a:r>
              <a:rPr lang="es-ES" dirty="0" smtClean="0"/>
              <a:t>páginas</a:t>
            </a:r>
          </a:p>
          <a:p>
            <a:pPr lvl="1"/>
            <a:r>
              <a:rPr lang="es-ES" i="1" dirty="0"/>
              <a:t>C</a:t>
            </a:r>
            <a:r>
              <a:rPr lang="es-ES" i="1" dirty="0" smtClean="0"/>
              <a:t>ódigo reentrante</a:t>
            </a:r>
            <a:r>
              <a:rPr lang="es-ES" i="1" dirty="0"/>
              <a:t> </a:t>
            </a:r>
            <a:r>
              <a:rPr lang="es-ES" dirty="0" smtClean="0"/>
              <a:t>(que </a:t>
            </a:r>
            <a:r>
              <a:rPr lang="es-ES" dirty="0"/>
              <a:t>no se puede </a:t>
            </a:r>
            <a:r>
              <a:rPr lang="es-ES" dirty="0" smtClean="0"/>
              <a:t>modificar)</a:t>
            </a:r>
          </a:p>
          <a:p>
            <a:pPr lvl="2"/>
            <a:r>
              <a:rPr lang="es-ES" dirty="0" smtClean="0"/>
              <a:t>Se </a:t>
            </a:r>
            <a:r>
              <a:rPr lang="es-ES" dirty="0"/>
              <a:t>ahorraría espacio </a:t>
            </a:r>
            <a:r>
              <a:rPr lang="es-ES" dirty="0" smtClean="0"/>
              <a:t>en memoria </a:t>
            </a:r>
            <a:r>
              <a:rPr lang="es-ES" dirty="0"/>
              <a:t>si solo se mantuviese cargada en memoria principal una única copia de las páginas de código </a:t>
            </a:r>
            <a:r>
              <a:rPr lang="es-ES" dirty="0" smtClean="0"/>
              <a:t>de programa.</a:t>
            </a:r>
          </a:p>
          <a:p>
            <a:pPr lvl="1"/>
            <a:r>
              <a:rPr lang="es-ES" i="1" dirty="0"/>
              <a:t>C</a:t>
            </a:r>
            <a:r>
              <a:rPr lang="es-ES" i="1" dirty="0" smtClean="0"/>
              <a:t>ontador </a:t>
            </a:r>
            <a:r>
              <a:rPr lang="es-ES" i="1" dirty="0"/>
              <a:t>de referencias </a:t>
            </a:r>
            <a:endParaRPr lang="es-ES" i="1" dirty="0" smtClean="0"/>
          </a:p>
          <a:p>
            <a:pPr lvl="2"/>
            <a:r>
              <a:rPr lang="es-ES" dirty="0" smtClean="0"/>
              <a:t>Indica </a:t>
            </a:r>
            <a:r>
              <a:rPr lang="es-ES" i="1" dirty="0"/>
              <a:t>el </a:t>
            </a:r>
            <a:r>
              <a:rPr lang="es-ES" dirty="0"/>
              <a:t>número </a:t>
            </a:r>
            <a:r>
              <a:rPr lang="es-ES" dirty="0" smtClean="0"/>
              <a:t>de entradas en </a:t>
            </a:r>
            <a:r>
              <a:rPr lang="es-ES" dirty="0"/>
              <a:t>las tablas de páginas que están referenciando a una página física compartida</a:t>
            </a:r>
          </a:p>
        </p:txBody>
      </p:sp>
    </p:spTree>
    <p:extLst>
      <p:ext uri="{BB962C8B-B14F-4D97-AF65-F5344CB8AC3E}">
        <p14:creationId xmlns:p14="http://schemas.microsoft.com/office/powerpoint/2010/main" val="1941856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Espacio del núcleo y espacio de usuario</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Espacio del núcleo</a:t>
            </a:r>
          </a:p>
          <a:p>
            <a:pPr lvl="1"/>
            <a:r>
              <a:rPr lang="es-ES" dirty="0" smtClean="0"/>
              <a:t>Espacio ocupado por el código, las estructuras de datos y la pila (o pilas) del núcleo del sistema </a:t>
            </a:r>
          </a:p>
          <a:p>
            <a:pPr lvl="2"/>
            <a:r>
              <a:rPr lang="es-ES" dirty="0" smtClean="0"/>
              <a:t>El acceso al espacio del núcleo solo se realizar en modo núcleo.</a:t>
            </a:r>
          </a:p>
          <a:p>
            <a:r>
              <a:rPr lang="es-ES" dirty="0"/>
              <a:t>E</a:t>
            </a:r>
            <a:r>
              <a:rPr lang="es-ES" dirty="0" smtClean="0"/>
              <a:t>spacio de usuario</a:t>
            </a:r>
          </a:p>
          <a:p>
            <a:pPr lvl="1"/>
            <a:r>
              <a:rPr lang="es-ES" dirty="0" smtClean="0"/>
              <a:t>Espacio de memoria principal ocupado por la imagen de un proceso, es decir, su espacio de direcciones de memoria lógica</a:t>
            </a:r>
          </a:p>
          <a:p>
            <a:pPr lvl="2"/>
            <a:r>
              <a:rPr lang="es-ES" dirty="0" smtClean="0"/>
              <a:t>El acceso al espacio usuario se puede realizar en modo usuario o en modo núcleo.</a:t>
            </a:r>
            <a:endParaRPr lang="es-ES" dirty="0"/>
          </a:p>
        </p:txBody>
      </p:sp>
    </p:spTree>
    <p:extLst>
      <p:ext uri="{BB962C8B-B14F-4D97-AF65-F5344CB8AC3E}">
        <p14:creationId xmlns:p14="http://schemas.microsoft.com/office/powerpoint/2010/main" val="2516098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Ventajas e inconvenientes</a:t>
            </a:r>
            <a:endParaRPr lang="es-ES" dirty="0"/>
          </a:p>
        </p:txBody>
      </p:sp>
      <p:sp>
        <p:nvSpPr>
          <p:cNvPr id="3" name="2 Marcador de contenido"/>
          <p:cNvSpPr>
            <a:spLocks noGrp="1"/>
          </p:cNvSpPr>
          <p:nvPr>
            <p:ph idx="1"/>
          </p:nvPr>
        </p:nvSpPr>
        <p:spPr/>
        <p:txBody>
          <a:bodyPr/>
          <a:lstStyle/>
          <a:p>
            <a:r>
              <a:rPr lang="es-ES" dirty="0"/>
              <a:t>No produce fragmentación </a:t>
            </a:r>
            <a:r>
              <a:rPr lang="es-ES" dirty="0" smtClean="0"/>
              <a:t>externa</a:t>
            </a:r>
          </a:p>
          <a:p>
            <a:r>
              <a:rPr lang="es-ES" i="1" dirty="0"/>
              <a:t>Produce una sobrecarga </a:t>
            </a:r>
            <a:r>
              <a:rPr lang="es-ES" i="1" dirty="0" smtClean="0"/>
              <a:t>pequeña</a:t>
            </a:r>
          </a:p>
          <a:p>
            <a:r>
              <a:rPr lang="es-ES" i="1" dirty="0" smtClean="0"/>
              <a:t>No </a:t>
            </a:r>
            <a:r>
              <a:rPr lang="es-ES" i="1" dirty="0"/>
              <a:t>necesita intervención </a:t>
            </a:r>
            <a:r>
              <a:rPr lang="es-ES" i="1" dirty="0" smtClean="0"/>
              <a:t>humana</a:t>
            </a:r>
          </a:p>
          <a:p>
            <a:r>
              <a:rPr lang="es-ES" i="1" dirty="0"/>
              <a:t>Permite compartir entre varios procesos un código </a:t>
            </a:r>
            <a:r>
              <a:rPr lang="es-ES" i="1" dirty="0" smtClean="0"/>
              <a:t>común</a:t>
            </a:r>
          </a:p>
          <a:p>
            <a:r>
              <a:rPr lang="es-ES" i="1" dirty="0" smtClean="0"/>
              <a:t>Inconveniente</a:t>
            </a:r>
          </a:p>
          <a:p>
            <a:pPr lvl="1"/>
            <a:r>
              <a:rPr lang="es-ES" i="1" dirty="0" smtClean="0"/>
              <a:t>La fragmentación interna</a:t>
            </a:r>
            <a:endParaRPr lang="es-ES" dirty="0"/>
          </a:p>
        </p:txBody>
      </p:sp>
    </p:spTree>
    <p:extLst>
      <p:ext uri="{BB962C8B-B14F-4D97-AF65-F5344CB8AC3E}">
        <p14:creationId xmlns:p14="http://schemas.microsoft.com/office/powerpoint/2010/main" val="3947579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smtClean="0"/>
              <a:t>Segmentación simple</a:t>
            </a:r>
            <a:endParaRPr lang="es-ES" dirty="0"/>
          </a:p>
        </p:txBody>
      </p:sp>
      <p:sp>
        <p:nvSpPr>
          <p:cNvPr id="3" name="2 Marcador de contenido"/>
          <p:cNvSpPr>
            <a:spLocks noGrp="1"/>
          </p:cNvSpPr>
          <p:nvPr>
            <p:ph idx="1"/>
          </p:nvPr>
        </p:nvSpPr>
        <p:spPr>
          <a:xfrm>
            <a:off x="457200" y="908720"/>
            <a:ext cx="8229600" cy="2317030"/>
          </a:xfrm>
        </p:spPr>
        <p:txBody>
          <a:bodyPr>
            <a:normAutofit fontScale="55000" lnSpcReduction="20000"/>
          </a:bodyPr>
          <a:lstStyle/>
          <a:p>
            <a:r>
              <a:rPr lang="es-ES" dirty="0"/>
              <a:t>E</a:t>
            </a:r>
            <a:r>
              <a:rPr lang="es-ES" dirty="0" smtClean="0"/>
              <a:t>l </a:t>
            </a:r>
            <a:r>
              <a:rPr lang="es-ES" dirty="0"/>
              <a:t>programa es dividido por el </a:t>
            </a:r>
            <a:r>
              <a:rPr lang="es-ES" dirty="0" smtClean="0"/>
              <a:t>compilador en </a:t>
            </a:r>
            <a:r>
              <a:rPr lang="es-ES" b="1" i="1" dirty="0"/>
              <a:t>segmentos</a:t>
            </a:r>
            <a:r>
              <a:rPr lang="es-ES" i="1" dirty="0" smtClean="0"/>
              <a:t>.</a:t>
            </a:r>
          </a:p>
          <a:p>
            <a:pPr lvl="1"/>
            <a:r>
              <a:rPr lang="es-ES" dirty="0" smtClean="0"/>
              <a:t>Cada </a:t>
            </a:r>
            <a:r>
              <a:rPr lang="es-ES" b="1" dirty="0"/>
              <a:t>segmento</a:t>
            </a:r>
            <a:r>
              <a:rPr lang="es-ES" dirty="0"/>
              <a:t> es una entidad lógica conocida por el programador asociada </a:t>
            </a:r>
            <a:r>
              <a:rPr lang="es-ES" dirty="0" smtClean="0"/>
              <a:t>a determinada </a:t>
            </a:r>
            <a:r>
              <a:rPr lang="es-ES" dirty="0"/>
              <a:t>estructura de datos o a un módulo, pero nunca a una mezcla de </a:t>
            </a:r>
            <a:r>
              <a:rPr lang="es-ES" dirty="0" smtClean="0"/>
              <a:t>ambos</a:t>
            </a:r>
          </a:p>
          <a:p>
            <a:r>
              <a:rPr lang="es-ES" dirty="0"/>
              <a:t>Cada segmento tiene asignado un nombre (código principal, subrutinas, datos, pila, </a:t>
            </a:r>
            <a:r>
              <a:rPr lang="es-ES" dirty="0" err="1"/>
              <a:t>etc</a:t>
            </a:r>
            <a:r>
              <a:rPr lang="es-ES" dirty="0"/>
              <a:t>) y una </a:t>
            </a:r>
            <a:r>
              <a:rPr lang="es-ES" dirty="0" smtClean="0"/>
              <a:t>longitud</a:t>
            </a:r>
            <a:r>
              <a:rPr lang="es-ES" dirty="0"/>
              <a:t>. </a:t>
            </a:r>
            <a:endParaRPr lang="es-ES" dirty="0" smtClean="0"/>
          </a:p>
          <a:p>
            <a:r>
              <a:rPr lang="es-ES" dirty="0" smtClean="0"/>
              <a:t>El </a:t>
            </a:r>
            <a:r>
              <a:rPr lang="es-ES" dirty="0"/>
              <a:t>compilador compila cada segmento comenzando por la dirección lógica </a:t>
            </a:r>
            <a:r>
              <a:rPr lang="es-ES" dirty="0" smtClean="0"/>
              <a:t>0. </a:t>
            </a:r>
          </a:p>
          <a:p>
            <a:pPr lvl="1"/>
            <a:r>
              <a:rPr lang="es-ES" dirty="0" smtClean="0"/>
              <a:t>Cada segmento </a:t>
            </a:r>
            <a:r>
              <a:rPr lang="es-ES" dirty="0"/>
              <a:t>tiene su propio espacio de direcciones lógicas.</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84299"/>
            <a:ext cx="6589139" cy="205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738846"/>
            <a:ext cx="5577312" cy="175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899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a:t>
            </a:r>
            <a:r>
              <a:rPr lang="es-ES" dirty="0" smtClean="0"/>
              <a:t>jemplo</a:t>
            </a:r>
            <a:endParaRPr lang="es-ES" dirty="0"/>
          </a:p>
        </p:txBody>
      </p:sp>
      <p:sp>
        <p:nvSpPr>
          <p:cNvPr id="3" name="2 Marcador de contenido"/>
          <p:cNvSpPr>
            <a:spLocks noGrp="1"/>
          </p:cNvSpPr>
          <p:nvPr>
            <p:ph idx="1"/>
          </p:nvPr>
        </p:nvSpPr>
        <p:spPr>
          <a:xfrm>
            <a:off x="457200" y="1600201"/>
            <a:ext cx="8229600" cy="892696"/>
          </a:xfrm>
        </p:spPr>
        <p:txBody>
          <a:bodyPr/>
          <a:lstStyle/>
          <a:p>
            <a:endParaRPr lang="es-E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74035"/>
            <a:ext cx="6840760" cy="524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290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Autofit/>
          </a:bodyPr>
          <a:lstStyle/>
          <a:p>
            <a:r>
              <a:rPr lang="es-ES" sz="2800" dirty="0" smtClean="0"/>
              <a:t>Traducción de direcciones con </a:t>
            </a:r>
            <a:r>
              <a:rPr lang="es-ES" sz="2800" dirty="0" smtClean="0"/>
              <a:t>Registro </a:t>
            </a:r>
            <a:r>
              <a:rPr lang="es-ES" sz="2800" dirty="0"/>
              <a:t>B</a:t>
            </a:r>
            <a:r>
              <a:rPr lang="es-ES" sz="2800" dirty="0" smtClean="0"/>
              <a:t>ase</a:t>
            </a:r>
            <a:endParaRPr lang="es-ES" sz="2800" dirty="0"/>
          </a:p>
        </p:txBody>
      </p:sp>
      <p:sp>
        <p:nvSpPr>
          <p:cNvPr id="3" name="2 Marcador de contenido"/>
          <p:cNvSpPr>
            <a:spLocks noGrp="1"/>
          </p:cNvSpPr>
          <p:nvPr>
            <p:ph idx="1"/>
          </p:nvPr>
        </p:nvSpPr>
        <p:spPr>
          <a:xfrm>
            <a:off x="457200" y="1600201"/>
            <a:ext cx="8229600" cy="1108720"/>
          </a:xfrm>
        </p:spPr>
        <p:txBody>
          <a:bodyPr/>
          <a:lstStyle/>
          <a:p>
            <a:endParaRPr lang="es-E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24744"/>
            <a:ext cx="7506340" cy="531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44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fontScale="90000"/>
          </a:bodyPr>
          <a:lstStyle/>
          <a:p>
            <a:r>
              <a:rPr lang="es-ES" dirty="0" smtClean="0"/>
              <a:t>Protección, ventajas e inconvenientes</a:t>
            </a:r>
            <a:endParaRPr lang="es-ES" dirty="0"/>
          </a:p>
        </p:txBody>
      </p:sp>
      <p:sp>
        <p:nvSpPr>
          <p:cNvPr id="3" name="2 Marcador de contenido"/>
          <p:cNvSpPr>
            <a:spLocks noGrp="1"/>
          </p:cNvSpPr>
          <p:nvPr>
            <p:ph idx="1"/>
          </p:nvPr>
        </p:nvSpPr>
        <p:spPr>
          <a:xfrm>
            <a:off x="457200" y="1124744"/>
            <a:ext cx="8229600" cy="5328592"/>
          </a:xfrm>
        </p:spPr>
        <p:txBody>
          <a:bodyPr>
            <a:normAutofit fontScale="77500" lnSpcReduction="20000"/>
          </a:bodyPr>
          <a:lstStyle/>
          <a:p>
            <a:r>
              <a:rPr lang="es-ES" dirty="0" smtClean="0"/>
              <a:t>Protección</a:t>
            </a:r>
          </a:p>
          <a:p>
            <a:pPr lvl="1"/>
            <a:r>
              <a:rPr lang="es-ES" dirty="0" smtClean="0"/>
              <a:t>Campos en la tabla de segmentos</a:t>
            </a:r>
          </a:p>
          <a:p>
            <a:pPr lvl="1"/>
            <a:r>
              <a:rPr lang="es-ES" dirty="0" smtClean="0"/>
              <a:t>Registro límite</a:t>
            </a:r>
          </a:p>
          <a:p>
            <a:r>
              <a:rPr lang="es-ES" dirty="0" smtClean="0"/>
              <a:t>Compartición</a:t>
            </a:r>
          </a:p>
          <a:p>
            <a:pPr lvl="1"/>
            <a:r>
              <a:rPr lang="es-ES" dirty="0" smtClean="0"/>
              <a:t>Código compartido por segmentos</a:t>
            </a:r>
          </a:p>
          <a:p>
            <a:r>
              <a:rPr lang="es-ES" dirty="0" smtClean="0"/>
              <a:t>Ventajas</a:t>
            </a:r>
          </a:p>
          <a:p>
            <a:pPr lvl="1"/>
            <a:r>
              <a:rPr lang="es-ES" dirty="0"/>
              <a:t>Produce una fragmentación interna </a:t>
            </a:r>
            <a:r>
              <a:rPr lang="es-ES" dirty="0" smtClean="0"/>
              <a:t>despreciable</a:t>
            </a:r>
          </a:p>
          <a:p>
            <a:pPr lvl="1"/>
            <a:r>
              <a:rPr lang="es-ES" dirty="0"/>
              <a:t>Soporta la visión modular que el programador posee de su </a:t>
            </a:r>
            <a:r>
              <a:rPr lang="es-ES" dirty="0" smtClean="0"/>
              <a:t>programa</a:t>
            </a:r>
          </a:p>
          <a:p>
            <a:pPr lvl="1"/>
            <a:r>
              <a:rPr lang="es-ES" dirty="0"/>
              <a:t>Permite manejar </a:t>
            </a:r>
            <a:r>
              <a:rPr lang="es-ES" dirty="0" smtClean="0"/>
              <a:t>con facilidad </a:t>
            </a:r>
            <a:r>
              <a:rPr lang="es-ES" dirty="0"/>
              <a:t>estructuras de datos que </a:t>
            </a:r>
            <a:r>
              <a:rPr lang="es-ES" dirty="0" smtClean="0"/>
              <a:t>crecen</a:t>
            </a:r>
          </a:p>
          <a:p>
            <a:pPr lvl="1"/>
            <a:r>
              <a:rPr lang="es-ES" dirty="0"/>
              <a:t> Facilita la protección y compartición de las diferentes partes de un </a:t>
            </a:r>
            <a:r>
              <a:rPr lang="es-ES" dirty="0" smtClean="0"/>
              <a:t>programa</a:t>
            </a:r>
          </a:p>
          <a:p>
            <a:r>
              <a:rPr lang="es-ES" dirty="0" smtClean="0"/>
              <a:t>Inconvenientes</a:t>
            </a:r>
          </a:p>
          <a:p>
            <a:pPr lvl="1"/>
            <a:r>
              <a:rPr lang="es-ES" dirty="0"/>
              <a:t>Produce fragmentación </a:t>
            </a:r>
            <a:r>
              <a:rPr lang="es-ES" dirty="0" smtClean="0"/>
              <a:t>externa</a:t>
            </a:r>
          </a:p>
          <a:p>
            <a:pPr lvl="1"/>
            <a:r>
              <a:rPr lang="es-ES" dirty="0"/>
              <a:t>Aumenta la sobrecarga del sistema</a:t>
            </a:r>
            <a:endParaRPr lang="es-ES" dirty="0" smtClean="0"/>
          </a:p>
          <a:p>
            <a:pPr lvl="1"/>
            <a:endParaRPr lang="es-ES" i="1" dirty="0" smtClean="0"/>
          </a:p>
          <a:p>
            <a:pPr lvl="1"/>
            <a:endParaRPr lang="es-ES" dirty="0" smtClean="0"/>
          </a:p>
          <a:p>
            <a:endParaRPr lang="es-ES" dirty="0"/>
          </a:p>
        </p:txBody>
      </p:sp>
    </p:spTree>
    <p:extLst>
      <p:ext uri="{BB962C8B-B14F-4D97-AF65-F5344CB8AC3E}">
        <p14:creationId xmlns:p14="http://schemas.microsoft.com/office/powerpoint/2010/main" val="3701088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Segmentación con paginación simple</a:t>
            </a:r>
            <a:endParaRPr lang="es-ES" dirty="0"/>
          </a:p>
        </p:txBody>
      </p:sp>
      <p:sp>
        <p:nvSpPr>
          <p:cNvPr id="3" name="2 Marcador de contenido"/>
          <p:cNvSpPr>
            <a:spLocks noGrp="1"/>
          </p:cNvSpPr>
          <p:nvPr>
            <p:ph idx="1"/>
          </p:nvPr>
        </p:nvSpPr>
        <p:spPr>
          <a:xfrm>
            <a:off x="457200" y="1600201"/>
            <a:ext cx="8229600" cy="1324744"/>
          </a:xfrm>
        </p:spPr>
        <p:txBody>
          <a:bodyPr>
            <a:normAutofit fontScale="92500" lnSpcReduction="20000"/>
          </a:bodyPr>
          <a:lstStyle/>
          <a:p>
            <a:r>
              <a:rPr lang="es-ES" dirty="0"/>
              <a:t>La segmentación y la paginación se pueden combinar para aprovecharse de las ventajas de </a:t>
            </a:r>
            <a:r>
              <a:rPr lang="es-ES" dirty="0" smtClean="0"/>
              <a:t>cada técnica </a:t>
            </a:r>
            <a:r>
              <a:rPr lang="es-ES" dirty="0"/>
              <a:t>y reducir sus inconvenientes</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107508"/>
            <a:ext cx="8113355" cy="2481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931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Traducción de direcciones con </a:t>
            </a:r>
            <a:r>
              <a:rPr lang="es-ES" dirty="0" smtClean="0"/>
              <a:t>Segmentación </a:t>
            </a:r>
            <a:r>
              <a:rPr lang="es-ES" dirty="0" smtClean="0"/>
              <a:t>Paginada</a:t>
            </a:r>
            <a:endParaRPr lang="es-ES" dirty="0"/>
          </a:p>
        </p:txBody>
      </p:sp>
      <p:sp>
        <p:nvSpPr>
          <p:cNvPr id="3" name="2 Marcador de contenido"/>
          <p:cNvSpPr>
            <a:spLocks noGrp="1"/>
          </p:cNvSpPr>
          <p:nvPr>
            <p:ph idx="1"/>
          </p:nvPr>
        </p:nvSpPr>
        <p:spPr>
          <a:xfrm>
            <a:off x="457200" y="1600201"/>
            <a:ext cx="8229600" cy="892696"/>
          </a:xfrm>
        </p:spPr>
        <p:txBody>
          <a:bodyPr/>
          <a:lstStyle/>
          <a:p>
            <a:endParaRPr lang="es-E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556792"/>
            <a:ext cx="5757754"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088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513" y="116632"/>
            <a:ext cx="8640960" cy="1647806"/>
          </a:xfrm>
          <a:prstGeom prst="rect">
            <a:avLst/>
          </a:prstGeom>
        </p:spPr>
      </p:pic>
      <p:pic>
        <p:nvPicPr>
          <p:cNvPr id="5" name="Imagen 4"/>
          <p:cNvPicPr>
            <a:picLocks noChangeAspect="1"/>
          </p:cNvPicPr>
          <p:nvPr/>
        </p:nvPicPr>
        <p:blipFill>
          <a:blip r:embed="rId3"/>
          <a:stretch>
            <a:fillRect/>
          </a:stretch>
        </p:blipFill>
        <p:spPr>
          <a:xfrm>
            <a:off x="467544" y="2204864"/>
            <a:ext cx="7928578" cy="864096"/>
          </a:xfrm>
          <a:prstGeom prst="rect">
            <a:avLst/>
          </a:prstGeom>
        </p:spPr>
      </p:pic>
    </p:spTree>
    <p:extLst>
      <p:ext uri="{BB962C8B-B14F-4D97-AF65-F5344CB8AC3E}">
        <p14:creationId xmlns:p14="http://schemas.microsoft.com/office/powerpoint/2010/main" val="1906425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9512" y="188640"/>
            <a:ext cx="8586778" cy="5400600"/>
          </a:xfrm>
          <a:prstGeom prst="rect">
            <a:avLst/>
          </a:prstGeom>
        </p:spPr>
      </p:pic>
    </p:spTree>
    <p:extLst>
      <p:ext uri="{BB962C8B-B14F-4D97-AF65-F5344CB8AC3E}">
        <p14:creationId xmlns:p14="http://schemas.microsoft.com/office/powerpoint/2010/main" val="821623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1519" y="260648"/>
            <a:ext cx="8682361" cy="3384376"/>
          </a:xfrm>
          <a:prstGeom prst="rect">
            <a:avLst/>
          </a:prstGeom>
        </p:spPr>
      </p:pic>
    </p:spTree>
    <p:extLst>
      <p:ext uri="{BB962C8B-B14F-4D97-AF65-F5344CB8AC3E}">
        <p14:creationId xmlns:p14="http://schemas.microsoft.com/office/powerpoint/2010/main" val="330746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Área de intercambio en memoria secundaria</a:t>
            </a:r>
            <a:endParaRPr lang="es-ES" dirty="0"/>
          </a:p>
        </p:txBody>
      </p:sp>
      <p:sp>
        <p:nvSpPr>
          <p:cNvPr id="3" name="2 Marcador de contenido"/>
          <p:cNvSpPr>
            <a:spLocks noGrp="1"/>
          </p:cNvSpPr>
          <p:nvPr>
            <p:ph idx="1"/>
          </p:nvPr>
        </p:nvSpPr>
        <p:spPr/>
        <p:txBody>
          <a:bodyPr>
            <a:normAutofit/>
          </a:bodyPr>
          <a:lstStyle/>
          <a:p>
            <a:r>
              <a:rPr lang="es-ES" dirty="0"/>
              <a:t>Á</a:t>
            </a:r>
            <a:r>
              <a:rPr lang="es-ES" dirty="0" smtClean="0"/>
              <a:t>rea de intercambio</a:t>
            </a:r>
          </a:p>
          <a:p>
            <a:pPr lvl="1"/>
            <a:r>
              <a:rPr lang="es-ES" dirty="0" smtClean="0"/>
              <a:t>El sistema operativo reserva espacio en memoria secundaria, típicamente en un disco duro, para almacenar las copias de las imágenes de los procesos. </a:t>
            </a:r>
          </a:p>
          <a:p>
            <a:r>
              <a:rPr lang="es-ES" i="1" dirty="0"/>
              <a:t>I</a:t>
            </a:r>
            <a:r>
              <a:rPr lang="es-ES" i="1" dirty="0" smtClean="0"/>
              <a:t>ntercambio </a:t>
            </a:r>
            <a:r>
              <a:rPr lang="es-ES" dirty="0"/>
              <a:t>(</a:t>
            </a:r>
            <a:r>
              <a:rPr lang="es-ES" i="1" dirty="0" err="1"/>
              <a:t>swapping</a:t>
            </a:r>
            <a:r>
              <a:rPr lang="es-ES" dirty="0" smtClean="0"/>
              <a:t>)</a:t>
            </a:r>
          </a:p>
          <a:p>
            <a:pPr lvl="1"/>
            <a:r>
              <a:rPr lang="es-ES" dirty="0"/>
              <a:t>L</a:t>
            </a:r>
            <a:r>
              <a:rPr lang="es-ES" dirty="0" smtClean="0"/>
              <a:t>a </a:t>
            </a:r>
            <a:r>
              <a:rPr lang="es-ES" dirty="0"/>
              <a:t>operación de cargar la imagen de un proceso desde </a:t>
            </a:r>
            <a:r>
              <a:rPr lang="es-ES" dirty="0" smtClean="0"/>
              <a:t>el área </a:t>
            </a:r>
            <a:r>
              <a:rPr lang="pt-BR" dirty="0" smtClean="0"/>
              <a:t>de </a:t>
            </a:r>
            <a:r>
              <a:rPr lang="pt-BR" dirty="0"/>
              <a:t>intercambio a memoria principal o </a:t>
            </a:r>
            <a:r>
              <a:rPr lang="pt-BR" dirty="0" smtClean="0"/>
              <a:t>vice-versa.</a:t>
            </a:r>
            <a:endParaRPr lang="es-ES" dirty="0"/>
          </a:p>
        </p:txBody>
      </p:sp>
    </p:spTree>
    <p:extLst>
      <p:ext uri="{BB962C8B-B14F-4D97-AF65-F5344CB8AC3E}">
        <p14:creationId xmlns:p14="http://schemas.microsoft.com/office/powerpoint/2010/main" val="214742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8321644"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6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ES" sz="2800" dirty="0" smtClean="0"/>
              <a:t>Asignación de memoria en sistemas </a:t>
            </a:r>
            <a:r>
              <a:rPr lang="es-ES" sz="2800" dirty="0" err="1" smtClean="0"/>
              <a:t>monoprogramados</a:t>
            </a:r>
            <a:endParaRPr lang="es-ES" sz="2800" dirty="0"/>
          </a:p>
        </p:txBody>
      </p:sp>
      <p:sp>
        <p:nvSpPr>
          <p:cNvPr id="3" name="2 Marcador de contenido"/>
          <p:cNvSpPr>
            <a:spLocks noGrp="1"/>
          </p:cNvSpPr>
          <p:nvPr>
            <p:ph idx="1"/>
          </p:nvPr>
        </p:nvSpPr>
        <p:spPr>
          <a:xfrm>
            <a:off x="457200" y="980729"/>
            <a:ext cx="8229600" cy="2808312"/>
          </a:xfrm>
        </p:spPr>
        <p:txBody>
          <a:bodyPr>
            <a:normAutofit fontScale="55000" lnSpcReduction="20000"/>
          </a:bodyPr>
          <a:lstStyle/>
          <a:p>
            <a:r>
              <a:rPr lang="es-ES" dirty="0" smtClean="0"/>
              <a:t>Sin gestión de Memoria: </a:t>
            </a:r>
          </a:p>
          <a:p>
            <a:pPr lvl="1"/>
            <a:r>
              <a:rPr lang="es-ES" dirty="0" smtClean="0"/>
              <a:t>El usuario se encuentra con la máquina desnuda y tiene un control completo sobre el espacio total de la memoria (hasta los 60)</a:t>
            </a:r>
          </a:p>
          <a:p>
            <a:r>
              <a:rPr lang="es-ES" dirty="0" smtClean="0"/>
              <a:t>La memoria esta dividida en dos secciones:</a:t>
            </a:r>
          </a:p>
          <a:p>
            <a:pPr lvl="1"/>
            <a:r>
              <a:rPr lang="es-ES" dirty="0" smtClean="0"/>
              <a:t>Una está asignada permanentemente a la parte del S.O. que debe estar residente en memoria o monitor</a:t>
            </a:r>
          </a:p>
          <a:p>
            <a:pPr lvl="1"/>
            <a:r>
              <a:rPr lang="es-ES" dirty="0" smtClean="0"/>
              <a:t>La otra se asigna a los llamados procesos transitorios, que son cargados y ejecutados uno cada vez, en respuesta a órdenes de usuario</a:t>
            </a:r>
          </a:p>
          <a:p>
            <a:r>
              <a:rPr lang="es-ES" dirty="0" smtClean="0"/>
              <a:t>La memoria esta dividida en tres secciones:</a:t>
            </a:r>
          </a:p>
          <a:p>
            <a:pPr lvl="1"/>
            <a:r>
              <a:rPr lang="es-ES" dirty="0" smtClean="0"/>
              <a:t>La parte inferior (en RAM) está asignada al S.O.</a:t>
            </a:r>
          </a:p>
          <a:p>
            <a:pPr lvl="1"/>
            <a:r>
              <a:rPr lang="es-ES" dirty="0" smtClean="0"/>
              <a:t>La parte central al único programa del usuario</a:t>
            </a:r>
          </a:p>
          <a:p>
            <a:pPr lvl="1"/>
            <a:r>
              <a:rPr lang="es-ES" dirty="0" smtClean="0"/>
              <a:t>La parte superior (en ROM, (BIOS)) a los controladores de dispositivos</a:t>
            </a: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933056"/>
            <a:ext cx="4710910"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69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562074"/>
          </a:xfrm>
        </p:spPr>
        <p:txBody>
          <a:bodyPr>
            <a:normAutofit fontScale="90000"/>
          </a:bodyPr>
          <a:lstStyle/>
          <a:p>
            <a:r>
              <a:rPr lang="es-ES" dirty="0" err="1" smtClean="0"/>
              <a:t>Particionamiento</a:t>
            </a:r>
            <a:r>
              <a:rPr lang="es-ES" dirty="0" smtClean="0"/>
              <a:t> </a:t>
            </a:r>
            <a:r>
              <a:rPr lang="es-ES" dirty="0" smtClean="0"/>
              <a:t>Fijo</a:t>
            </a:r>
            <a:endParaRPr lang="es-ES" dirty="0"/>
          </a:p>
        </p:txBody>
      </p:sp>
      <p:sp>
        <p:nvSpPr>
          <p:cNvPr id="5" name="4 Marcador de contenido"/>
          <p:cNvSpPr>
            <a:spLocks noGrp="1"/>
          </p:cNvSpPr>
          <p:nvPr>
            <p:ph idx="1"/>
          </p:nvPr>
        </p:nvSpPr>
        <p:spPr>
          <a:xfrm>
            <a:off x="323528" y="980728"/>
            <a:ext cx="8568952" cy="5616624"/>
          </a:xfrm>
        </p:spPr>
        <p:txBody>
          <a:bodyPr>
            <a:normAutofit fontScale="70000" lnSpcReduction="20000"/>
          </a:bodyPr>
          <a:lstStyle/>
          <a:p>
            <a:r>
              <a:rPr lang="es-ES" dirty="0" smtClean="0"/>
              <a:t>Multiprogramación: </a:t>
            </a:r>
          </a:p>
          <a:p>
            <a:pPr lvl="1"/>
            <a:r>
              <a:rPr lang="es-ES" dirty="0" smtClean="0"/>
              <a:t>Permite el entrelazado y el solapamiento de la ejecución de más de un programa de forma que se mantenga del modo más ocupado posible todos los recursos</a:t>
            </a:r>
          </a:p>
          <a:p>
            <a:r>
              <a:rPr lang="es-ES" dirty="0" smtClean="0"/>
              <a:t>Consiste en divisiones de memoria que se efectúan en algún momento antes de ejecutar los programas de usuario y permanecen fijas desde entonces</a:t>
            </a:r>
          </a:p>
          <a:p>
            <a:r>
              <a:rPr lang="es-ES" dirty="0" smtClean="0"/>
              <a:t>El número de particiones distintas determina el grado de multiprogramación </a:t>
            </a:r>
          </a:p>
          <a:p>
            <a:pPr lvl="1"/>
            <a:r>
              <a:rPr lang="es-ES" dirty="0" smtClean="0"/>
              <a:t>Problema:</a:t>
            </a:r>
          </a:p>
          <a:p>
            <a:pPr lvl="2"/>
            <a:r>
              <a:rPr lang="es-ES" dirty="0" smtClean="0"/>
              <a:t>La fragmentación interna o memoria desaprovechada dentro de una partición</a:t>
            </a:r>
          </a:p>
          <a:p>
            <a:r>
              <a:rPr lang="es-ES" dirty="0" smtClean="0"/>
              <a:t>Una vez definidas las particiones, el S.O. necesita llevar la cuenta de sus estados, libre o en uso para propósitos de asignación</a:t>
            </a:r>
          </a:p>
          <a:p>
            <a:r>
              <a:rPr lang="es-ES" dirty="0" smtClean="0"/>
              <a:t>El estado y los atributos de las particiones se recogen en una estructura de datos llamada </a:t>
            </a:r>
            <a:r>
              <a:rPr lang="es-ES" b="1" dirty="0" smtClean="0"/>
              <a:t>Tabla de Descripción de Particiones (TDP).</a:t>
            </a:r>
          </a:p>
          <a:p>
            <a:r>
              <a:rPr lang="es-ES" dirty="0" smtClean="0"/>
              <a:t>Cada partición está descrita por su dirección inicial (base), su tamaño y su estado. </a:t>
            </a:r>
          </a:p>
          <a:p>
            <a:pPr lvl="1"/>
            <a:r>
              <a:rPr lang="es-ES" dirty="0" smtClean="0"/>
              <a:t>Los campos de la base y tamaño son fijos</a:t>
            </a:r>
            <a:endParaRPr lang="es-ES" dirty="0"/>
          </a:p>
        </p:txBody>
      </p:sp>
    </p:spTree>
    <p:extLst>
      <p:ext uri="{BB962C8B-B14F-4D97-AF65-F5344CB8AC3E}">
        <p14:creationId xmlns:p14="http://schemas.microsoft.com/office/powerpoint/2010/main" val="266916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734" y="2060848"/>
            <a:ext cx="6048672" cy="443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Título"/>
          <p:cNvSpPr>
            <a:spLocks noGrp="1"/>
          </p:cNvSpPr>
          <p:nvPr>
            <p:ph type="title"/>
          </p:nvPr>
        </p:nvSpPr>
        <p:spPr>
          <a:xfrm>
            <a:off x="457200" y="274638"/>
            <a:ext cx="8229600" cy="778098"/>
          </a:xfrm>
        </p:spPr>
        <p:txBody>
          <a:bodyPr>
            <a:normAutofit/>
          </a:bodyPr>
          <a:lstStyle/>
          <a:p>
            <a:r>
              <a:rPr lang="es-ES" dirty="0" smtClean="0"/>
              <a:t>Particiones de igual tamaño</a:t>
            </a:r>
            <a:endParaRPr lang="es-ES" dirty="0"/>
          </a:p>
        </p:txBody>
      </p:sp>
      <p:sp>
        <p:nvSpPr>
          <p:cNvPr id="5" name="4 Marcador de contenido"/>
          <p:cNvSpPr>
            <a:spLocks noGrp="1"/>
          </p:cNvSpPr>
          <p:nvPr>
            <p:ph idx="1"/>
          </p:nvPr>
        </p:nvSpPr>
        <p:spPr>
          <a:xfrm>
            <a:off x="467544" y="908720"/>
            <a:ext cx="8229600" cy="1008112"/>
          </a:xfrm>
        </p:spPr>
        <p:txBody>
          <a:bodyPr>
            <a:normAutofit fontScale="70000" lnSpcReduction="20000"/>
          </a:bodyPr>
          <a:lstStyle/>
          <a:p>
            <a:r>
              <a:rPr lang="es-ES" dirty="0" smtClean="0"/>
              <a:t>Limitación </a:t>
            </a:r>
            <a:r>
              <a:rPr lang="es-ES" dirty="0"/>
              <a:t>del tamaño máximo de los procesos </a:t>
            </a:r>
            <a:r>
              <a:rPr lang="es-ES" dirty="0" smtClean="0"/>
              <a:t>que </a:t>
            </a:r>
            <a:r>
              <a:rPr lang="es-ES" dirty="0"/>
              <a:t>se pueden cargar en memoria </a:t>
            </a:r>
            <a:r>
              <a:rPr lang="es-ES" dirty="0" smtClean="0"/>
              <a:t>principal</a:t>
            </a:r>
          </a:p>
          <a:p>
            <a:r>
              <a:rPr lang="es-ES" dirty="0"/>
              <a:t>Fragmentación </a:t>
            </a:r>
            <a:r>
              <a:rPr lang="es-ES" dirty="0" smtClean="0"/>
              <a:t>interna</a:t>
            </a:r>
          </a:p>
        </p:txBody>
      </p:sp>
    </p:spTree>
    <p:extLst>
      <p:ext uri="{BB962C8B-B14F-4D97-AF65-F5344CB8AC3E}">
        <p14:creationId xmlns:p14="http://schemas.microsoft.com/office/powerpoint/2010/main" val="41657421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2127</Words>
  <Application>Microsoft Office PowerPoint</Application>
  <PresentationFormat>Presentación en pantalla (4:3)</PresentationFormat>
  <Paragraphs>197</Paragraphs>
  <Slides>49</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49</vt:i4>
      </vt:variant>
    </vt:vector>
  </HeadingPairs>
  <TitlesOfParts>
    <vt:vector size="52" baseType="lpstr">
      <vt:lpstr>Arial</vt:lpstr>
      <vt:lpstr>Calibri</vt:lpstr>
      <vt:lpstr>Tema de Office</vt:lpstr>
      <vt:lpstr>Tema VI</vt:lpstr>
      <vt:lpstr>Objetivos Docentes</vt:lpstr>
      <vt:lpstr>El subsistema de Administración de la Memoria </vt:lpstr>
      <vt:lpstr>Espacio del núcleo y espacio de usuario</vt:lpstr>
      <vt:lpstr>Área de intercambio en memoria secundaria</vt:lpstr>
      <vt:lpstr>Presentación de PowerPoint</vt:lpstr>
      <vt:lpstr>Asignación de memoria en sistemas monoprogramados</vt:lpstr>
      <vt:lpstr>Particionamiento Fijo</vt:lpstr>
      <vt:lpstr>Particiones de igual tamaño</vt:lpstr>
      <vt:lpstr>Particiones de distinto tamaño</vt:lpstr>
      <vt:lpstr>Traducción de direcciones y protección</vt:lpstr>
      <vt:lpstr>Particionamiento Dinámico</vt:lpstr>
      <vt:lpstr>Fragmentación</vt:lpstr>
      <vt:lpstr>Presentación de PowerPoint</vt:lpstr>
      <vt:lpstr>Control</vt:lpstr>
      <vt:lpstr>Mapa de Bit</vt:lpstr>
      <vt:lpstr>Listas Enlazadas</vt:lpstr>
      <vt:lpstr>Asignación de espacio de memoria principal</vt:lpstr>
      <vt:lpstr>Paginación</vt:lpstr>
      <vt:lpstr>Espacio de direcciones</vt:lpstr>
      <vt:lpstr>Paginación</vt:lpstr>
      <vt:lpstr>Traducción de direcciones de paginación</vt:lpstr>
      <vt:lpstr>Paginación</vt:lpstr>
      <vt:lpstr>Marcos en memoria principal</vt:lpstr>
      <vt:lpstr>Formato direcciones</vt:lpstr>
      <vt:lpstr>Marcos de memoria principal</vt:lpstr>
      <vt:lpstr>Dirección</vt:lpstr>
      <vt:lpstr>Tabla de página</vt:lpstr>
      <vt:lpstr>Estructuras necesarias</vt:lpstr>
      <vt:lpstr>Memoria principal</vt:lpstr>
      <vt:lpstr>Ejemplo</vt:lpstr>
      <vt:lpstr>Traducción de direcciones</vt:lpstr>
      <vt:lpstr>Traducción de direcciones con un Registro Base</vt:lpstr>
      <vt:lpstr>Traducción de direcciones con un Banco de Registros</vt:lpstr>
      <vt:lpstr>Traducción de direcciones con un TLB</vt:lpstr>
      <vt:lpstr>Tablas de páginas paginadas</vt:lpstr>
      <vt:lpstr>Formato de la dirección  Tabla de Página Paginada</vt:lpstr>
      <vt:lpstr>Tablas de Páginas Invertidas</vt:lpstr>
      <vt:lpstr>Protección y compartición</vt:lpstr>
      <vt:lpstr>Ventajas e inconvenientes</vt:lpstr>
      <vt:lpstr>Segmentación simple</vt:lpstr>
      <vt:lpstr>Ejemplo</vt:lpstr>
      <vt:lpstr>Traducción de direcciones con Registro Base</vt:lpstr>
      <vt:lpstr>Protección, ventajas e inconvenientes</vt:lpstr>
      <vt:lpstr>Segmentación con paginación simple</vt:lpstr>
      <vt:lpstr>Traducción de direcciones con Segmentación Paginada</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VI</dc:title>
  <dc:creator>barcell</dc:creator>
  <cp:lastModifiedBy>Manuel Fernandez</cp:lastModifiedBy>
  <cp:revision>81</cp:revision>
  <dcterms:created xsi:type="dcterms:W3CDTF">2014-12-01T18:56:32Z</dcterms:created>
  <dcterms:modified xsi:type="dcterms:W3CDTF">2016-11-22T10:03:37Z</dcterms:modified>
</cp:coreProperties>
</file>