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9" r:id="rId8"/>
    <p:sldId id="262" r:id="rId9"/>
    <p:sldId id="263" r:id="rId10"/>
    <p:sldId id="264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17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9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00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37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5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82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79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86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23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99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43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77D3-9317-461A-B4BD-FF6F757C39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09284-7CEB-40B2-93CC-EDBE639FDF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6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of.mfbarcell.es/" TargetMode="External"/><Relationship Id="rId2" Type="http://schemas.openxmlformats.org/officeDocument/2006/relationships/hyperlink" Target="http://www.mfbarcell.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Sistemas Operativos</a:t>
            </a:r>
            <a:br>
              <a:rPr lang="es-ES" dirty="0" smtClean="0"/>
            </a:br>
            <a:r>
              <a:rPr lang="es-ES" dirty="0" smtClean="0"/>
              <a:t>Tema 8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s-ES" dirty="0"/>
              <a:t>Gestión de la </a:t>
            </a:r>
            <a:r>
              <a:rPr lang="es-ES" dirty="0" smtClean="0"/>
              <a:t>Entrada/Salida</a:t>
            </a:r>
          </a:p>
          <a:p>
            <a:pPr algn="r"/>
            <a:r>
              <a:rPr lang="es-ES" sz="2000" dirty="0" smtClean="0"/>
              <a:t>UNED</a:t>
            </a:r>
          </a:p>
          <a:p>
            <a:pPr algn="r"/>
            <a:r>
              <a:rPr lang="es-ES" sz="2000" dirty="0" smtClean="0"/>
              <a:t>Manuel Fernández </a:t>
            </a:r>
            <a:r>
              <a:rPr lang="es-ES" sz="2000" dirty="0" err="1" smtClean="0"/>
              <a:t>Barcell</a:t>
            </a:r>
            <a:endParaRPr lang="es-ES" sz="2000" dirty="0" smtClean="0"/>
          </a:p>
          <a:p>
            <a:pPr algn="r"/>
            <a:r>
              <a:rPr lang="es-ES" sz="1400" dirty="0" smtClean="0">
                <a:hlinkClick r:id="rId2"/>
              </a:rPr>
              <a:t>http://www.mfbarcell.es</a:t>
            </a:r>
            <a:r>
              <a:rPr lang="es-ES" sz="1400" dirty="0" smtClean="0"/>
              <a:t> </a:t>
            </a:r>
            <a:endParaRPr lang="es-ES" sz="1400" dirty="0"/>
          </a:p>
          <a:p>
            <a:pPr algn="r"/>
            <a:r>
              <a:rPr lang="es-ES" sz="1400" dirty="0" smtClean="0"/>
              <a:t>Blog: </a:t>
            </a:r>
            <a:r>
              <a:rPr lang="es-ES" sz="1400" dirty="0" smtClean="0">
                <a:hlinkClick r:id="rId3"/>
              </a:rPr>
              <a:t>http://prof.mfbarcell.es</a:t>
            </a:r>
            <a:r>
              <a:rPr lang="es-ES" sz="1400" dirty="0" smtClean="0"/>
              <a:t> 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514572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Buffering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413527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Si la transferencia de datos desde un dispositivo al proceso que realiza la petición se realizara </a:t>
            </a:r>
            <a:r>
              <a:rPr lang="es-ES" dirty="0" smtClean="0"/>
              <a:t>de forma </a:t>
            </a:r>
            <a:r>
              <a:rPr lang="es-ES" dirty="0"/>
              <a:t>directa a su espacio de direcciones, el proceso debería estar cargado en un marco de </a:t>
            </a:r>
            <a:r>
              <a:rPr lang="es-ES" dirty="0" smtClean="0"/>
              <a:t>memoria durante </a:t>
            </a:r>
            <a:r>
              <a:rPr lang="es-ES" dirty="0"/>
              <a:t>todo el tiempo desde la petición hasta la obtención de resultados.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marco debe </a:t>
            </a:r>
            <a:r>
              <a:rPr lang="es-ES" dirty="0" smtClean="0"/>
              <a:t>ser bloqueado </a:t>
            </a:r>
            <a:r>
              <a:rPr lang="es-ES" dirty="0"/>
              <a:t>para evitar que la página del proceso fuera reemplazada</a:t>
            </a:r>
            <a:r>
              <a:rPr lang="es-ES" dirty="0" smtClean="0"/>
              <a:t>.</a:t>
            </a:r>
          </a:p>
          <a:p>
            <a:r>
              <a:rPr lang="es-ES" dirty="0"/>
              <a:t>Para evitar estos problemas se utilizan los buffers, área de la memoria principal a la que </a:t>
            </a:r>
            <a:r>
              <a:rPr lang="es-ES" dirty="0" smtClean="0"/>
              <a:t>únicamente tiene </a:t>
            </a:r>
            <a:r>
              <a:rPr lang="es-ES" dirty="0"/>
              <a:t>acceso el sistema operativo.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57" y="3394255"/>
            <a:ext cx="5687324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29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Estrategias </a:t>
            </a:r>
            <a:r>
              <a:rPr lang="es-ES" dirty="0" err="1" smtClean="0"/>
              <a:t>Buffering</a:t>
            </a:r>
            <a:r>
              <a:rPr lang="es-ES" dirty="0" smtClean="0"/>
              <a:t> </a:t>
            </a:r>
            <a:r>
              <a:rPr lang="es-ES" dirty="0"/>
              <a:t>con buffer único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088232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Los </a:t>
            </a:r>
            <a:r>
              <a:rPr lang="es-ES" dirty="0"/>
              <a:t>datos se transfieren desde el dispositivo hasta el buffer y </a:t>
            </a:r>
            <a:r>
              <a:rPr lang="es-ES" dirty="0" smtClean="0"/>
              <a:t>del buffer </a:t>
            </a:r>
            <a:r>
              <a:rPr lang="es-ES" dirty="0"/>
              <a:t>al espacio del proceso en una operación de lectura</a:t>
            </a:r>
            <a:r>
              <a:rPr lang="es-ES" dirty="0" smtClean="0"/>
              <a:t>.</a:t>
            </a:r>
          </a:p>
          <a:p>
            <a:r>
              <a:rPr lang="es-ES" dirty="0" smtClean="0"/>
              <a:t>Desde </a:t>
            </a:r>
            <a:r>
              <a:rPr lang="es-ES" dirty="0"/>
              <a:t>el espacio del proceso </a:t>
            </a:r>
            <a:r>
              <a:rPr lang="es-ES" dirty="0" smtClean="0"/>
              <a:t>al buffer </a:t>
            </a:r>
            <a:r>
              <a:rPr lang="es-ES" dirty="0"/>
              <a:t>y del buffer al dispositivo en una operación de escritura. </a:t>
            </a:r>
            <a:endParaRPr lang="es-ES" dirty="0" smtClean="0"/>
          </a:p>
          <a:p>
            <a:r>
              <a:rPr lang="es-ES" dirty="0" smtClean="0"/>
              <a:t>No </a:t>
            </a:r>
            <a:r>
              <a:rPr lang="es-ES" dirty="0"/>
              <a:t>se puede volver a </a:t>
            </a:r>
            <a:r>
              <a:rPr lang="es-ES" dirty="0" smtClean="0"/>
              <a:t>utilizar el </a:t>
            </a:r>
            <a:r>
              <a:rPr lang="es-ES" dirty="0"/>
              <a:t>buffer hasta que no finalice la operación completa y se vacíe el buffer.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32402"/>
            <a:ext cx="6626746" cy="372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57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Buffering con dos buffers o buffering </a:t>
            </a:r>
            <a:r>
              <a:rPr lang="en-US" sz="3600" dirty="0" err="1"/>
              <a:t>doble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800200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Cuando </a:t>
            </a:r>
            <a:r>
              <a:rPr lang="es-ES" dirty="0"/>
              <a:t>se llena un buffer se utiliza el siguiente.</a:t>
            </a:r>
          </a:p>
          <a:p>
            <a:r>
              <a:rPr lang="es-ES" dirty="0"/>
              <a:t>Mientras se llena el segundo se vacía el primero. </a:t>
            </a:r>
            <a:endParaRPr lang="es-ES" dirty="0" smtClean="0"/>
          </a:p>
          <a:p>
            <a:r>
              <a:rPr lang="es-ES" dirty="0" smtClean="0"/>
              <a:t>En </a:t>
            </a:r>
            <a:r>
              <a:rPr lang="es-ES" dirty="0"/>
              <a:t>esta estrategia se desacopla el </a:t>
            </a:r>
            <a:r>
              <a:rPr lang="es-ES" dirty="0" smtClean="0"/>
              <a:t>productor del </a:t>
            </a:r>
            <a:r>
              <a:rPr lang="es-ES" dirty="0"/>
              <a:t>consumidor, ya que mientras uno escribe en un buffer se lee del otro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Se reduce el </a:t>
            </a:r>
            <a:r>
              <a:rPr lang="es-ES" dirty="0"/>
              <a:t>tiempo de espera de productor o consumidor.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2852936"/>
            <a:ext cx="74009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2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Buffering</a:t>
            </a:r>
            <a:r>
              <a:rPr lang="es-ES" dirty="0"/>
              <a:t> </a:t>
            </a:r>
            <a:r>
              <a:rPr lang="es-ES" dirty="0" smtClean="0"/>
              <a:t>circular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32855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Cuando </a:t>
            </a:r>
            <a:r>
              <a:rPr lang="es-ES" dirty="0"/>
              <a:t>un proceso realiza ráfagas largas de E/S es más conveniente </a:t>
            </a:r>
            <a:r>
              <a:rPr lang="es-ES" dirty="0" smtClean="0"/>
              <a:t>el empleo </a:t>
            </a:r>
            <a:r>
              <a:rPr lang="es-ES" dirty="0"/>
              <a:t>del </a:t>
            </a:r>
            <a:r>
              <a:rPr lang="es-ES" dirty="0" err="1"/>
              <a:t>bufferfng</a:t>
            </a:r>
            <a:r>
              <a:rPr lang="es-ES" dirty="0"/>
              <a:t> circular</a:t>
            </a:r>
            <a:r>
              <a:rPr lang="es-ES" dirty="0" smtClean="0"/>
              <a:t>,</a:t>
            </a:r>
          </a:p>
          <a:p>
            <a:pPr lvl="1"/>
            <a:r>
              <a:rPr lang="es-ES" dirty="0" smtClean="0"/>
              <a:t>Consiste </a:t>
            </a:r>
            <a:r>
              <a:rPr lang="es-ES" dirty="0"/>
              <a:t>en disponer de varios </a:t>
            </a:r>
            <a:r>
              <a:rPr lang="es-ES" dirty="0" err="1" smtClean="0"/>
              <a:t>bufferes</a:t>
            </a:r>
            <a:r>
              <a:rPr lang="es-ES" dirty="0" smtClean="0"/>
              <a:t> (3 o 4 </a:t>
            </a:r>
            <a:r>
              <a:rPr lang="es-ES" dirty="0" err="1" smtClean="0"/>
              <a:t>bufferes</a:t>
            </a:r>
            <a:r>
              <a:rPr lang="es-ES" dirty="0" smtClean="0"/>
              <a:t>) </a:t>
            </a:r>
            <a:r>
              <a:rPr lang="es-ES" dirty="0"/>
              <a:t>utilizados de </a:t>
            </a:r>
            <a:r>
              <a:rPr lang="es-ES" dirty="0" smtClean="0"/>
              <a:t>forma consecutiva</a:t>
            </a:r>
            <a:r>
              <a:rPr lang="es-ES" dirty="0"/>
              <a:t>, volviendo a emplear el primero, si está vacío, finalizado el ciclo.</a:t>
            </a:r>
          </a:p>
        </p:txBody>
      </p:sp>
    </p:spTree>
    <p:extLst>
      <p:ext uri="{BB962C8B-B14F-4D97-AF65-F5344CB8AC3E}">
        <p14:creationId xmlns:p14="http://schemas.microsoft.com/office/powerpoint/2010/main" val="337523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Caché de buffers de bloques de disco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Para reducir el número de operaciones de E/S a disco muchos sistemas operativos implementan </a:t>
            </a:r>
            <a:r>
              <a:rPr lang="es-ES" dirty="0" smtClean="0"/>
              <a:t>vía software </a:t>
            </a:r>
            <a:r>
              <a:rPr lang="es-ES" dirty="0"/>
              <a:t>un caché de buffers de bloques de disco, </a:t>
            </a:r>
            <a:endParaRPr lang="es-ES" dirty="0" smtClean="0"/>
          </a:p>
          <a:p>
            <a:pPr lvl="1"/>
            <a:r>
              <a:rPr lang="es-ES" dirty="0" smtClean="0"/>
              <a:t>Es un </a:t>
            </a:r>
            <a:r>
              <a:rPr lang="es-ES" dirty="0"/>
              <a:t>área de la memoria principal del espacio </a:t>
            </a:r>
            <a:r>
              <a:rPr lang="es-ES" dirty="0" smtClean="0"/>
              <a:t>del núcleo </a:t>
            </a:r>
            <a:r>
              <a:rPr lang="es-ES" dirty="0"/>
              <a:t>reservada para buffers y que contiene los bloques de disco recientemente transferidos.</a:t>
            </a:r>
          </a:p>
          <a:p>
            <a:r>
              <a:rPr lang="es-ES" dirty="0"/>
              <a:t>La gestión de la caché es similar a las caché hardware, </a:t>
            </a:r>
            <a:r>
              <a:rPr lang="es-ES" dirty="0" smtClean="0"/>
              <a:t>debiendo </a:t>
            </a:r>
            <a:r>
              <a:rPr lang="es-ES" dirty="0"/>
              <a:t>utilizarse algún algoritmo </a:t>
            </a:r>
            <a:r>
              <a:rPr lang="es-ES" dirty="0" smtClean="0"/>
              <a:t>de reemplazamiento </a:t>
            </a:r>
            <a:r>
              <a:rPr lang="es-ES" dirty="0"/>
              <a:t>(FIFO, LRU, </a:t>
            </a:r>
            <a:r>
              <a:rPr lang="es-ES" dirty="0" err="1"/>
              <a:t>etc</a:t>
            </a:r>
            <a:r>
              <a:rPr lang="es-ES" dirty="0"/>
              <a:t>) para seleccionar los buffers cuyo contenido deba </a:t>
            </a:r>
            <a:r>
              <a:rPr lang="es-ES" dirty="0" smtClean="0"/>
              <a:t>ser reemplazado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5614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Spooling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Una técnica muy utilizada para la asignación y control de los dispositivos de E/S dedicados, </a:t>
            </a:r>
            <a:r>
              <a:rPr lang="es-ES" dirty="0" smtClean="0"/>
              <a:t>como una </a:t>
            </a:r>
            <a:r>
              <a:rPr lang="es-ES" dirty="0"/>
              <a:t>impresora, suele utilizarse la técnica del </a:t>
            </a:r>
            <a:r>
              <a:rPr lang="es-ES" dirty="0" err="1"/>
              <a:t>spooling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Se </a:t>
            </a:r>
            <a:r>
              <a:rPr lang="es-ES" dirty="0"/>
              <a:t>implementa mediante un proceso </a:t>
            </a:r>
            <a:r>
              <a:rPr lang="es-ES" dirty="0" smtClean="0"/>
              <a:t>demonio y </a:t>
            </a:r>
            <a:r>
              <a:rPr lang="es-ES" dirty="0"/>
              <a:t>un directorio especia, directorio de </a:t>
            </a:r>
            <a:r>
              <a:rPr lang="es-ES" dirty="0" err="1"/>
              <a:t>spool</a:t>
            </a:r>
            <a:r>
              <a:rPr lang="es-ES" dirty="0"/>
              <a:t> o </a:t>
            </a:r>
            <a:r>
              <a:rPr lang="es-ES" dirty="0" err="1"/>
              <a:t>spooling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proceso demonio es el único </a:t>
            </a:r>
            <a:r>
              <a:rPr lang="es-ES" dirty="0" smtClean="0"/>
              <a:t>autorizado para </a:t>
            </a:r>
            <a:r>
              <a:rPr lang="es-ES" dirty="0"/>
              <a:t>acceder al dispositivo. </a:t>
            </a:r>
            <a:endParaRPr lang="es-ES" dirty="0" smtClean="0"/>
          </a:p>
          <a:p>
            <a:r>
              <a:rPr lang="es-ES" dirty="0" smtClean="0"/>
              <a:t>Si </a:t>
            </a:r>
            <a:r>
              <a:rPr lang="es-ES" dirty="0"/>
              <a:t>un proceso quiere hacerlo, envía los archivos deseados al </a:t>
            </a:r>
            <a:r>
              <a:rPr lang="es-ES" dirty="0" smtClean="0"/>
              <a:t>directorio de </a:t>
            </a:r>
            <a:r>
              <a:rPr lang="es-ES" dirty="0" err="1"/>
              <a:t>spooling</a:t>
            </a:r>
            <a:r>
              <a:rPr lang="es-ES" dirty="0"/>
              <a:t> desde donde el demonio los irá cogiendo para enviarlos al dispositivo.</a:t>
            </a:r>
          </a:p>
        </p:txBody>
      </p:sp>
    </p:spTree>
    <p:extLst>
      <p:ext uri="{BB962C8B-B14F-4D97-AF65-F5344CB8AC3E}">
        <p14:creationId xmlns:p14="http://schemas.microsoft.com/office/powerpoint/2010/main" val="284825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ES" dirty="0"/>
              <a:t>Detalles de la gestión de la E/S de algunos </a:t>
            </a:r>
            <a:r>
              <a:rPr lang="es-ES" dirty="0" smtClean="0"/>
              <a:t>dispositivos: Relojes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80320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El tiempo transcurrido entre dos interrupciones de reloj se denomina tic de reloj o, simplemente, tic.</a:t>
            </a:r>
          </a:p>
          <a:p>
            <a:r>
              <a:rPr lang="es-ES" dirty="0"/>
              <a:t>El valor del tic puede ajustarse dependiendo del valor del registro. </a:t>
            </a:r>
            <a:endParaRPr lang="es-ES" dirty="0" smtClean="0"/>
          </a:p>
          <a:p>
            <a:r>
              <a:rPr lang="es-ES" dirty="0" smtClean="0"/>
              <a:t>Se </a:t>
            </a:r>
            <a:r>
              <a:rPr lang="es-ES" dirty="0"/>
              <a:t>denomina frecuencia de </a:t>
            </a:r>
            <a:r>
              <a:rPr lang="es-ES" dirty="0" smtClean="0"/>
              <a:t>reloj al </a:t>
            </a:r>
            <a:r>
              <a:rPr lang="es-ES" dirty="0"/>
              <a:t>número de tics por </a:t>
            </a:r>
            <a:r>
              <a:rPr lang="es-ES" dirty="0" smtClean="0"/>
              <a:t>segundo.</a:t>
            </a:r>
          </a:p>
          <a:p>
            <a:r>
              <a:rPr lang="es-ES" dirty="0"/>
              <a:t>T</a:t>
            </a:r>
            <a:r>
              <a:rPr lang="es-ES" dirty="0" smtClean="0"/>
              <a:t>areas</a:t>
            </a:r>
            <a:endParaRPr lang="es-ES" dirty="0"/>
          </a:p>
          <a:p>
            <a:pPr lvl="1"/>
            <a:r>
              <a:rPr lang="es-ES" dirty="0" smtClean="0"/>
              <a:t>Planificación </a:t>
            </a:r>
            <a:r>
              <a:rPr lang="es-ES" dirty="0"/>
              <a:t>de </a:t>
            </a:r>
            <a:r>
              <a:rPr lang="es-ES" dirty="0" smtClean="0"/>
              <a:t>procesos</a:t>
            </a:r>
          </a:p>
          <a:p>
            <a:pPr lvl="1"/>
            <a:r>
              <a:rPr lang="es-ES" dirty="0"/>
              <a:t>Mantenimiento del tiempo </a:t>
            </a:r>
            <a:r>
              <a:rPr lang="es-ES" dirty="0" smtClean="0"/>
              <a:t>real</a:t>
            </a:r>
          </a:p>
          <a:p>
            <a:pPr lvl="1"/>
            <a:r>
              <a:rPr lang="es-ES" dirty="0"/>
              <a:t>Disparo de </a:t>
            </a:r>
            <a:r>
              <a:rPr lang="es-ES" dirty="0" smtClean="0"/>
              <a:t>alarmas</a:t>
            </a:r>
          </a:p>
          <a:p>
            <a:pPr lvl="1"/>
            <a:r>
              <a:rPr lang="es-ES" dirty="0"/>
              <a:t>Invocación de tareas periódicas del sistema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46196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193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Discos duros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Estructura física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528637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239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/>
              <a:t>Formateo a bajo </a:t>
            </a:r>
            <a:r>
              <a:rPr lang="es-ES" dirty="0" smtClean="0"/>
              <a:t>nivel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El </a:t>
            </a:r>
            <a:r>
              <a:rPr lang="es-ES" dirty="0"/>
              <a:t>formateo a bajo nivel o formateo físico es realizado por el fabricante del disco mediante el uso </a:t>
            </a:r>
            <a:r>
              <a:rPr lang="es-ES" dirty="0" smtClean="0"/>
              <a:t>de un </a:t>
            </a:r>
            <a:r>
              <a:rPr lang="es-ES" dirty="0"/>
              <a:t>software y el controlador del disco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Consiste en dividir cada superficie de los platos en pistas </a:t>
            </a:r>
            <a:r>
              <a:rPr lang="es-ES" dirty="0" smtClean="0"/>
              <a:t>y cada </a:t>
            </a:r>
            <a:r>
              <a:rPr lang="es-ES" dirty="0"/>
              <a:t>pista en </a:t>
            </a:r>
            <a:r>
              <a:rPr lang="es-ES" dirty="0" smtClean="0"/>
              <a:t>sectores</a:t>
            </a:r>
          </a:p>
          <a:p>
            <a:r>
              <a:rPr lang="es-ES" dirty="0"/>
              <a:t>Cada sector consta de:</a:t>
            </a:r>
          </a:p>
          <a:p>
            <a:pPr lvl="1"/>
            <a:r>
              <a:rPr lang="es-ES" dirty="0" smtClean="0"/>
              <a:t>Cabecera </a:t>
            </a:r>
            <a:r>
              <a:rPr lang="es-ES" dirty="0"/>
              <a:t>o preámbulo. </a:t>
            </a:r>
            <a:endParaRPr lang="es-ES" dirty="0" smtClean="0"/>
          </a:p>
          <a:p>
            <a:pPr lvl="2"/>
            <a:r>
              <a:rPr lang="es-ES" dirty="0" smtClean="0"/>
              <a:t>Patrón </a:t>
            </a:r>
            <a:r>
              <a:rPr lang="es-ES" dirty="0"/>
              <a:t>de bits que permite al controlador reconocer el comienzo </a:t>
            </a:r>
            <a:r>
              <a:rPr lang="es-ES" dirty="0" smtClean="0"/>
              <a:t>del sector</a:t>
            </a:r>
            <a:r>
              <a:rPr lang="es-ES" dirty="0"/>
              <a:t>, el número del sector y el número del cilindro.</a:t>
            </a:r>
          </a:p>
          <a:p>
            <a:pPr lvl="1"/>
            <a:r>
              <a:rPr lang="es-ES" dirty="0" smtClean="0"/>
              <a:t>Área </a:t>
            </a:r>
            <a:r>
              <a:rPr lang="es-ES" dirty="0"/>
              <a:t>de datos. </a:t>
            </a:r>
            <a:endParaRPr lang="es-ES" dirty="0" smtClean="0"/>
          </a:p>
          <a:p>
            <a:pPr lvl="2"/>
            <a:r>
              <a:rPr lang="es-ES" dirty="0" smtClean="0"/>
              <a:t>Con </a:t>
            </a:r>
            <a:r>
              <a:rPr lang="es-ES" dirty="0"/>
              <a:t>un tamaño típico de 512 bytes.</a:t>
            </a:r>
          </a:p>
          <a:p>
            <a:pPr lvl="1"/>
            <a:r>
              <a:rPr lang="es-ES" dirty="0" smtClean="0"/>
              <a:t>Código </a:t>
            </a:r>
            <a:r>
              <a:rPr lang="es-ES" dirty="0"/>
              <a:t>de corrección de errores, ECC. </a:t>
            </a:r>
            <a:endParaRPr lang="es-ES" dirty="0" smtClean="0"/>
          </a:p>
          <a:p>
            <a:pPr lvl="2"/>
            <a:r>
              <a:rPr lang="es-ES" dirty="0" smtClean="0"/>
              <a:t>Suele </a:t>
            </a:r>
            <a:r>
              <a:rPr lang="es-ES" dirty="0"/>
              <a:t>ocupar 16 bytes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Factor de intercalado</a:t>
            </a:r>
          </a:p>
          <a:p>
            <a:r>
              <a:rPr lang="es-ES" dirty="0" smtClean="0"/>
              <a:t>Dirección física: </a:t>
            </a:r>
          </a:p>
          <a:p>
            <a:pPr lvl="1"/>
            <a:r>
              <a:rPr lang="es-ES" dirty="0" smtClean="0"/>
              <a:t>Sistema cilindro-cabeza-sector</a:t>
            </a:r>
          </a:p>
          <a:p>
            <a:r>
              <a:rPr lang="es-ES" dirty="0" smtClean="0"/>
              <a:t>LBA (</a:t>
            </a:r>
            <a:r>
              <a:rPr lang="es-ES" dirty="0" err="1" smtClean="0"/>
              <a:t>Logical</a:t>
            </a:r>
            <a:r>
              <a:rPr lang="es-ES" dirty="0" smtClean="0"/>
              <a:t> Block </a:t>
            </a:r>
            <a:r>
              <a:rPr lang="es-ES" dirty="0" err="1" smtClean="0"/>
              <a:t>Adressing</a:t>
            </a:r>
            <a:r>
              <a:rPr lang="es-ES" dirty="0" smtClean="0"/>
              <a:t>) </a:t>
            </a:r>
          </a:p>
          <a:p>
            <a:pPr lvl="1"/>
            <a:r>
              <a:rPr lang="es-ES" dirty="0" smtClean="0"/>
              <a:t>el disco duro se considera un </a:t>
            </a:r>
            <a:r>
              <a:rPr lang="es-ES" dirty="0" err="1" smtClean="0"/>
              <a:t>array</a:t>
            </a:r>
            <a:r>
              <a:rPr lang="es-ES" dirty="0" smtClean="0"/>
              <a:t> de bloques lógicos (numera todos los sectores del disco de forma consecutiva)</a:t>
            </a:r>
          </a:p>
          <a:p>
            <a:pPr lvl="1"/>
            <a:r>
              <a:rPr lang="es-ES" dirty="0" smtClean="0"/>
              <a:t>El driver del disco traduce el número a tripleta CHS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361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Particionamiento</a:t>
            </a:r>
            <a:r>
              <a:rPr lang="es-ES" dirty="0"/>
              <a:t> y formateo a alto nivel del disco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El </a:t>
            </a:r>
            <a:r>
              <a:rPr lang="es-ES" dirty="0" err="1"/>
              <a:t>particionamiento</a:t>
            </a:r>
            <a:r>
              <a:rPr lang="es-ES" dirty="0"/>
              <a:t> del disco consiste en establecer por software una o más particiones en el disco.</a:t>
            </a:r>
          </a:p>
          <a:p>
            <a:r>
              <a:rPr lang="es-ES" dirty="0"/>
              <a:t>Una partición es un conjunto de cilindros contiguos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Desde </a:t>
            </a:r>
            <a:r>
              <a:rPr lang="es-ES" dirty="0"/>
              <a:t>un punto de vista lógico, cada </a:t>
            </a:r>
            <a:r>
              <a:rPr lang="es-ES" dirty="0" smtClean="0"/>
              <a:t>partición se </a:t>
            </a:r>
            <a:r>
              <a:rPr lang="es-ES" dirty="0"/>
              <a:t>considera como un disco distinto.</a:t>
            </a:r>
          </a:p>
          <a:p>
            <a:pPr lvl="1"/>
            <a:r>
              <a:rPr lang="es-ES" dirty="0"/>
              <a:t>En el sector 0 del disco se crea el registro de arranque maestro (Master </a:t>
            </a:r>
            <a:r>
              <a:rPr lang="es-ES" dirty="0" err="1"/>
              <a:t>Boot</a:t>
            </a:r>
            <a:r>
              <a:rPr lang="es-ES" dirty="0"/>
              <a:t> Record, MBR), y </a:t>
            </a:r>
            <a:r>
              <a:rPr lang="es-ES" dirty="0" smtClean="0"/>
              <a:t>a continuación </a:t>
            </a:r>
            <a:r>
              <a:rPr lang="es-ES" dirty="0"/>
              <a:t>una estructura denominad tabla de particiones, que define el cilindro de comienzo </a:t>
            </a:r>
            <a:r>
              <a:rPr lang="es-ES" dirty="0" smtClean="0"/>
              <a:t>de cada </a:t>
            </a:r>
            <a:r>
              <a:rPr lang="es-ES" dirty="0"/>
              <a:t>partición y su tamaño.</a:t>
            </a:r>
          </a:p>
          <a:p>
            <a:r>
              <a:rPr lang="es-ES" dirty="0"/>
              <a:t>Una vez particionado se debe realizar un formateo de alto nivel o formateo lógico, que establece </a:t>
            </a:r>
            <a:r>
              <a:rPr lang="es-ES" dirty="0" smtClean="0"/>
              <a:t>el sector </a:t>
            </a:r>
            <a:r>
              <a:rPr lang="es-ES" dirty="0"/>
              <a:t>de </a:t>
            </a:r>
            <a:r>
              <a:rPr lang="es-ES" dirty="0" smtClean="0"/>
              <a:t>arranque </a:t>
            </a:r>
            <a:r>
              <a:rPr lang="es-ES" dirty="0"/>
              <a:t>del sistema operativo, si es una partición activa, y las estructuras de datos </a:t>
            </a:r>
            <a:r>
              <a:rPr lang="es-ES" dirty="0" smtClean="0"/>
              <a:t>del sistema </a:t>
            </a:r>
            <a:r>
              <a:rPr lang="es-ES" dirty="0"/>
              <a:t>de archivos.</a:t>
            </a:r>
          </a:p>
          <a:p>
            <a:r>
              <a:rPr lang="es-ES" dirty="0"/>
              <a:t>Es posible no establecer ningún sistema de archivos y trabajar directamente como si fuera un </a:t>
            </a:r>
            <a:r>
              <a:rPr lang="es-ES" dirty="0" err="1" smtClean="0"/>
              <a:t>array</a:t>
            </a:r>
            <a:r>
              <a:rPr lang="es-ES" dirty="0" smtClean="0"/>
              <a:t> de </a:t>
            </a:r>
            <a:r>
              <a:rPr lang="es-ES" dirty="0"/>
              <a:t>bloques lógicos, E/S en bruto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área de intercambio de los sistemas UNIX utilizan este método</a:t>
            </a:r>
          </a:p>
        </p:txBody>
      </p:sp>
    </p:spTree>
    <p:extLst>
      <p:ext uri="{BB962C8B-B14F-4D97-AF65-F5344CB8AC3E}">
        <p14:creationId xmlns:p14="http://schemas.microsoft.com/office/powerpoint/2010/main" val="183950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L</a:t>
            </a:r>
            <a:r>
              <a:rPr lang="es-ES" dirty="0" smtClean="0"/>
              <a:t>os dispositivos de E/S se pueden clasificar en grandes categorías: </a:t>
            </a:r>
          </a:p>
          <a:p>
            <a:pPr lvl="1"/>
            <a:r>
              <a:rPr lang="es-ES" dirty="0"/>
              <a:t>D</a:t>
            </a:r>
            <a:r>
              <a:rPr lang="es-ES" dirty="0" smtClean="0"/>
              <a:t>ispositivos modo bloque </a:t>
            </a:r>
            <a:endParaRPr lang="es-ES" dirty="0"/>
          </a:p>
          <a:p>
            <a:pPr lvl="2"/>
            <a:r>
              <a:rPr lang="es-ES" dirty="0" smtClean="0"/>
              <a:t>Almacena </a:t>
            </a:r>
            <a:r>
              <a:rPr lang="es-ES" dirty="0"/>
              <a:t>la información en bloques de tamaño fijo, </a:t>
            </a:r>
            <a:r>
              <a:rPr lang="es-ES" dirty="0" smtClean="0"/>
              <a:t>512 bytes </a:t>
            </a:r>
            <a:r>
              <a:rPr lang="es-ES" dirty="0"/>
              <a:t>normalmente.</a:t>
            </a:r>
            <a:endParaRPr lang="es-ES" dirty="0" smtClean="0"/>
          </a:p>
          <a:p>
            <a:pPr lvl="1"/>
            <a:r>
              <a:rPr lang="es-ES" dirty="0"/>
              <a:t>D</a:t>
            </a:r>
            <a:r>
              <a:rPr lang="es-ES" dirty="0" smtClean="0"/>
              <a:t>ispositivos modo carácter</a:t>
            </a:r>
          </a:p>
          <a:p>
            <a:pPr lvl="2"/>
            <a:r>
              <a:rPr lang="es-ES" dirty="0" smtClean="0"/>
              <a:t>Envía </a:t>
            </a:r>
            <a:r>
              <a:rPr lang="es-ES" dirty="0"/>
              <a:t>o recibe información como una secuencia o </a:t>
            </a:r>
            <a:r>
              <a:rPr lang="es-ES" dirty="0" smtClean="0"/>
              <a:t>flujo lineal </a:t>
            </a:r>
            <a:r>
              <a:rPr lang="es-ES" dirty="0"/>
              <a:t>de bytes</a:t>
            </a:r>
            <a:endParaRPr lang="es-ES" dirty="0" smtClean="0"/>
          </a:p>
          <a:p>
            <a:r>
              <a:rPr lang="es-ES" dirty="0" smtClean="0"/>
              <a:t>Módulo </a:t>
            </a:r>
            <a:r>
              <a:rPr lang="pt-BR" dirty="0" smtClean="0"/>
              <a:t>hardware </a:t>
            </a:r>
            <a:r>
              <a:rPr lang="pt-BR" dirty="0"/>
              <a:t>denominado </a:t>
            </a:r>
            <a:r>
              <a:rPr lang="pt-BR" i="1" dirty="0"/>
              <a:t>controlador o adaptador de </a:t>
            </a:r>
            <a:r>
              <a:rPr lang="pt-BR" i="1" dirty="0" smtClean="0"/>
              <a:t>E/S</a:t>
            </a:r>
          </a:p>
          <a:p>
            <a:r>
              <a:rPr lang="es-ES" dirty="0"/>
              <a:t>El </a:t>
            </a:r>
            <a:r>
              <a:rPr lang="es-ES" i="1" dirty="0"/>
              <a:t>subsistema de E/S </a:t>
            </a:r>
            <a:r>
              <a:rPr lang="es-ES" dirty="0"/>
              <a:t>es el componente del sistema operativo que se encarga de la gestión de la E/S.</a:t>
            </a:r>
          </a:p>
          <a:p>
            <a:r>
              <a:rPr lang="es-ES" dirty="0"/>
              <a:t>Para comunicarse con el hardware, el subsistema de E/S utiliza un código específico para cada </a:t>
            </a:r>
            <a:r>
              <a:rPr lang="es-ES" dirty="0" smtClean="0"/>
              <a:t>dispositivo denominado </a:t>
            </a:r>
            <a:r>
              <a:rPr lang="es-ES" i="1" dirty="0" smtClean="0"/>
              <a:t>driver  </a:t>
            </a:r>
            <a:r>
              <a:rPr lang="es-ES" i="1" dirty="0"/>
              <a:t>de dispositivo.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844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/>
              <a:t>Planificación del disco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55000" lnSpcReduction="20000"/>
          </a:bodyPr>
          <a:lstStyle/>
          <a:p>
            <a:r>
              <a:rPr lang="es-ES" dirty="0"/>
              <a:t>El tiempo de lectura o escritura de un bloque del disco duro depende, entre otros factores</a:t>
            </a:r>
            <a:r>
              <a:rPr lang="es-ES" dirty="0" smtClean="0"/>
              <a:t>,</a:t>
            </a:r>
          </a:p>
          <a:p>
            <a:pPr lvl="1"/>
            <a:r>
              <a:rPr lang="es-ES" dirty="0" smtClean="0"/>
              <a:t>del tiempo </a:t>
            </a:r>
            <a:r>
              <a:rPr lang="es-ES" dirty="0"/>
              <a:t>de posicionamiento de la cabeza de lectura/escritura y </a:t>
            </a:r>
            <a:endParaRPr lang="es-ES" dirty="0" smtClean="0"/>
          </a:p>
          <a:p>
            <a:pPr lvl="1"/>
            <a:r>
              <a:rPr lang="es-ES" dirty="0" smtClean="0"/>
              <a:t>del </a:t>
            </a:r>
            <a:r>
              <a:rPr lang="es-ES" dirty="0"/>
              <a:t>tiempo de transferencia </a:t>
            </a:r>
            <a:r>
              <a:rPr lang="es-ES" dirty="0" smtClean="0"/>
              <a:t>del bloque </a:t>
            </a:r>
            <a:r>
              <a:rPr lang="es-ES" dirty="0"/>
              <a:t>desde el disco al controlador.</a:t>
            </a:r>
          </a:p>
          <a:p>
            <a:r>
              <a:rPr lang="es-ES" dirty="0"/>
              <a:t>El tiempo de posicionamiento, o tiempo de acceso</a:t>
            </a:r>
            <a:r>
              <a:rPr lang="es-ES" dirty="0" smtClean="0"/>
              <a:t>, </a:t>
            </a:r>
            <a:r>
              <a:rPr lang="es-ES" dirty="0"/>
              <a:t>es la </a:t>
            </a:r>
            <a:r>
              <a:rPr lang="es-ES" dirty="0" smtClean="0"/>
              <a:t>suma</a:t>
            </a:r>
          </a:p>
          <a:p>
            <a:pPr lvl="1"/>
            <a:r>
              <a:rPr lang="es-ES" dirty="0" smtClean="0"/>
              <a:t>del </a:t>
            </a:r>
            <a:r>
              <a:rPr lang="es-ES" dirty="0"/>
              <a:t>tiempo de búsqueda, </a:t>
            </a:r>
            <a:r>
              <a:rPr lang="es-ES" dirty="0" smtClean="0"/>
              <a:t>tiempo requerido </a:t>
            </a:r>
            <a:r>
              <a:rPr lang="es-ES" dirty="0"/>
              <a:t>para mover las cabezas hasta el cilindro, y </a:t>
            </a:r>
            <a:endParaRPr lang="es-ES" dirty="0" smtClean="0"/>
          </a:p>
          <a:p>
            <a:pPr lvl="1"/>
            <a:r>
              <a:rPr lang="es-ES" dirty="0" smtClean="0"/>
              <a:t>la </a:t>
            </a:r>
            <a:r>
              <a:rPr lang="es-ES" dirty="0"/>
              <a:t>latencia rotacional o retardo </a:t>
            </a:r>
            <a:r>
              <a:rPr lang="es-ES" dirty="0" smtClean="0"/>
              <a:t>rotacional, tiempo </a:t>
            </a:r>
            <a:r>
              <a:rPr lang="es-ES" dirty="0"/>
              <a:t>necesario para que el principio del sector se posicione por el giro del disco debajo de </a:t>
            </a:r>
            <a:r>
              <a:rPr lang="es-ES" dirty="0" smtClean="0"/>
              <a:t>la cabeza.</a:t>
            </a:r>
          </a:p>
          <a:p>
            <a:r>
              <a:rPr lang="es-ES" dirty="0" smtClean="0"/>
              <a:t>Estrategias</a:t>
            </a:r>
          </a:p>
          <a:p>
            <a:pPr lvl="1"/>
            <a:r>
              <a:rPr lang="es-ES" dirty="0"/>
              <a:t>Planificación de primero el del tiempo de búsqueda más corto (</a:t>
            </a:r>
            <a:r>
              <a:rPr lang="es-ES" dirty="0" err="1"/>
              <a:t>Shortest</a:t>
            </a:r>
            <a:r>
              <a:rPr lang="es-ES" dirty="0"/>
              <a:t> </a:t>
            </a:r>
            <a:r>
              <a:rPr lang="es-ES" dirty="0" err="1"/>
              <a:t>Search</a:t>
            </a:r>
            <a:r>
              <a:rPr lang="es-ES" dirty="0"/>
              <a:t> Time </a:t>
            </a:r>
            <a:r>
              <a:rPr lang="es-ES" dirty="0" err="1" smtClean="0"/>
              <a:t>First</a:t>
            </a:r>
            <a:r>
              <a:rPr lang="es-ES" dirty="0" smtClean="0"/>
              <a:t>, SSTF</a:t>
            </a:r>
            <a:r>
              <a:rPr lang="es-ES" dirty="0"/>
              <a:t>). </a:t>
            </a:r>
            <a:endParaRPr lang="es-ES" dirty="0" smtClean="0"/>
          </a:p>
          <a:p>
            <a:pPr lvl="2"/>
            <a:r>
              <a:rPr lang="es-ES" dirty="0" smtClean="0"/>
              <a:t>Se </a:t>
            </a:r>
            <a:r>
              <a:rPr lang="es-ES" dirty="0"/>
              <a:t>selecciona la petición que requiera, desde la posición actual, el tiempo </a:t>
            </a:r>
            <a:r>
              <a:rPr lang="es-ES" dirty="0" smtClean="0"/>
              <a:t>de 63búsqueda </a:t>
            </a:r>
            <a:r>
              <a:rPr lang="es-ES" dirty="0"/>
              <a:t>más pequeño. Puede producir inanición de las peticiones de búsqueda </a:t>
            </a:r>
            <a:r>
              <a:rPr lang="es-ES" dirty="0" smtClean="0"/>
              <a:t>más alejadas </a:t>
            </a:r>
            <a:r>
              <a:rPr lang="es-ES" dirty="0"/>
              <a:t>si llegan continuamente peticiones a zonas más </a:t>
            </a:r>
            <a:r>
              <a:rPr lang="es-ES" dirty="0" smtClean="0"/>
              <a:t> cercanas</a:t>
            </a:r>
            <a:r>
              <a:rPr lang="es-ES" dirty="0"/>
              <a:t>.</a:t>
            </a:r>
          </a:p>
          <a:p>
            <a:pPr lvl="1"/>
            <a:r>
              <a:rPr lang="es-ES" dirty="0" smtClean="0"/>
              <a:t>Planificación </a:t>
            </a:r>
            <a:r>
              <a:rPr lang="es-ES" dirty="0"/>
              <a:t>LOOK. </a:t>
            </a:r>
            <a:endParaRPr lang="es-ES" dirty="0" smtClean="0"/>
          </a:p>
          <a:p>
            <a:pPr lvl="2"/>
            <a:r>
              <a:rPr lang="es-ES" dirty="0" smtClean="0"/>
              <a:t>Las </a:t>
            </a:r>
            <a:r>
              <a:rPr lang="es-ES" dirty="0"/>
              <a:t>cabezas se desplazan en cierto sentido atendiendo las </a:t>
            </a:r>
            <a:r>
              <a:rPr lang="es-ES" dirty="0" smtClean="0"/>
              <a:t>peticiones que </a:t>
            </a:r>
            <a:r>
              <a:rPr lang="es-ES" dirty="0"/>
              <a:t>se encuentran en el camino y retorna hacia el sentido contrario. </a:t>
            </a:r>
            <a:endParaRPr lang="es-ES" dirty="0" smtClean="0"/>
          </a:p>
          <a:p>
            <a:pPr lvl="3"/>
            <a:r>
              <a:rPr lang="es-ES" dirty="0" smtClean="0"/>
              <a:t>Si </a:t>
            </a:r>
            <a:r>
              <a:rPr lang="es-ES" dirty="0"/>
              <a:t>llega una </a:t>
            </a:r>
            <a:r>
              <a:rPr lang="es-ES" dirty="0" smtClean="0"/>
              <a:t>petición cercana </a:t>
            </a:r>
            <a:r>
              <a:rPr lang="es-ES" dirty="0"/>
              <a:t>pero en sentido contrario deberá esperar el regreso del cabezal</a:t>
            </a:r>
            <a:r>
              <a:rPr lang="es-ES" dirty="0" smtClean="0"/>
              <a:t>.</a:t>
            </a:r>
          </a:p>
          <a:p>
            <a:r>
              <a:rPr lang="es-ES" dirty="0"/>
              <a:t>En los discos que soportan LBA el algoritmo de planificación se implementa necesariamente en </a:t>
            </a:r>
            <a:r>
              <a:rPr lang="es-ES" dirty="0" smtClean="0"/>
              <a:t>el controlador </a:t>
            </a:r>
            <a:r>
              <a:rPr lang="es-ES" dirty="0"/>
              <a:t>del disco, el único que conoce los detalles de su organización física.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7168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Tratamiento de los errores del disco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El controlador mantiene una lista de los sectores defectuosos para no </a:t>
            </a:r>
            <a:r>
              <a:rPr lang="es-ES" dirty="0" smtClean="0"/>
              <a:t>utilizarlos</a:t>
            </a:r>
          </a:p>
          <a:p>
            <a:r>
              <a:rPr lang="es-ES" dirty="0"/>
              <a:t>El controlador utiliza los sectores </a:t>
            </a:r>
            <a:r>
              <a:rPr lang="es-ES" dirty="0" smtClean="0"/>
              <a:t>de reserva </a:t>
            </a:r>
            <a:r>
              <a:rPr lang="es-ES" dirty="0"/>
              <a:t>mediante dos formas posibles:</a:t>
            </a:r>
          </a:p>
          <a:p>
            <a:pPr lvl="1"/>
            <a:r>
              <a:rPr lang="es-ES" dirty="0" smtClean="0"/>
              <a:t>Sustitución </a:t>
            </a:r>
            <a:r>
              <a:rPr lang="es-ES" dirty="0"/>
              <a:t>directa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 </a:t>
            </a:r>
            <a:r>
              <a:rPr lang="es-ES" dirty="0"/>
              <a:t>Si el sector j está dañado, se utiliza un sector de reserva como sector j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Se </a:t>
            </a:r>
            <a:r>
              <a:rPr lang="es-ES" dirty="0"/>
              <a:t>presenta el problema de alterar la organización del entrelazado.</a:t>
            </a:r>
          </a:p>
          <a:p>
            <a:pPr lvl="1"/>
            <a:r>
              <a:rPr lang="es-ES" dirty="0" smtClean="0"/>
              <a:t>Desplazamiento </a:t>
            </a:r>
            <a:r>
              <a:rPr lang="es-ES" dirty="0"/>
              <a:t>de sectores. </a:t>
            </a:r>
            <a:endParaRPr lang="es-ES" dirty="0" smtClean="0"/>
          </a:p>
          <a:p>
            <a:pPr lvl="2"/>
            <a:r>
              <a:rPr lang="es-ES" dirty="0" smtClean="0"/>
              <a:t>Se </a:t>
            </a:r>
            <a:r>
              <a:rPr lang="es-ES" dirty="0"/>
              <a:t>desplaza una posición cada sector situado entre el sector </a:t>
            </a:r>
            <a:r>
              <a:rPr lang="es-ES" dirty="0" smtClean="0"/>
              <a:t>de reserva </a:t>
            </a:r>
            <a:r>
              <a:rPr lang="es-ES" dirty="0"/>
              <a:t>y el dañado. </a:t>
            </a:r>
            <a:endParaRPr lang="es-ES" dirty="0" smtClean="0"/>
          </a:p>
          <a:p>
            <a:pPr lvl="2"/>
            <a:r>
              <a:rPr lang="es-ES" dirty="0" smtClean="0"/>
              <a:t>El </a:t>
            </a:r>
            <a:r>
              <a:rPr lang="es-ES" dirty="0"/>
              <a:t>sector de reserva se utiliza para contener el primer sector </a:t>
            </a:r>
            <a:r>
              <a:rPr lang="es-ES" dirty="0" smtClean="0"/>
              <a:t>desplazado y </a:t>
            </a:r>
            <a:r>
              <a:rPr lang="es-ES" dirty="0"/>
              <a:t>el último sector desplazado alberga el número de sector que estaba defectuoso. </a:t>
            </a:r>
            <a:endParaRPr lang="es-ES" dirty="0" smtClean="0"/>
          </a:p>
          <a:p>
            <a:pPr lvl="2"/>
            <a:r>
              <a:rPr lang="es-ES" dirty="0" smtClean="0"/>
              <a:t>Mantiene la </a:t>
            </a:r>
            <a:r>
              <a:rPr lang="es-ES" dirty="0"/>
              <a:t>organización de la pista, pero requiere más tiempo para realizarla</a:t>
            </a:r>
            <a:r>
              <a:rPr lang="es-ES" dirty="0" smtClean="0"/>
              <a:t>.</a:t>
            </a:r>
          </a:p>
          <a:p>
            <a:r>
              <a:rPr lang="es-ES" dirty="0" smtClean="0"/>
              <a:t>Los </a:t>
            </a:r>
            <a:r>
              <a:rPr lang="es-ES" dirty="0"/>
              <a:t>problemas provocados por fallos en los discos se desarrollan soluciones basadas </a:t>
            </a:r>
            <a:r>
              <a:rPr lang="es-ES" dirty="0" smtClean="0"/>
              <a:t>en múltiples </a:t>
            </a:r>
            <a:r>
              <a:rPr lang="es-ES" dirty="0"/>
              <a:t>discos, en la que los datos son distribuidos por más de uno y que, además, mejoran </a:t>
            </a:r>
            <a:r>
              <a:rPr lang="es-ES" dirty="0" smtClean="0"/>
              <a:t>el rendimiento </a:t>
            </a:r>
            <a:r>
              <a:rPr lang="es-ES" dirty="0"/>
              <a:t>al poder atender en paralelo peticiones de E/S independientes.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sistema más </a:t>
            </a:r>
            <a:r>
              <a:rPr lang="es-ES" dirty="0" smtClean="0"/>
              <a:t>conocido se </a:t>
            </a:r>
            <a:r>
              <a:rPr lang="es-ES" dirty="0"/>
              <a:t>denomina </a:t>
            </a:r>
            <a:r>
              <a:rPr lang="es-ES" dirty="0" err="1"/>
              <a:t>array</a:t>
            </a:r>
            <a:r>
              <a:rPr lang="es-ES" dirty="0"/>
              <a:t> redundante de discos independientes (</a:t>
            </a:r>
            <a:r>
              <a:rPr lang="es-ES" dirty="0" err="1"/>
              <a:t>Redundant</a:t>
            </a:r>
            <a:r>
              <a:rPr lang="es-ES" dirty="0"/>
              <a:t> </a:t>
            </a:r>
            <a:r>
              <a:rPr lang="es-ES" dirty="0" err="1"/>
              <a:t>Array</a:t>
            </a:r>
            <a:r>
              <a:rPr lang="es-ES" dirty="0"/>
              <a:t> of </a:t>
            </a:r>
            <a:r>
              <a:rPr lang="es-ES" dirty="0" err="1"/>
              <a:t>Independent</a:t>
            </a:r>
            <a:r>
              <a:rPr lang="es-ES" dirty="0"/>
              <a:t> </a:t>
            </a:r>
            <a:r>
              <a:rPr lang="es-ES" dirty="0" err="1" smtClean="0"/>
              <a:t>Disks,RAID</a:t>
            </a:r>
            <a:r>
              <a:rPr lang="es-E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3755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313863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942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Gestión de la salida por pantalla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Es </a:t>
            </a:r>
            <a:r>
              <a:rPr lang="es-ES" dirty="0"/>
              <a:t>un dispositivo de salida de gráficos de trama (</a:t>
            </a:r>
            <a:r>
              <a:rPr lang="es-ES" dirty="0" err="1"/>
              <a:t>raster</a:t>
            </a:r>
            <a:r>
              <a:rPr lang="es-ES" dirty="0"/>
              <a:t> </a:t>
            </a:r>
            <a:r>
              <a:rPr lang="es-ES" dirty="0" err="1"/>
              <a:t>graphics</a:t>
            </a:r>
            <a:r>
              <a:rPr lang="es-ES" dirty="0"/>
              <a:t>) o </a:t>
            </a:r>
            <a:r>
              <a:rPr lang="es-ES" dirty="0" smtClean="0"/>
              <a:t>de mapa </a:t>
            </a:r>
            <a:r>
              <a:rPr lang="es-ES" dirty="0"/>
              <a:t>de bits (</a:t>
            </a:r>
            <a:r>
              <a:rPr lang="es-ES" dirty="0" err="1"/>
              <a:t>bitmaps</a:t>
            </a:r>
            <a:r>
              <a:rPr lang="es-ES" dirty="0" smtClean="0"/>
              <a:t>).</a:t>
            </a:r>
          </a:p>
          <a:p>
            <a:pPr lvl="1"/>
            <a:r>
              <a:rPr lang="es-ES" dirty="0" smtClean="0"/>
              <a:t>Cada </a:t>
            </a:r>
            <a:r>
              <a:rPr lang="es-ES" dirty="0"/>
              <a:t>punto de la pantalla, pixel, tiene asociado un número binario </a:t>
            </a:r>
            <a:r>
              <a:rPr lang="es-ES" dirty="0" smtClean="0"/>
              <a:t>que representa </a:t>
            </a:r>
            <a:r>
              <a:rPr lang="es-ES" dirty="0"/>
              <a:t>el color con que se representa en la pantalla.</a:t>
            </a:r>
          </a:p>
          <a:p>
            <a:r>
              <a:rPr lang="es-ES" dirty="0"/>
              <a:t>La pantalla se conecta a través de un adaptador gráfico que posee aun memoria de video (</a:t>
            </a:r>
            <a:r>
              <a:rPr lang="es-ES" dirty="0" smtClean="0"/>
              <a:t>VRAM) en </a:t>
            </a:r>
            <a:r>
              <a:rPr lang="es-ES" dirty="0"/>
              <a:t>la que se almacenan los </a:t>
            </a:r>
            <a:r>
              <a:rPr lang="es-ES" dirty="0" err="1"/>
              <a:t>pixels</a:t>
            </a:r>
            <a:r>
              <a:rPr lang="es-ES" dirty="0"/>
              <a:t> de la imagen que se mostrará en pantalla.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tamaño de la </a:t>
            </a:r>
            <a:r>
              <a:rPr lang="es-ES" dirty="0" smtClean="0"/>
              <a:t>VRAM vendrá </a:t>
            </a:r>
            <a:r>
              <a:rPr lang="es-ES" dirty="0"/>
              <a:t>determinado por el número de bits necesarios para representar un pixel y por el tamaño de </a:t>
            </a:r>
            <a:r>
              <a:rPr lang="es-ES" dirty="0" smtClean="0"/>
              <a:t>la pantalla</a:t>
            </a:r>
            <a:r>
              <a:rPr lang="es-ES" dirty="0"/>
              <a:t>.</a:t>
            </a:r>
          </a:p>
          <a:p>
            <a:r>
              <a:rPr lang="es-ES" dirty="0"/>
              <a:t>Las rutinas de manipulación y creación de gráficos pueden </a:t>
            </a:r>
            <a:endParaRPr lang="es-ES" dirty="0" smtClean="0"/>
          </a:p>
          <a:p>
            <a:pPr lvl="1"/>
            <a:r>
              <a:rPr lang="es-ES" dirty="0" smtClean="0"/>
              <a:t>formar </a:t>
            </a:r>
            <a:r>
              <a:rPr lang="es-ES" dirty="0"/>
              <a:t>parte del sistema operativo </a:t>
            </a:r>
            <a:r>
              <a:rPr lang="es-ES" dirty="0" smtClean="0"/>
              <a:t>y ejecutarse </a:t>
            </a:r>
            <a:r>
              <a:rPr lang="es-ES" dirty="0"/>
              <a:t>en modo núcleo, </a:t>
            </a:r>
            <a:endParaRPr lang="es-ES" dirty="0" smtClean="0"/>
          </a:p>
          <a:p>
            <a:pPr lvl="1"/>
            <a:r>
              <a:rPr lang="es-ES" dirty="0" smtClean="0"/>
              <a:t>como </a:t>
            </a:r>
            <a:r>
              <a:rPr lang="es-ES" dirty="0"/>
              <a:t>en Windows, o ser externas al sistema y ejecutarse en </a:t>
            </a:r>
            <a:r>
              <a:rPr lang="es-ES" dirty="0" smtClean="0"/>
              <a:t>modo usuario</a:t>
            </a:r>
            <a:r>
              <a:rPr lang="es-ES" dirty="0"/>
              <a:t>, como en UNIX/Linux.</a:t>
            </a:r>
          </a:p>
        </p:txBody>
      </p:sp>
    </p:spTree>
    <p:extLst>
      <p:ext uri="{BB962C8B-B14F-4D97-AF65-F5344CB8AC3E}">
        <p14:creationId xmlns:p14="http://schemas.microsoft.com/office/powerpoint/2010/main" val="2681187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Gestión de la entrada del teclado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dispositivo modo carácter de </a:t>
            </a:r>
            <a:r>
              <a:rPr lang="es-ES" dirty="0" smtClean="0"/>
              <a:t>entrada</a:t>
            </a:r>
          </a:p>
          <a:p>
            <a:pPr lvl="1"/>
            <a:r>
              <a:rPr lang="es-ES" dirty="0" smtClean="0"/>
              <a:t>Cada </a:t>
            </a:r>
            <a:r>
              <a:rPr lang="es-ES" dirty="0"/>
              <a:t>pulsación y liberación de tecla </a:t>
            </a:r>
            <a:r>
              <a:rPr lang="es-ES" dirty="0" smtClean="0"/>
              <a:t>envían un </a:t>
            </a:r>
            <a:r>
              <a:rPr lang="es-ES" dirty="0"/>
              <a:t>número a un registro del controlador E/S que lo supervisa. </a:t>
            </a:r>
            <a:endParaRPr lang="es-ES" dirty="0" smtClean="0"/>
          </a:p>
          <a:p>
            <a:pPr lvl="1"/>
            <a:r>
              <a:rPr lang="es-ES" dirty="0" smtClean="0"/>
              <a:t>Éste </a:t>
            </a:r>
            <a:r>
              <a:rPr lang="es-ES" dirty="0"/>
              <a:t>genera una interrupción </a:t>
            </a:r>
            <a:r>
              <a:rPr lang="es-ES" dirty="0" smtClean="0"/>
              <a:t>que, atendida </a:t>
            </a:r>
            <a:r>
              <a:rPr lang="es-ES" dirty="0"/>
              <a:t>por el manejador correspondiente, despierta el driver de teclado.</a:t>
            </a:r>
          </a:p>
          <a:p>
            <a:pPr lvl="1"/>
            <a:r>
              <a:rPr lang="es-ES" dirty="0"/>
              <a:t>El driver utiliza un mapa de teclas o mapa de código que resuelve la tecla pulsada en función de </a:t>
            </a:r>
            <a:r>
              <a:rPr lang="es-ES" dirty="0" smtClean="0"/>
              <a:t>la configuración </a:t>
            </a:r>
            <a:r>
              <a:rPr lang="es-ES" dirty="0"/>
              <a:t>de idioma y tipo de teclado.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bit más significativo del byte con que se informa de </a:t>
            </a:r>
            <a:r>
              <a:rPr lang="es-ES" dirty="0" smtClean="0"/>
              <a:t>la tecla </a:t>
            </a:r>
            <a:r>
              <a:rPr lang="es-ES" dirty="0"/>
              <a:t>pulsada indica si la tecla ha sido presionada o liberada. </a:t>
            </a:r>
            <a:endParaRPr lang="es-ES" dirty="0" smtClean="0"/>
          </a:p>
          <a:p>
            <a:pPr lvl="2"/>
            <a:r>
              <a:rPr lang="es-ES" dirty="0" smtClean="0"/>
              <a:t>También </a:t>
            </a:r>
            <a:r>
              <a:rPr lang="es-ES" dirty="0"/>
              <a:t>lleva la cuenta de las </a:t>
            </a:r>
            <a:r>
              <a:rPr lang="es-ES" dirty="0" smtClean="0"/>
              <a:t>teclas que </a:t>
            </a:r>
            <a:r>
              <a:rPr lang="es-ES" dirty="0"/>
              <a:t>han sido pulsadas y no liberadas con el fin de poder capturar combinaciones de más de una tecla. </a:t>
            </a:r>
            <a:endParaRPr lang="es-ES" dirty="0" smtClean="0"/>
          </a:p>
          <a:p>
            <a:pPr lvl="2"/>
            <a:r>
              <a:rPr lang="es-ES" dirty="0" smtClean="0"/>
              <a:t>El </a:t>
            </a:r>
            <a:r>
              <a:rPr lang="es-ES" dirty="0"/>
              <a:t>driver almacena la información en un pequeño buffer para que sea leída por el </a:t>
            </a:r>
            <a:r>
              <a:rPr lang="es-ES" dirty="0" smtClean="0"/>
              <a:t>proceso adecuado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4329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Gestión de la entrada del ratón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Un ratón es un dispositivo modo carácter de entrada.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desplazamiento del ratón provoca </a:t>
            </a:r>
            <a:r>
              <a:rPr lang="es-ES" dirty="0" smtClean="0"/>
              <a:t>la transmisión </a:t>
            </a:r>
            <a:r>
              <a:rPr lang="es-ES" dirty="0"/>
              <a:t>de un </a:t>
            </a:r>
            <a:r>
              <a:rPr lang="es-ES" dirty="0" smtClean="0"/>
              <a:t>mensaje </a:t>
            </a:r>
            <a:r>
              <a:rPr lang="es-ES" dirty="0"/>
              <a:t>al registro del controlador de E/S, de unos 3 bytes, que contiene </a:t>
            </a:r>
            <a:r>
              <a:rPr lang="es-ES" dirty="0" smtClean="0"/>
              <a:t>el desplazamiento </a:t>
            </a:r>
            <a:r>
              <a:rPr lang="es-ES" dirty="0"/>
              <a:t>vertical, eje y, </a:t>
            </a:r>
            <a:r>
              <a:rPr lang="es-ES" dirty="0" smtClean="0"/>
              <a:t>desplazamiento </a:t>
            </a:r>
            <a:r>
              <a:rPr lang="es-ES" dirty="0"/>
              <a:t>horizontal, eje x y estado de los botones, pulsado </a:t>
            </a:r>
            <a:r>
              <a:rPr lang="es-ES" dirty="0" smtClean="0"/>
              <a:t>o no </a:t>
            </a:r>
            <a:r>
              <a:rPr lang="es-ES" dirty="0"/>
              <a:t>pulsado. </a:t>
            </a:r>
            <a:endParaRPr lang="es-ES" dirty="0" smtClean="0"/>
          </a:p>
          <a:p>
            <a:pPr lvl="1"/>
            <a:r>
              <a:rPr lang="es-ES" dirty="0" smtClean="0"/>
              <a:t>Los </a:t>
            </a:r>
            <a:r>
              <a:rPr lang="es-ES" dirty="0"/>
              <a:t>desplazamientos son relativos a la última posición registrada.</a:t>
            </a:r>
          </a:p>
          <a:p>
            <a:pPr lvl="1"/>
            <a:r>
              <a:rPr lang="es-ES" dirty="0"/>
              <a:t>El controlador lanza una interrupción cada vez que recibe un mensaje y el manejador de </a:t>
            </a:r>
            <a:r>
              <a:rPr lang="es-ES" dirty="0" smtClean="0"/>
              <a:t>la interrupción </a:t>
            </a:r>
            <a:r>
              <a:rPr lang="es-ES" dirty="0"/>
              <a:t>despierta al driver, que lee el mensaje y lo coloca en una cola para que sea leído </a:t>
            </a:r>
            <a:r>
              <a:rPr lang="es-ES" dirty="0" smtClean="0"/>
              <a:t>y procesado </a:t>
            </a:r>
            <a:r>
              <a:rPr lang="es-ES" dirty="0"/>
              <a:t>por el proceso adecuado.</a:t>
            </a:r>
          </a:p>
        </p:txBody>
      </p:sp>
    </p:spTree>
    <p:extLst>
      <p:ext uri="{BB962C8B-B14F-4D97-AF65-F5344CB8AC3E}">
        <p14:creationId xmlns:p14="http://schemas.microsoft.com/office/powerpoint/2010/main" val="1506005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38" y="88961"/>
            <a:ext cx="8287647" cy="110855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85829"/>
            <a:ext cx="8640960" cy="247060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4265741"/>
            <a:ext cx="8780770" cy="5760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622" y="4946721"/>
            <a:ext cx="8492739" cy="80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21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8153600" cy="50405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052736"/>
            <a:ext cx="790370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54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487717" cy="504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76672"/>
            <a:ext cx="8436134" cy="64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6913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640"/>
            <a:ext cx="8918430" cy="122413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05" y="1916832"/>
            <a:ext cx="8436420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7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Peticiones de E/S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procesos de usuario o los procesos demonio solicitan al sistema operativo la realización de una operación de E/S invocando a la llamada al sistema apropiada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630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s-ES" sz="2400" dirty="0" smtClean="0"/>
              <a:t>Capas del núcleo de un sistema operativo encargadas de la E/S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676672"/>
          </a:xfrm>
        </p:spPr>
        <p:txBody>
          <a:bodyPr>
            <a:normAutofit fontScale="47500" lnSpcReduction="20000"/>
          </a:bodyPr>
          <a:lstStyle/>
          <a:p>
            <a:r>
              <a:rPr lang="es-ES" dirty="0"/>
              <a:t>El software del núcleo encargado de la gestión de E/S se puede organizar en tres capas: </a:t>
            </a:r>
            <a:endParaRPr lang="es-ES" dirty="0" smtClean="0"/>
          </a:p>
          <a:p>
            <a:pPr lvl="1"/>
            <a:r>
              <a:rPr lang="es-ES" dirty="0" smtClean="0"/>
              <a:t>S</a:t>
            </a:r>
            <a:r>
              <a:rPr lang="es-ES" dirty="0" smtClean="0"/>
              <a:t>ubsistema </a:t>
            </a:r>
            <a:r>
              <a:rPr lang="es-ES" dirty="0" smtClean="0"/>
              <a:t>de </a:t>
            </a:r>
            <a:r>
              <a:rPr lang="es-ES" dirty="0"/>
              <a:t>E/S, drivers de los dispositivos y manejadores de interrupciones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487717" cy="504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4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Subsistema de E/S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E</a:t>
            </a:r>
            <a:r>
              <a:rPr lang="es-ES" dirty="0" smtClean="0"/>
              <a:t>l subsistema de E/S, gestiona la parte independiente del dispositivo de todas las operaciones de E/S.</a:t>
            </a:r>
          </a:p>
          <a:p>
            <a:pPr lvl="1"/>
            <a:r>
              <a:rPr lang="es-ES" dirty="0" smtClean="0"/>
              <a:t>Asignación y liberación de dispositivos dedicados</a:t>
            </a:r>
          </a:p>
          <a:p>
            <a:pPr lvl="1"/>
            <a:r>
              <a:rPr lang="es-ES" i="1" dirty="0"/>
              <a:t>Bloqueo de procesos que solicitan una operación de E/S</a:t>
            </a:r>
            <a:r>
              <a:rPr lang="es-ES" i="1" dirty="0" smtClean="0"/>
              <a:t>.</a:t>
            </a:r>
          </a:p>
          <a:p>
            <a:pPr lvl="1"/>
            <a:r>
              <a:rPr lang="es-ES" i="1" dirty="0"/>
              <a:t>Planificación de la </a:t>
            </a:r>
            <a:r>
              <a:rPr lang="es-ES" i="1" dirty="0" smtClean="0"/>
              <a:t>E/S</a:t>
            </a:r>
          </a:p>
          <a:p>
            <a:pPr lvl="1"/>
            <a:r>
              <a:rPr lang="es-ES" i="1" dirty="0"/>
              <a:t>Invocación del driver de dispositivo </a:t>
            </a:r>
            <a:r>
              <a:rPr lang="es-ES" i="1" dirty="0" smtClean="0"/>
              <a:t>apropiado</a:t>
            </a:r>
          </a:p>
          <a:p>
            <a:pPr lvl="1"/>
            <a:r>
              <a:rPr lang="pt-BR" i="1" dirty="0" err="1"/>
              <a:t>Almacenamiento</a:t>
            </a:r>
            <a:r>
              <a:rPr lang="pt-BR" i="1" dirty="0"/>
              <a:t> temporal de </a:t>
            </a:r>
            <a:r>
              <a:rPr lang="pt-BR" i="1" dirty="0" err="1"/>
              <a:t>datos</a:t>
            </a:r>
            <a:r>
              <a:rPr lang="pt-BR" i="1" dirty="0"/>
              <a:t> de E/ </a:t>
            </a:r>
            <a:r>
              <a:rPr lang="pt-BR" dirty="0"/>
              <a:t>S </a:t>
            </a:r>
            <a:r>
              <a:rPr lang="pt-BR" i="1" dirty="0"/>
              <a:t>o </a:t>
            </a:r>
            <a:r>
              <a:rPr lang="pt-BR" i="1" dirty="0" err="1" smtClean="0"/>
              <a:t>buffering</a:t>
            </a:r>
            <a:endParaRPr lang="pt-BR" i="1" dirty="0" smtClean="0"/>
          </a:p>
          <a:p>
            <a:pPr lvl="1"/>
            <a:r>
              <a:rPr lang="es-ES" i="1" dirty="0"/>
              <a:t>Proporcionar un tamaño de bloque uniforme a los niveles superiores de </a:t>
            </a:r>
            <a:r>
              <a:rPr lang="es-ES" i="1" dirty="0" smtClean="0"/>
              <a:t>software</a:t>
            </a:r>
          </a:p>
          <a:p>
            <a:pPr lvl="1"/>
            <a:r>
              <a:rPr lang="es-ES" i="1" dirty="0"/>
              <a:t>Gestión de los errores producidos en una operación de E/S.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2738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I</a:t>
            </a:r>
            <a:r>
              <a:rPr lang="es-ES" dirty="0" smtClean="0"/>
              <a:t>nterfaz es uniforme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s-ES" dirty="0" smtClean="0"/>
              <a:t>Las funciones que debe aportar el driver y las funciones del núcleo que puede invocar son las mismas para todos drivers</a:t>
            </a:r>
          </a:p>
          <a:p>
            <a:pPr lvl="1"/>
            <a:r>
              <a:rPr lang="es-ES" dirty="0"/>
              <a:t>Si la interfaz no fuese uniforme </a:t>
            </a:r>
            <a:r>
              <a:rPr lang="es-ES" dirty="0" smtClean="0"/>
              <a:t>habría </a:t>
            </a:r>
            <a:r>
              <a:rPr lang="es-ES" dirty="0"/>
              <a:t>que modificar </a:t>
            </a:r>
            <a:r>
              <a:rPr lang="es-ES" dirty="0" smtClean="0"/>
              <a:t>el código </a:t>
            </a:r>
            <a:r>
              <a:rPr lang="es-ES" dirty="0"/>
              <a:t>del sistema operativo para adaptar el subsistema de E/S a cada nuevo driver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78486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/>
              <a:t>Drivers de dispositivos de E/S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Un driver de dispositivo contiene el código que permite a un sistema operativo controlar a </a:t>
            </a:r>
            <a:r>
              <a:rPr lang="es-ES" dirty="0" smtClean="0"/>
              <a:t>un determinado </a:t>
            </a:r>
            <a:r>
              <a:rPr lang="es-ES" dirty="0"/>
              <a:t>tipo de </a:t>
            </a:r>
            <a:r>
              <a:rPr lang="es-ES" dirty="0" smtClean="0"/>
              <a:t>dispositivo</a:t>
            </a:r>
          </a:p>
          <a:p>
            <a:r>
              <a:rPr lang="es-ES" dirty="0"/>
              <a:t>Un driver suministra al subsistema de E/S el conjunto de funciones que se pueden realizar sobre </a:t>
            </a:r>
            <a:r>
              <a:rPr lang="es-ES" dirty="0" smtClean="0"/>
              <a:t>el dispositivo</a:t>
            </a:r>
          </a:p>
          <a:p>
            <a:r>
              <a:rPr lang="es-ES" dirty="0"/>
              <a:t>El driver interactúa con el dispositivo cargando las órdenes en sus registros. </a:t>
            </a:r>
            <a:endParaRPr lang="es-ES" dirty="0" smtClean="0"/>
          </a:p>
          <a:p>
            <a:pPr lvl="1"/>
            <a:r>
              <a:rPr lang="es-ES" dirty="0" smtClean="0"/>
              <a:t>Un </a:t>
            </a:r>
            <a:r>
              <a:rPr lang="es-ES" dirty="0"/>
              <a:t>driver debe </a:t>
            </a:r>
            <a:r>
              <a:rPr lang="es-ES" dirty="0" smtClean="0"/>
              <a:t>realizar un </a:t>
            </a:r>
            <a:r>
              <a:rPr lang="es-ES" dirty="0"/>
              <a:t>conjunto de acciones cuando el subsistema de E/S invoca una </a:t>
            </a:r>
            <a:r>
              <a:rPr lang="es-ES" dirty="0" smtClean="0"/>
              <a:t>función</a:t>
            </a:r>
          </a:p>
          <a:p>
            <a:pPr lvl="1"/>
            <a:r>
              <a:rPr lang="es-ES" dirty="0"/>
              <a:t>Comprobar que los parámetros son correctos y que la función se puede realizar.</a:t>
            </a:r>
          </a:p>
          <a:p>
            <a:pPr lvl="1"/>
            <a:r>
              <a:rPr lang="es-ES" dirty="0" smtClean="0"/>
              <a:t>Traducir </a:t>
            </a:r>
            <a:r>
              <a:rPr lang="es-ES" dirty="0"/>
              <a:t>los parámetros de la función en parámetros específicos del dispositivo.</a:t>
            </a:r>
          </a:p>
          <a:p>
            <a:pPr lvl="1"/>
            <a:r>
              <a:rPr lang="es-ES" dirty="0" smtClean="0"/>
              <a:t>Comprobar </a:t>
            </a:r>
            <a:r>
              <a:rPr lang="es-ES" dirty="0"/>
              <a:t>su el dispositivo está ocupado, encolando la petición, o libre y preparado o si </a:t>
            </a:r>
            <a:r>
              <a:rPr lang="es-ES" dirty="0" smtClean="0"/>
              <a:t>es necesario </a:t>
            </a:r>
            <a:r>
              <a:rPr lang="es-ES" dirty="0"/>
              <a:t>inicializarlo.</a:t>
            </a:r>
          </a:p>
          <a:p>
            <a:pPr lvl="1"/>
            <a:r>
              <a:rPr lang="es-ES" dirty="0" smtClean="0"/>
              <a:t>Generar </a:t>
            </a:r>
            <a:r>
              <a:rPr lang="es-ES" dirty="0"/>
              <a:t>un conjunto de órdenes en función de la petición y cargarla en los registros </a:t>
            </a:r>
            <a:r>
              <a:rPr lang="es-ES" dirty="0" smtClean="0"/>
              <a:t>del controlador</a:t>
            </a:r>
            <a:r>
              <a:rPr lang="es-ES" dirty="0"/>
              <a:t>.</a:t>
            </a:r>
          </a:p>
          <a:p>
            <a:pPr lvl="1"/>
            <a:r>
              <a:rPr lang="es-ES" dirty="0" smtClean="0"/>
              <a:t>Si </a:t>
            </a:r>
            <a:r>
              <a:rPr lang="es-ES" dirty="0"/>
              <a:t>el tiempo de espera de la ejecución de la </a:t>
            </a:r>
            <a:r>
              <a:rPr lang="es-ES" dirty="0"/>
              <a:t>o</a:t>
            </a:r>
            <a:r>
              <a:rPr lang="es-ES" dirty="0" smtClean="0"/>
              <a:t>rden </a:t>
            </a:r>
            <a:r>
              <a:rPr lang="es-ES" dirty="0"/>
              <a:t>es elevado, se bloquea utilizando </a:t>
            </a:r>
            <a:r>
              <a:rPr lang="es-ES" dirty="0" smtClean="0"/>
              <a:t>algún mecanismo </a:t>
            </a:r>
            <a:r>
              <a:rPr lang="es-ES" dirty="0"/>
              <a:t>de sincronización.</a:t>
            </a:r>
          </a:p>
          <a:p>
            <a:pPr lvl="1"/>
            <a:r>
              <a:rPr lang="es-ES" dirty="0" smtClean="0"/>
              <a:t>Comprobar </a:t>
            </a:r>
            <a:r>
              <a:rPr lang="es-ES" dirty="0"/>
              <a:t>que no se hayan producido errores en la operación de E/S, tomando las </a:t>
            </a:r>
            <a:r>
              <a:rPr lang="es-ES" dirty="0" smtClean="0"/>
              <a:t>medidas para </a:t>
            </a:r>
            <a:r>
              <a:rPr lang="es-ES" dirty="0"/>
              <a:t>resolverlo o abortar la operación.</a:t>
            </a:r>
          </a:p>
          <a:p>
            <a:pPr lvl="1"/>
            <a:r>
              <a:rPr lang="es-ES" dirty="0" smtClean="0"/>
              <a:t>Examinar </a:t>
            </a:r>
            <a:r>
              <a:rPr lang="es-ES" dirty="0"/>
              <a:t>la cola de peticiones pendientes de E/S y atenderla o quedar a la espera en </a:t>
            </a:r>
            <a:r>
              <a:rPr lang="es-ES" dirty="0" smtClean="0"/>
              <a:t>estado bloqueado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35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Drivers de dispositivos de E/S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584177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Un driver de dispositivo contiene el código que permite a un sistema operativo controlar un determinado tipo de dispositivo de E/S.</a:t>
            </a:r>
          </a:p>
          <a:p>
            <a:r>
              <a:rPr lang="es-ES" dirty="0"/>
              <a:t>El código de los drivers es reentrante, es decir, que no se modifica, por lo que es posible </a:t>
            </a:r>
            <a:r>
              <a:rPr lang="es-ES" dirty="0" smtClean="0"/>
              <a:t>ejecutar varias </a:t>
            </a:r>
            <a:r>
              <a:rPr lang="es-ES" dirty="0"/>
              <a:t>instancias del mismo driver simultáneamente.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0560"/>
            <a:ext cx="6155457" cy="379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55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ES" dirty="0" smtClean="0"/>
              <a:t>Manejadores de las interrupciones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s-ES" dirty="0"/>
              <a:t>C</a:t>
            </a:r>
            <a:r>
              <a:rPr lang="es-ES" dirty="0" smtClean="0"/>
              <a:t>ada interrupción suministra un número denominado número del vector de interrupción que se utiliza como índice en una tabla, denominada tabla de vectores de interrupción.</a:t>
            </a:r>
          </a:p>
          <a:p>
            <a:pPr lvl="1"/>
            <a:r>
              <a:rPr lang="es-ES" dirty="0" smtClean="0"/>
              <a:t>Vector </a:t>
            </a:r>
            <a:r>
              <a:rPr lang="es-ES" dirty="0"/>
              <a:t>de interrupción, contiene entre otras informaciones la dirección de comienzo </a:t>
            </a:r>
            <a:r>
              <a:rPr lang="es-ES" dirty="0" smtClean="0"/>
              <a:t>del manejador</a:t>
            </a:r>
            <a:r>
              <a:rPr lang="es-ES" dirty="0"/>
              <a:t>, </a:t>
            </a:r>
            <a:r>
              <a:rPr lang="es-ES" dirty="0" err="1"/>
              <a:t>handler</a:t>
            </a:r>
            <a:r>
              <a:rPr lang="es-ES" dirty="0"/>
              <a:t>, de la interrupción. </a:t>
            </a:r>
            <a:endParaRPr lang="es-ES" dirty="0" smtClean="0"/>
          </a:p>
          <a:p>
            <a:pPr lvl="1"/>
            <a:r>
              <a:rPr lang="es-ES" dirty="0" smtClean="0"/>
              <a:t>Estos </a:t>
            </a:r>
            <a:r>
              <a:rPr lang="es-ES" dirty="0"/>
              <a:t>forman parte del núcleo y son </a:t>
            </a:r>
            <a:r>
              <a:rPr lang="es-ES" dirty="0" smtClean="0"/>
              <a:t>extremadamente dependientes </a:t>
            </a:r>
            <a:r>
              <a:rPr lang="es-ES" dirty="0"/>
              <a:t>del hardware.</a:t>
            </a:r>
          </a:p>
        </p:txBody>
      </p:sp>
    </p:spTree>
    <p:extLst>
      <p:ext uri="{BB962C8B-B14F-4D97-AF65-F5344CB8AC3E}">
        <p14:creationId xmlns:p14="http://schemas.microsoft.com/office/powerpoint/2010/main" val="3081788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2289</Words>
  <Application>Microsoft Office PowerPoint</Application>
  <PresentationFormat>Presentación en pantalla (4:3)</PresentationFormat>
  <Paragraphs>158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Calibri</vt:lpstr>
      <vt:lpstr>Tema de Office</vt:lpstr>
      <vt:lpstr>Sistemas Operativos Tema 8 </vt:lpstr>
      <vt:lpstr>Introducción</vt:lpstr>
      <vt:lpstr>Peticiones de E/S</vt:lpstr>
      <vt:lpstr>Capas del núcleo de un sistema operativo encargadas de la E/S</vt:lpstr>
      <vt:lpstr>Subsistema de E/S</vt:lpstr>
      <vt:lpstr>Interfaz es uniforme</vt:lpstr>
      <vt:lpstr>Drivers de dispositivos de E/S</vt:lpstr>
      <vt:lpstr>Drivers de dispositivos de E/S</vt:lpstr>
      <vt:lpstr>Manejadores de las interrupciones</vt:lpstr>
      <vt:lpstr>Buffering</vt:lpstr>
      <vt:lpstr>Estrategias Buffering con buffer único </vt:lpstr>
      <vt:lpstr>Buffering con dos buffers o buffering doble</vt:lpstr>
      <vt:lpstr>Buffering circular</vt:lpstr>
      <vt:lpstr>Caché de buffers de bloques de disco</vt:lpstr>
      <vt:lpstr>Spooling</vt:lpstr>
      <vt:lpstr>Detalles de la gestión de la E/S de algunos dispositivos: Relojes</vt:lpstr>
      <vt:lpstr>Discos duros</vt:lpstr>
      <vt:lpstr>Formateo a bajo nivel</vt:lpstr>
      <vt:lpstr>Particionamiento y formateo a alto nivel del disco</vt:lpstr>
      <vt:lpstr>Planificación del disco</vt:lpstr>
      <vt:lpstr>Tratamiento de los errores del disco</vt:lpstr>
      <vt:lpstr>Presentación de PowerPoint</vt:lpstr>
      <vt:lpstr>Gestión de la salida por pantalla</vt:lpstr>
      <vt:lpstr>Gestión de la entrada del teclado</vt:lpstr>
      <vt:lpstr>Gestión de la entrada del ratón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barcell</dc:creator>
  <cp:lastModifiedBy>Manuel Fernandez</cp:lastModifiedBy>
  <cp:revision>42</cp:revision>
  <dcterms:created xsi:type="dcterms:W3CDTF">2014-12-15T23:01:28Z</dcterms:created>
  <dcterms:modified xsi:type="dcterms:W3CDTF">2015-11-30T20:10:59Z</dcterms:modified>
</cp:coreProperties>
</file>