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472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038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9131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68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85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011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245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1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050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19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59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6824A-70FC-456F-8439-733E7B10175D}" type="datetimeFigureOut">
              <a:rPr lang="es-ES" smtClean="0"/>
              <a:t>15/01/2015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84564-1568-4B2A-983F-50F5B1D17C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83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fbarcell.e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Sistemas Operativos</a:t>
            </a:r>
            <a:br>
              <a:rPr lang="es-ES" dirty="0" smtClean="0"/>
            </a:br>
            <a:r>
              <a:rPr lang="es-ES" dirty="0" smtClean="0"/>
              <a:t>Tema 10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es-ES" dirty="0" smtClean="0"/>
              <a:t>Seguridad y Protección</a:t>
            </a:r>
          </a:p>
          <a:p>
            <a:pPr algn="r"/>
            <a:r>
              <a:rPr lang="es-ES" sz="2400" dirty="0" smtClean="0"/>
              <a:t>UNED</a:t>
            </a:r>
          </a:p>
          <a:p>
            <a:pPr algn="r"/>
            <a:r>
              <a:rPr lang="es-ES" sz="1800" dirty="0" smtClean="0"/>
              <a:t>Manuel Fernández </a:t>
            </a:r>
            <a:r>
              <a:rPr lang="es-ES" sz="1800" dirty="0" err="1" smtClean="0"/>
              <a:t>Barcell</a:t>
            </a:r>
            <a:endParaRPr lang="es-ES" sz="1800" dirty="0" smtClean="0"/>
          </a:p>
          <a:p>
            <a:pPr algn="r"/>
            <a:r>
              <a:rPr lang="es-ES" sz="1800" dirty="0" smtClean="0">
                <a:hlinkClick r:id="rId2"/>
              </a:rPr>
              <a:t>http</a:t>
            </a:r>
            <a:r>
              <a:rPr lang="es-ES" sz="1800" dirty="0">
                <a:hlinkClick r:id="rId2"/>
              </a:rPr>
              <a:t>:</a:t>
            </a:r>
            <a:r>
              <a:rPr lang="es-ES" sz="1800" dirty="0" smtClean="0">
                <a:hlinkClick r:id="rId2"/>
              </a:rPr>
              <a:t>//www.mfbarcell.es</a:t>
            </a:r>
            <a:endParaRPr lang="es-ES" sz="1800" dirty="0" smtClean="0"/>
          </a:p>
          <a:p>
            <a:pPr algn="r"/>
            <a:r>
              <a:rPr lang="es-ES" sz="1800" dirty="0" smtClean="0"/>
              <a:t>@</a:t>
            </a:r>
            <a:r>
              <a:rPr lang="es-ES" sz="1800" dirty="0" err="1" smtClean="0"/>
              <a:t>gavilanetc</a:t>
            </a:r>
            <a:r>
              <a:rPr lang="es-ES" sz="1800" dirty="0" smtClean="0"/>
              <a:t>  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3719463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10.5 Mecanismos </a:t>
            </a:r>
            <a:r>
              <a:rPr lang="es-ES" dirty="0"/>
              <a:t>de protección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Un proceso de usuario puede, de forma intencionada o involuntaria, intentar ejecutar </a:t>
            </a:r>
            <a:r>
              <a:rPr lang="es-ES" dirty="0" smtClean="0"/>
              <a:t>acciones que perjudiquen </a:t>
            </a:r>
            <a:r>
              <a:rPr lang="es-ES" dirty="0"/>
              <a:t>el funcionamiento del sistema, como por ejemplo, </a:t>
            </a:r>
            <a:endParaRPr lang="es-ES" dirty="0" smtClean="0"/>
          </a:p>
          <a:p>
            <a:pPr lvl="1"/>
            <a:r>
              <a:rPr lang="es-ES" dirty="0"/>
              <a:t>A</a:t>
            </a:r>
            <a:r>
              <a:rPr lang="es-ES" dirty="0" smtClean="0"/>
              <a:t>caparar </a:t>
            </a:r>
            <a:r>
              <a:rPr lang="es-ES" dirty="0"/>
              <a:t>el uso del </a:t>
            </a:r>
            <a:r>
              <a:rPr lang="es-ES" dirty="0" smtClean="0"/>
              <a:t>procesador</a:t>
            </a:r>
          </a:p>
          <a:p>
            <a:pPr lvl="1"/>
            <a:r>
              <a:rPr lang="es-ES" dirty="0"/>
              <a:t>I</a:t>
            </a:r>
            <a:r>
              <a:rPr lang="es-ES" dirty="0" smtClean="0"/>
              <a:t>nstrucciones </a:t>
            </a:r>
            <a:r>
              <a:rPr lang="es-ES" dirty="0"/>
              <a:t>de E/S ilegales</a:t>
            </a:r>
            <a:r>
              <a:rPr lang="es-ES" dirty="0" smtClean="0"/>
              <a:t>,</a:t>
            </a:r>
          </a:p>
          <a:p>
            <a:pPr lvl="1"/>
            <a:r>
              <a:rPr lang="es-ES" dirty="0" smtClean="0"/>
              <a:t>Escribir </a:t>
            </a:r>
            <a:r>
              <a:rPr lang="es-ES" dirty="0"/>
              <a:t>o leer en las direcciones de memoria asignadas al sistema </a:t>
            </a:r>
            <a:r>
              <a:rPr lang="es-ES" dirty="0" smtClean="0"/>
              <a:t>operativo o </a:t>
            </a:r>
            <a:r>
              <a:rPr lang="es-ES" dirty="0"/>
              <a:t>a otros procesos, </a:t>
            </a:r>
            <a:endParaRPr lang="es-ES" dirty="0" smtClean="0"/>
          </a:p>
          <a:p>
            <a:pPr lvl="1"/>
            <a:r>
              <a:rPr lang="es-ES" dirty="0" smtClean="0"/>
              <a:t>Leer </a:t>
            </a:r>
            <a:r>
              <a:rPr lang="es-ES" dirty="0"/>
              <a:t>o modificar archivos, etc</a:t>
            </a:r>
            <a:r>
              <a:rPr lang="es-ES" dirty="0" smtClean="0"/>
              <a:t>.</a:t>
            </a:r>
          </a:p>
          <a:p>
            <a:r>
              <a:rPr lang="es-ES" dirty="0"/>
              <a:t>E</a:t>
            </a:r>
            <a:r>
              <a:rPr lang="es-ES" dirty="0" smtClean="0"/>
              <a:t>l </a:t>
            </a:r>
            <a:r>
              <a:rPr lang="es-ES" dirty="0"/>
              <a:t>sistema operativo dispone de una gran variedad de mecanismos de </a:t>
            </a:r>
            <a:r>
              <a:rPr lang="es-ES" dirty="0" smtClean="0"/>
              <a:t>protección de </a:t>
            </a:r>
            <a:r>
              <a:rPr lang="es-ES" dirty="0"/>
              <a:t>los recursos del </a:t>
            </a:r>
            <a:r>
              <a:rPr lang="es-ES" dirty="0" smtClean="0"/>
              <a:t>computador</a:t>
            </a:r>
          </a:p>
          <a:p>
            <a:r>
              <a:rPr lang="es-ES" dirty="0"/>
              <a:t>El modelo de protección más utilizado se basa en la abstracción conocida como </a:t>
            </a:r>
            <a:r>
              <a:rPr lang="es-ES" b="1" i="1" dirty="0"/>
              <a:t>matriz de acceso</a:t>
            </a:r>
            <a:r>
              <a:rPr lang="es-ES" i="1" dirty="0"/>
              <a:t>. </a:t>
            </a:r>
            <a:endParaRPr lang="es-ES" i="1" dirty="0" smtClean="0"/>
          </a:p>
          <a:p>
            <a:pPr lvl="1"/>
            <a:r>
              <a:rPr lang="es-ES" dirty="0" smtClean="0"/>
              <a:t>En las </a:t>
            </a:r>
            <a:r>
              <a:rPr lang="es-ES" dirty="0"/>
              <a:t>siguientes secciones se describe cómo se define la matriz de acceso y sus dos implementaciones </a:t>
            </a:r>
            <a:r>
              <a:rPr lang="es-ES" dirty="0" smtClean="0"/>
              <a:t>más frecuentes</a:t>
            </a:r>
            <a:r>
              <a:rPr lang="es-ES" dirty="0"/>
              <a:t>: </a:t>
            </a:r>
            <a:endParaRPr lang="es-ES" dirty="0" smtClean="0"/>
          </a:p>
          <a:p>
            <a:pPr lvl="2"/>
            <a:r>
              <a:rPr lang="es-ES" dirty="0"/>
              <a:t>L</a:t>
            </a:r>
            <a:r>
              <a:rPr lang="es-ES" dirty="0" smtClean="0"/>
              <a:t>as </a:t>
            </a:r>
            <a:r>
              <a:rPr lang="es-ES" i="1" dirty="0"/>
              <a:t>listas de control de acceso </a:t>
            </a:r>
            <a:r>
              <a:rPr lang="es-ES" dirty="0"/>
              <a:t>y </a:t>
            </a:r>
            <a:endParaRPr lang="es-ES" dirty="0" smtClean="0"/>
          </a:p>
          <a:p>
            <a:pPr lvl="2"/>
            <a:r>
              <a:rPr lang="es-ES" dirty="0"/>
              <a:t>L</a:t>
            </a:r>
            <a:r>
              <a:rPr lang="es-ES" dirty="0" smtClean="0"/>
              <a:t>as </a:t>
            </a:r>
            <a:r>
              <a:rPr lang="es-ES" i="1" dirty="0"/>
              <a:t>listas de capacidades.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7094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491" y="3970038"/>
            <a:ext cx="4540746" cy="288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s-ES" dirty="0"/>
              <a:t>Matriz de acceso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3384375"/>
          </a:xfrm>
        </p:spPr>
        <p:txBody>
          <a:bodyPr>
            <a:normAutofit fontScale="47500" lnSpcReduction="20000"/>
          </a:bodyPr>
          <a:lstStyle/>
          <a:p>
            <a:r>
              <a:rPr lang="es-ES" dirty="0"/>
              <a:t>Un sistema informático dispone de un conjunto de recursos hardware y software, también </a:t>
            </a:r>
            <a:r>
              <a:rPr lang="es-ES" dirty="0" smtClean="0"/>
              <a:t>denominados </a:t>
            </a:r>
            <a:r>
              <a:rPr lang="es-ES" b="1" dirty="0" smtClean="0"/>
              <a:t>objetos </a:t>
            </a:r>
          </a:p>
          <a:p>
            <a:pPr lvl="1"/>
            <a:r>
              <a:rPr lang="es-ES" dirty="0" smtClean="0"/>
              <a:t>Son </a:t>
            </a:r>
            <a:r>
              <a:rPr lang="es-ES" dirty="0"/>
              <a:t>utilizados por los procesos de los usuarios. </a:t>
            </a:r>
            <a:endParaRPr lang="es-ES" dirty="0" smtClean="0"/>
          </a:p>
          <a:p>
            <a:pPr lvl="1"/>
            <a:r>
              <a:rPr lang="es-ES" dirty="0" smtClean="0"/>
              <a:t>Cada </a:t>
            </a:r>
            <a:r>
              <a:rPr lang="es-ES" dirty="0"/>
              <a:t>objeto posee un </a:t>
            </a:r>
            <a:r>
              <a:rPr lang="es-ES" b="1" dirty="0"/>
              <a:t>identificador</a:t>
            </a:r>
            <a:r>
              <a:rPr lang="es-ES" dirty="0"/>
              <a:t> </a:t>
            </a:r>
            <a:r>
              <a:rPr lang="es-ES" dirty="0" smtClean="0"/>
              <a:t>o nombre </a:t>
            </a:r>
            <a:r>
              <a:rPr lang="es-ES" dirty="0"/>
              <a:t>que lo distingue de los demás. </a:t>
            </a:r>
            <a:endParaRPr lang="es-ES" dirty="0" smtClean="0"/>
          </a:p>
          <a:p>
            <a:r>
              <a:rPr lang="es-ES" dirty="0" smtClean="0"/>
              <a:t>Estos </a:t>
            </a:r>
            <a:r>
              <a:rPr lang="es-ES" dirty="0"/>
              <a:t>objetos son utilizados por un conjunto de </a:t>
            </a:r>
            <a:r>
              <a:rPr lang="es-ES" dirty="0" smtClean="0"/>
              <a:t>procesos, también denominados </a:t>
            </a:r>
            <a:r>
              <a:rPr lang="es-ES" b="1" dirty="0"/>
              <a:t>sujetos</a:t>
            </a:r>
            <a:r>
              <a:rPr lang="es-ES" dirty="0" smtClean="0"/>
              <a:t>.</a:t>
            </a:r>
          </a:p>
          <a:p>
            <a:r>
              <a:rPr lang="es-ES" b="1" i="1" dirty="0"/>
              <a:t>Un dominio de protección</a:t>
            </a:r>
            <a:r>
              <a:rPr lang="es-ES" i="1" dirty="0"/>
              <a:t> </a:t>
            </a:r>
            <a:r>
              <a:rPr lang="es-ES" dirty="0"/>
              <a:t>(o simplemente </a:t>
            </a:r>
            <a:r>
              <a:rPr lang="es-ES" i="1" dirty="0"/>
              <a:t>dominio) </a:t>
            </a:r>
            <a:r>
              <a:rPr lang="es-ES" dirty="0"/>
              <a:t>establece para un subconjunto de objetos </a:t>
            </a:r>
            <a:r>
              <a:rPr lang="es-ES" dirty="0" smtClean="0"/>
              <a:t>las operaciones </a:t>
            </a:r>
            <a:r>
              <a:rPr lang="es-ES" dirty="0"/>
              <a:t>permitidas o derechos de acceso sobre cada uno de ellos. </a:t>
            </a:r>
            <a:endParaRPr lang="es-ES" dirty="0" smtClean="0"/>
          </a:p>
          <a:p>
            <a:pPr lvl="1"/>
            <a:r>
              <a:rPr lang="es-ES" dirty="0" smtClean="0"/>
              <a:t>De </a:t>
            </a:r>
            <a:r>
              <a:rPr lang="es-ES" dirty="0"/>
              <a:t>esta forma un dominio </a:t>
            </a:r>
            <a:r>
              <a:rPr lang="es-ES" dirty="0" smtClean="0"/>
              <a:t>queda definido </a:t>
            </a:r>
            <a:r>
              <a:rPr lang="es-ES" dirty="0"/>
              <a:t>por un conjunto de pares de la forma</a:t>
            </a:r>
          </a:p>
          <a:p>
            <a:pPr lvl="2"/>
            <a:r>
              <a:rPr lang="es-ES" dirty="0"/>
              <a:t>[objeto, derechos].</a:t>
            </a:r>
          </a:p>
          <a:p>
            <a:r>
              <a:rPr lang="es-ES" dirty="0"/>
              <a:t>Un mismo objeto puede estar en varios dominios simultáneamente con </a:t>
            </a:r>
            <a:r>
              <a:rPr lang="es-ES" i="1" dirty="0"/>
              <a:t>los mismos </a:t>
            </a:r>
            <a:r>
              <a:rPr lang="es-ES" dirty="0"/>
              <a:t>o con </a:t>
            </a:r>
            <a:r>
              <a:rPr lang="es-ES" dirty="0" smtClean="0"/>
              <a:t>distinto derechos </a:t>
            </a:r>
            <a:r>
              <a:rPr lang="es-ES" dirty="0"/>
              <a:t>de </a:t>
            </a:r>
            <a:r>
              <a:rPr lang="es-ES" dirty="0" smtClean="0"/>
              <a:t>acceso</a:t>
            </a:r>
          </a:p>
          <a:p>
            <a:r>
              <a:rPr lang="es-ES" dirty="0"/>
              <a:t>Un dominio se puede asociar a un usuario o a un </a:t>
            </a:r>
            <a:r>
              <a:rPr lang="es-ES" dirty="0" smtClean="0"/>
              <a:t>proceso </a:t>
            </a:r>
          </a:p>
          <a:p>
            <a:r>
              <a:rPr lang="es-ES" dirty="0" smtClean="0"/>
              <a:t>La </a:t>
            </a:r>
            <a:r>
              <a:rPr lang="es-ES" dirty="0"/>
              <a:t>asociación del dominio es </a:t>
            </a:r>
            <a:r>
              <a:rPr lang="es-ES" b="1" i="1" dirty="0"/>
              <a:t>estática </a:t>
            </a:r>
            <a:endParaRPr lang="es-ES" b="1" i="1" dirty="0" smtClean="0"/>
          </a:p>
          <a:p>
            <a:pPr lvl="1"/>
            <a:r>
              <a:rPr lang="es-ES" dirty="0" smtClean="0"/>
              <a:t>Si </a:t>
            </a:r>
            <a:r>
              <a:rPr lang="es-ES" dirty="0"/>
              <a:t>el </a:t>
            </a:r>
            <a:r>
              <a:rPr lang="es-ES" dirty="0" smtClean="0"/>
              <a:t>dominio asignado </a:t>
            </a:r>
            <a:r>
              <a:rPr lang="es-ES" dirty="0"/>
              <a:t>no cambia durante toda la sesión del usuario o durante el tiempo de vida del </a:t>
            </a:r>
            <a:r>
              <a:rPr lang="es-ES" dirty="0" smtClean="0"/>
              <a:t>proceso</a:t>
            </a:r>
            <a:endParaRPr lang="es-ES" dirty="0"/>
          </a:p>
          <a:p>
            <a:r>
              <a:rPr lang="es-ES" dirty="0" smtClean="0"/>
              <a:t>Una </a:t>
            </a:r>
            <a:r>
              <a:rPr lang="es-ES" dirty="0"/>
              <a:t>asociación de </a:t>
            </a:r>
            <a:r>
              <a:rPr lang="es-ES" dirty="0" smtClean="0"/>
              <a:t>dominio </a:t>
            </a:r>
            <a:r>
              <a:rPr lang="es-ES" b="1" i="1" dirty="0" smtClean="0"/>
              <a:t>dinámica </a:t>
            </a:r>
          </a:p>
          <a:p>
            <a:pPr lvl="1"/>
            <a:r>
              <a:rPr lang="es-ES" dirty="0" smtClean="0"/>
              <a:t>Un </a:t>
            </a:r>
            <a:r>
              <a:rPr lang="es-ES" dirty="0"/>
              <a:t>usuario o un proceso puede </a:t>
            </a:r>
            <a:r>
              <a:rPr lang="es-ES" dirty="0" smtClean="0"/>
              <a:t>en cambiar </a:t>
            </a:r>
            <a:r>
              <a:rPr lang="es-ES" dirty="0"/>
              <a:t>de dominio.</a:t>
            </a:r>
          </a:p>
        </p:txBody>
      </p:sp>
    </p:spTree>
    <p:extLst>
      <p:ext uri="{BB962C8B-B14F-4D97-AF65-F5344CB8AC3E}">
        <p14:creationId xmlns:p14="http://schemas.microsoft.com/office/powerpoint/2010/main" val="3450867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s-ES" sz="3600" dirty="0"/>
              <a:t>Matriz de acceso o matriz de protección.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2088232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Cada </a:t>
            </a:r>
            <a:r>
              <a:rPr lang="es-ES" dirty="0"/>
              <a:t>fila i de la matriz está asociada </a:t>
            </a:r>
            <a:r>
              <a:rPr lang="es-ES" dirty="0" smtClean="0"/>
              <a:t>un dominio </a:t>
            </a:r>
            <a:r>
              <a:rPr lang="es-ES" dirty="0"/>
              <a:t>Di. </a:t>
            </a:r>
            <a:endParaRPr lang="es-ES" dirty="0" smtClean="0"/>
          </a:p>
          <a:p>
            <a:r>
              <a:rPr lang="es-ES" dirty="0" smtClean="0"/>
              <a:t>Mientras </a:t>
            </a:r>
            <a:r>
              <a:rPr lang="es-ES" dirty="0"/>
              <a:t>que cada columna j de la matriz está asociada a un objeto </a:t>
            </a:r>
            <a:r>
              <a:rPr lang="es-ES" dirty="0" err="1" smtClean="0"/>
              <a:t>Oj</a:t>
            </a:r>
            <a:endParaRPr lang="es-ES" dirty="0" smtClean="0"/>
          </a:p>
          <a:p>
            <a:r>
              <a:rPr lang="es-ES" dirty="0" smtClean="0"/>
              <a:t>Cada </a:t>
            </a:r>
            <a:r>
              <a:rPr lang="es-ES" dirty="0"/>
              <a:t>elemento </a:t>
            </a:r>
            <a:r>
              <a:rPr lang="es-ES" dirty="0" smtClean="0"/>
              <a:t>Aj de </a:t>
            </a:r>
            <a:r>
              <a:rPr lang="es-ES" dirty="0"/>
              <a:t>la matriz contiene los derechos de acceso asociados al objeto </a:t>
            </a:r>
            <a:r>
              <a:rPr lang="es-ES" dirty="0" err="1"/>
              <a:t>Oj</a:t>
            </a:r>
            <a:r>
              <a:rPr lang="es-ES" dirty="0"/>
              <a:t> dentro del dominio D</a:t>
            </a:r>
            <a:r>
              <a:rPr lang="es-ES" dirty="0" smtClean="0"/>
              <a:t>¡.</a:t>
            </a:r>
          </a:p>
          <a:p>
            <a:r>
              <a:rPr lang="es-ES" dirty="0"/>
              <a:t>L</a:t>
            </a:r>
            <a:r>
              <a:rPr lang="es-ES" dirty="0" smtClean="0"/>
              <a:t>a </a:t>
            </a:r>
            <a:r>
              <a:rPr lang="es-ES" dirty="0"/>
              <a:t>matriz de acceso se suele implementar </a:t>
            </a:r>
            <a:r>
              <a:rPr lang="es-ES" dirty="0" smtClean="0"/>
              <a:t>como </a:t>
            </a:r>
          </a:p>
          <a:p>
            <a:pPr lvl="1"/>
            <a:r>
              <a:rPr lang="es-ES" dirty="0"/>
              <a:t>U</a:t>
            </a:r>
            <a:r>
              <a:rPr lang="es-ES" dirty="0" smtClean="0"/>
              <a:t>n </a:t>
            </a:r>
            <a:r>
              <a:rPr lang="es-ES" dirty="0"/>
              <a:t>conjunto de </a:t>
            </a:r>
            <a:r>
              <a:rPr lang="es-ES" i="1" dirty="0"/>
              <a:t>listas de control de acceso para objetos </a:t>
            </a:r>
            <a:endParaRPr lang="es-ES" dirty="0" smtClean="0"/>
          </a:p>
          <a:p>
            <a:pPr lvl="1"/>
            <a:r>
              <a:rPr lang="es-ES" dirty="0"/>
              <a:t>U</a:t>
            </a:r>
            <a:r>
              <a:rPr lang="es-ES" dirty="0" smtClean="0"/>
              <a:t>n </a:t>
            </a:r>
            <a:r>
              <a:rPr lang="es-ES" dirty="0"/>
              <a:t>conjunto de </a:t>
            </a:r>
            <a:r>
              <a:rPr lang="es-ES" i="1" dirty="0"/>
              <a:t>listas de </a:t>
            </a:r>
            <a:r>
              <a:rPr lang="es-ES" i="1" dirty="0" smtClean="0"/>
              <a:t>capacidades para </a:t>
            </a:r>
            <a:r>
              <a:rPr lang="es-ES" i="1" dirty="0"/>
              <a:t>dominios.</a:t>
            </a:r>
            <a:endParaRPr lang="es-E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9000"/>
            <a:ext cx="87153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623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ES" dirty="0"/>
              <a:t>Listas de control de acceso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2376264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/>
              <a:t>Asociar </a:t>
            </a:r>
            <a:r>
              <a:rPr lang="es-ES" dirty="0"/>
              <a:t>con cada objeto una </a:t>
            </a:r>
            <a:r>
              <a:rPr lang="es-ES" dirty="0" smtClean="0"/>
              <a:t>lista denominada </a:t>
            </a:r>
            <a:r>
              <a:rPr lang="es-ES" dirty="0"/>
              <a:t>lista de control de acceso (Access Control </a:t>
            </a:r>
            <a:r>
              <a:rPr lang="es-ES" dirty="0" err="1"/>
              <a:t>List</a:t>
            </a:r>
            <a:r>
              <a:rPr lang="es-ES" dirty="0"/>
              <a:t>, ACL). </a:t>
            </a:r>
            <a:endParaRPr lang="es-ES" dirty="0" smtClean="0"/>
          </a:p>
          <a:p>
            <a:pPr lvl="1"/>
            <a:r>
              <a:rPr lang="es-ES" dirty="0" smtClean="0"/>
              <a:t>Cada </a:t>
            </a:r>
            <a:r>
              <a:rPr lang="es-ES" dirty="0"/>
              <a:t>entrada de la lista </a:t>
            </a:r>
            <a:r>
              <a:rPr lang="es-ES" dirty="0" smtClean="0"/>
              <a:t>contiene pares </a:t>
            </a:r>
            <a:r>
              <a:rPr lang="es-ES" dirty="0"/>
              <a:t>de la </a:t>
            </a:r>
            <a:r>
              <a:rPr lang="es-ES" dirty="0" smtClean="0"/>
              <a:t>forma</a:t>
            </a:r>
          </a:p>
          <a:p>
            <a:pPr lvl="2"/>
            <a:r>
              <a:rPr lang="es-ES" dirty="0" smtClean="0"/>
              <a:t>[</a:t>
            </a:r>
            <a:r>
              <a:rPr lang="es-ES" dirty="0"/>
              <a:t>dominio, derechos</a:t>
            </a:r>
            <a:r>
              <a:rPr lang="es-ES" dirty="0" smtClean="0"/>
              <a:t>]</a:t>
            </a:r>
          </a:p>
          <a:p>
            <a:pPr lvl="1"/>
            <a:r>
              <a:rPr lang="es-ES" dirty="0"/>
              <a:t>P</a:t>
            </a:r>
            <a:r>
              <a:rPr lang="es-ES" dirty="0" smtClean="0"/>
              <a:t>ermite </a:t>
            </a:r>
            <a:r>
              <a:rPr lang="es-ES" dirty="0"/>
              <a:t>fácilmente revocar derechos de forma selectiva sobre objetos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68580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154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s-ES" dirty="0"/>
              <a:t>Listas de </a:t>
            </a:r>
            <a:r>
              <a:rPr lang="es-ES" dirty="0" smtClean="0"/>
              <a:t>Capacidades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19"/>
            <a:ext cx="8229600" cy="3760595"/>
          </a:xfrm>
        </p:spPr>
        <p:txBody>
          <a:bodyPr>
            <a:normAutofit fontScale="55000" lnSpcReduction="20000"/>
          </a:bodyPr>
          <a:lstStyle/>
          <a:p>
            <a:r>
              <a:rPr lang="es-ES" dirty="0" smtClean="0"/>
              <a:t>Asociar </a:t>
            </a:r>
            <a:r>
              <a:rPr lang="es-ES" dirty="0"/>
              <a:t>con cada dominio una </a:t>
            </a:r>
            <a:r>
              <a:rPr lang="es-ES" dirty="0" smtClean="0"/>
              <a:t>lista, denominada </a:t>
            </a:r>
            <a:r>
              <a:rPr lang="es-ES" dirty="0"/>
              <a:t>lista de capacidades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Cada </a:t>
            </a:r>
            <a:r>
              <a:rPr lang="es-ES" dirty="0"/>
              <a:t>entrada de la lista contiene un identificador de un objeto, </a:t>
            </a:r>
            <a:r>
              <a:rPr lang="es-ES" dirty="0" smtClean="0"/>
              <a:t>que indica </a:t>
            </a:r>
            <a:r>
              <a:rPr lang="es-ES" dirty="0"/>
              <a:t>la localización del objeto o de una estructura de datos que contiene su localización, y sus </a:t>
            </a:r>
            <a:r>
              <a:rPr lang="es-ES" dirty="0" smtClean="0"/>
              <a:t>derechos de </a:t>
            </a:r>
            <a:r>
              <a:rPr lang="es-ES" dirty="0"/>
              <a:t>acceso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 </a:t>
            </a:r>
            <a:r>
              <a:rPr lang="es-ES" dirty="0"/>
              <a:t>A la dupla (objeto, derechos) se le denomina </a:t>
            </a:r>
            <a:r>
              <a:rPr lang="es-ES" dirty="0" smtClean="0"/>
              <a:t>capacidad</a:t>
            </a:r>
          </a:p>
          <a:p>
            <a:r>
              <a:rPr lang="es-ES" dirty="0"/>
              <a:t>A</a:t>
            </a:r>
            <a:r>
              <a:rPr lang="es-ES" dirty="0" smtClean="0"/>
              <a:t>cceso </a:t>
            </a:r>
            <a:r>
              <a:rPr lang="es-ES" dirty="0"/>
              <a:t>al contenido de una lista de </a:t>
            </a:r>
            <a:r>
              <a:rPr lang="es-ES" dirty="0" smtClean="0"/>
              <a:t>capacidades es </a:t>
            </a:r>
            <a:r>
              <a:rPr lang="es-ES" dirty="0"/>
              <a:t>muy </a:t>
            </a:r>
            <a:r>
              <a:rPr lang="es-ES" dirty="0" smtClean="0"/>
              <a:t>rápido</a:t>
            </a:r>
          </a:p>
          <a:p>
            <a:pPr lvl="1"/>
            <a:r>
              <a:rPr lang="es-ES" dirty="0" smtClean="0"/>
              <a:t>Ventaja: El Id del proceso actúa como índice</a:t>
            </a:r>
          </a:p>
          <a:p>
            <a:pPr lvl="1"/>
            <a:r>
              <a:rPr lang="es-ES" dirty="0" smtClean="0"/>
              <a:t>Inconveniente: El </a:t>
            </a:r>
            <a:r>
              <a:rPr lang="es-ES" dirty="0"/>
              <a:t>coste que supone para el sistema la revocación de  </a:t>
            </a:r>
            <a:r>
              <a:rPr lang="es-ES" dirty="0" smtClean="0"/>
              <a:t>los permisos </a:t>
            </a:r>
            <a:r>
              <a:rPr lang="es-ES" dirty="0"/>
              <a:t>para un objeto en concreto, ya que requiere acceder a todas las listas de capacidades </a:t>
            </a:r>
            <a:r>
              <a:rPr lang="es-ES" dirty="0" smtClean="0"/>
              <a:t>existentes y </a:t>
            </a:r>
            <a:r>
              <a:rPr lang="es-ES" dirty="0"/>
              <a:t>buscar en cada una si existe la capacidad que se desea revocar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Soluciones para revocar TODOS los permisos de un objeto</a:t>
            </a:r>
          </a:p>
          <a:p>
            <a:pPr lvl="2"/>
            <a:r>
              <a:rPr lang="es-ES" dirty="0" smtClean="0"/>
              <a:t>Tabla </a:t>
            </a:r>
            <a:r>
              <a:rPr lang="es-ES" dirty="0" smtClean="0"/>
              <a:t>global:</a:t>
            </a:r>
          </a:p>
          <a:p>
            <a:pPr lvl="3"/>
            <a:r>
              <a:rPr lang="es-ES" dirty="0" smtClean="0"/>
              <a:t> Cada entrada </a:t>
            </a:r>
            <a:r>
              <a:rPr lang="es-ES" dirty="0" err="1" smtClean="0"/>
              <a:t>tupla</a:t>
            </a:r>
            <a:r>
              <a:rPr lang="es-ES" dirty="0" smtClean="0"/>
              <a:t> [identificador objeto, derechos]</a:t>
            </a:r>
          </a:p>
          <a:p>
            <a:pPr lvl="3"/>
            <a:r>
              <a:rPr lang="es-ES" dirty="0" smtClean="0"/>
              <a:t> Lista de capacidades: puntero a la tabla</a:t>
            </a:r>
          </a:p>
          <a:p>
            <a:pPr lvl="3"/>
            <a:r>
              <a:rPr lang="es-ES" dirty="0" smtClean="0"/>
              <a:t>Eliminamos derechos eliminando la entrada del objeto en la tabla</a:t>
            </a:r>
            <a:endParaRPr lang="es-ES" dirty="0" smtClean="0"/>
          </a:p>
          <a:p>
            <a:pPr lvl="2"/>
            <a:r>
              <a:rPr lang="es-ES" dirty="0" smtClean="0"/>
              <a:t>Clave </a:t>
            </a:r>
            <a:r>
              <a:rPr lang="es-ES" dirty="0" smtClean="0"/>
              <a:t>maestra</a:t>
            </a:r>
          </a:p>
          <a:p>
            <a:pPr lvl="3"/>
            <a:r>
              <a:rPr lang="es-ES" dirty="0" smtClean="0"/>
              <a:t>Clave maestra en el núcleo y clave en la capacidad. Si coinciden se autoriza. </a:t>
            </a:r>
          </a:p>
          <a:p>
            <a:pPr lvl="3"/>
            <a:r>
              <a:rPr lang="es-ES" dirty="0" smtClean="0"/>
              <a:t>Cambiando la clave, se eliminan todos los derechos de acceso</a:t>
            </a:r>
            <a:endParaRPr lang="es-ES" dirty="0" smtClean="0"/>
          </a:p>
          <a:p>
            <a:pPr lvl="1"/>
            <a:r>
              <a:rPr lang="es-ES" dirty="0" smtClean="0"/>
              <a:t>En </a:t>
            </a:r>
            <a:r>
              <a:rPr lang="es-ES" dirty="0"/>
              <a:t>ambas soluciones no es posible realizar una revocación selectiva de los derechos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669315"/>
            <a:ext cx="5974631" cy="218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514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dirty="0"/>
              <a:t>Sistemas confiables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Un sistema informático se denomina confiable si cumple con los requerimientos de seguridad </a:t>
            </a:r>
            <a:r>
              <a:rPr lang="es-ES" dirty="0" smtClean="0"/>
              <a:t>o política </a:t>
            </a:r>
            <a:r>
              <a:rPr lang="es-ES" dirty="0"/>
              <a:t>de seguridad que se había impuesto</a:t>
            </a:r>
            <a:r>
              <a:rPr lang="es-ES" dirty="0" smtClean="0"/>
              <a:t>.</a:t>
            </a:r>
          </a:p>
          <a:p>
            <a:r>
              <a:rPr lang="es-ES" dirty="0" smtClean="0"/>
              <a:t>Todo sistema confiable dispone de una Base </a:t>
            </a:r>
            <a:r>
              <a:rPr lang="es-ES" dirty="0"/>
              <a:t>de C</a:t>
            </a:r>
            <a:r>
              <a:rPr lang="es-ES" dirty="0" smtClean="0"/>
              <a:t>omputador </a:t>
            </a:r>
            <a:r>
              <a:rPr lang="es-ES" dirty="0"/>
              <a:t>C</a:t>
            </a:r>
            <a:r>
              <a:rPr lang="es-ES" dirty="0" smtClean="0"/>
              <a:t>onfiable </a:t>
            </a:r>
            <a:r>
              <a:rPr lang="es-ES" dirty="0"/>
              <a:t>(</a:t>
            </a:r>
            <a:r>
              <a:rPr lang="es-ES" dirty="0" err="1"/>
              <a:t>Trusted</a:t>
            </a:r>
            <a:r>
              <a:rPr lang="es-ES" dirty="0"/>
              <a:t> </a:t>
            </a:r>
            <a:r>
              <a:rPr lang="es-ES" dirty="0" err="1"/>
              <a:t>Computer</a:t>
            </a:r>
            <a:r>
              <a:rPr lang="es-ES" dirty="0"/>
              <a:t> Base, TCB</a:t>
            </a:r>
            <a:r>
              <a:rPr lang="es-ES" dirty="0" smtClean="0"/>
              <a:t>),</a:t>
            </a:r>
          </a:p>
          <a:p>
            <a:pPr lvl="1"/>
            <a:r>
              <a:rPr lang="es-ES" dirty="0" smtClean="0"/>
              <a:t>Un </a:t>
            </a:r>
            <a:r>
              <a:rPr lang="es-ES" dirty="0"/>
              <a:t>conjunto de elementos hardware y software que </a:t>
            </a:r>
            <a:r>
              <a:rPr lang="es-ES" dirty="0" smtClean="0"/>
              <a:t>le permiten </a:t>
            </a:r>
            <a:r>
              <a:rPr lang="es-ES" dirty="0"/>
              <a:t>implementar los requisitos de seguridad establecidos</a:t>
            </a:r>
            <a:r>
              <a:rPr lang="es-ES" dirty="0" smtClean="0"/>
              <a:t>.</a:t>
            </a:r>
          </a:p>
          <a:p>
            <a:r>
              <a:rPr lang="es-ES" dirty="0"/>
              <a:t>E</a:t>
            </a:r>
            <a:r>
              <a:rPr lang="es-ES" dirty="0" smtClean="0"/>
              <a:t>l </a:t>
            </a:r>
            <a:r>
              <a:rPr lang="es-ES" i="1" dirty="0"/>
              <a:t>monitor de referencia </a:t>
            </a:r>
            <a:endParaRPr lang="es-ES" i="1" dirty="0" smtClean="0"/>
          </a:p>
          <a:p>
            <a:pPr lvl="1"/>
            <a:r>
              <a:rPr lang="es-ES" dirty="0" smtClean="0"/>
              <a:t>Se </a:t>
            </a:r>
            <a:r>
              <a:rPr lang="es-ES" dirty="0"/>
              <a:t>encarga de comprobar </a:t>
            </a:r>
            <a:r>
              <a:rPr lang="es-ES" dirty="0" smtClean="0"/>
              <a:t>todas las </a:t>
            </a:r>
            <a:r>
              <a:rPr lang="es-ES" dirty="0"/>
              <a:t>llamadas al sistema que pueden comprometer la seguridad del sistema, como son la creación </a:t>
            </a:r>
            <a:r>
              <a:rPr lang="es-ES" dirty="0" smtClean="0"/>
              <a:t>de procesos </a:t>
            </a:r>
            <a:r>
              <a:rPr lang="es-ES" dirty="0"/>
              <a:t>o la apertura de archivos, y decidir si pueden ser procesadas o deben ser rechazadas.</a:t>
            </a:r>
          </a:p>
        </p:txBody>
      </p:sp>
    </p:spTree>
    <p:extLst>
      <p:ext uri="{BB962C8B-B14F-4D97-AF65-F5344CB8AC3E}">
        <p14:creationId xmlns:p14="http://schemas.microsoft.com/office/powerpoint/2010/main" val="3636162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/>
              <a:t>Seguridad multinivel</a:t>
            </a: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r>
              <a:rPr lang="es-ES" altLang="es-ES" smtClean="0"/>
              <a:t>Modelo de seguridad multinivel que distingue varios niveles de seguridad.</a:t>
            </a:r>
          </a:p>
          <a:p>
            <a:pPr lvl="1"/>
            <a:r>
              <a:rPr lang="es-ES" altLang="es-ES" smtClean="0"/>
              <a:t>A cada objeto y usuario se le asigna un determinado nivel</a:t>
            </a:r>
          </a:p>
          <a:p>
            <a:r>
              <a:rPr lang="es-ES" altLang="es-ES" smtClean="0"/>
              <a:t>Reglas</a:t>
            </a:r>
          </a:p>
          <a:p>
            <a:pPr lvl="1"/>
            <a:r>
              <a:rPr lang="es-ES" altLang="es-ES" smtClean="0"/>
              <a:t>Imposibilidad de leer objetos de niveles superiores</a:t>
            </a:r>
          </a:p>
          <a:p>
            <a:pPr lvl="1"/>
            <a:r>
              <a:rPr lang="es-ES" altLang="es-ES" smtClean="0"/>
              <a:t>Imposibilidad de escribir objetos de niveles inferiores</a:t>
            </a:r>
          </a:p>
        </p:txBody>
      </p:sp>
    </p:spTree>
    <p:extLst>
      <p:ext uri="{BB962C8B-B14F-4D97-AF65-F5344CB8AC3E}">
        <p14:creationId xmlns:p14="http://schemas.microsoft.com/office/powerpoint/2010/main" val="3433410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/>
              <a:t>Principios de diseño de sistemas operativos seguros</a:t>
            </a:r>
          </a:p>
        </p:txBody>
      </p:sp>
      <p:sp>
        <p:nvSpPr>
          <p:cNvPr id="1843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smtClean="0"/>
              <a:t>El diseño del sistema deber ser público</a:t>
            </a:r>
          </a:p>
          <a:p>
            <a:r>
              <a:rPr lang="es-ES" altLang="es-ES" smtClean="0"/>
              <a:t>El estado por defecto es el de no acceso</a:t>
            </a:r>
          </a:p>
          <a:p>
            <a:r>
              <a:rPr lang="es-ES" altLang="es-ES" smtClean="0"/>
              <a:t>Principio del mínimo privilegio</a:t>
            </a:r>
          </a:p>
          <a:p>
            <a:r>
              <a:rPr lang="es-ES" altLang="es-ES" smtClean="0"/>
              <a:t>Los mecanismos de protección debe ser simples y estar integrados en las capas más bajas del sistema</a:t>
            </a:r>
          </a:p>
          <a:p>
            <a:r>
              <a:rPr lang="es-ES" altLang="es-ES" smtClean="0"/>
              <a:t>Los mecanismos de protección deben ser aceptados por los usuarios</a:t>
            </a:r>
          </a:p>
        </p:txBody>
      </p:sp>
    </p:spTree>
    <p:extLst>
      <p:ext uri="{BB962C8B-B14F-4D97-AF65-F5344CB8AC3E}">
        <p14:creationId xmlns:p14="http://schemas.microsoft.com/office/powerpoint/2010/main" val="274046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Seguridad </a:t>
            </a:r>
            <a:r>
              <a:rPr lang="es-ES" dirty="0"/>
              <a:t>de un sistema informático </a:t>
            </a:r>
            <a:endParaRPr lang="es-ES" dirty="0" smtClean="0"/>
          </a:p>
          <a:p>
            <a:pPr lvl="1"/>
            <a:r>
              <a:rPr lang="es-ES" dirty="0"/>
              <a:t>E</a:t>
            </a:r>
            <a:r>
              <a:rPr lang="es-ES" dirty="0" smtClean="0"/>
              <a:t>s </a:t>
            </a:r>
            <a:r>
              <a:rPr lang="es-ES" dirty="0"/>
              <a:t>más general ya que </a:t>
            </a:r>
            <a:r>
              <a:rPr lang="es-ES" dirty="0" smtClean="0"/>
              <a:t>involucra consideraciones </a:t>
            </a:r>
            <a:r>
              <a:rPr lang="es-ES" dirty="0"/>
              <a:t>legales, políticas, </a:t>
            </a:r>
            <a:r>
              <a:rPr lang="es-ES" dirty="0" smtClean="0"/>
              <a:t>administrativas </a:t>
            </a:r>
            <a:r>
              <a:rPr lang="es-ES" dirty="0"/>
              <a:t>y </a:t>
            </a:r>
            <a:r>
              <a:rPr lang="es-ES" dirty="0" smtClean="0"/>
              <a:t>técnicas</a:t>
            </a:r>
          </a:p>
          <a:p>
            <a:r>
              <a:rPr lang="es-ES" dirty="0" smtClean="0"/>
              <a:t>Protección </a:t>
            </a:r>
            <a:r>
              <a:rPr lang="es-ES" dirty="0"/>
              <a:t>del sistema </a:t>
            </a:r>
            <a:r>
              <a:rPr lang="es-ES" dirty="0" smtClean="0"/>
              <a:t>informático</a:t>
            </a:r>
          </a:p>
          <a:p>
            <a:pPr lvl="1"/>
            <a:r>
              <a:rPr lang="es-ES" dirty="0" smtClean="0"/>
              <a:t>Se refiere </a:t>
            </a:r>
            <a:r>
              <a:rPr lang="es-ES" dirty="0"/>
              <a:t>a aspectos internos del sistema, como los </a:t>
            </a:r>
            <a:r>
              <a:rPr lang="es-ES" dirty="0" smtClean="0"/>
              <a:t>mecanismos de </a:t>
            </a:r>
            <a:r>
              <a:rPr lang="es-ES" dirty="0"/>
              <a:t>protección que suministra el sistema operativo</a:t>
            </a:r>
          </a:p>
        </p:txBody>
      </p:sp>
    </p:spTree>
    <p:extLst>
      <p:ext uri="{BB962C8B-B14F-4D97-AF65-F5344CB8AC3E}">
        <p14:creationId xmlns:p14="http://schemas.microsoft.com/office/powerpoint/2010/main" val="164540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ES" sz="3600" dirty="0"/>
              <a:t>10.2 Seguridad de un </a:t>
            </a:r>
            <a:r>
              <a:rPr lang="es-ES" sz="3600" dirty="0" smtClean="0"/>
              <a:t>Sistema Informático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Objetivos de la </a:t>
            </a:r>
            <a:r>
              <a:rPr lang="es-ES" dirty="0" smtClean="0"/>
              <a:t>seguridad</a:t>
            </a:r>
          </a:p>
          <a:p>
            <a:pPr lvl="1"/>
            <a:r>
              <a:rPr lang="es-ES" dirty="0" smtClean="0"/>
              <a:t>Confidencialidad</a:t>
            </a:r>
          </a:p>
          <a:p>
            <a:pPr lvl="2"/>
            <a:r>
              <a:rPr lang="es-ES" dirty="0" smtClean="0"/>
              <a:t>Los </a:t>
            </a:r>
            <a:r>
              <a:rPr lang="es-ES" dirty="0"/>
              <a:t>datos almacenados en un sistema informático solo deben ser </a:t>
            </a:r>
            <a:r>
              <a:rPr lang="es-ES" dirty="0" smtClean="0"/>
              <a:t>leía por aquellos </a:t>
            </a:r>
            <a:r>
              <a:rPr lang="es-ES" dirty="0"/>
              <a:t>usuarios autorizados por el usuario propietario de los datos.</a:t>
            </a:r>
          </a:p>
          <a:p>
            <a:pPr lvl="1"/>
            <a:r>
              <a:rPr lang="es-ES" dirty="0" smtClean="0"/>
              <a:t>Integridad</a:t>
            </a:r>
          </a:p>
          <a:p>
            <a:pPr lvl="2"/>
            <a:r>
              <a:rPr lang="es-ES" dirty="0" smtClean="0"/>
              <a:t>El </a:t>
            </a:r>
            <a:r>
              <a:rPr lang="es-ES" dirty="0"/>
              <a:t>contenido de los datos almacenados en un sistema informático </a:t>
            </a:r>
            <a:r>
              <a:rPr lang="es-ES" dirty="0" smtClean="0"/>
              <a:t>únicamente puede ser </a:t>
            </a:r>
            <a:r>
              <a:rPr lang="es-ES" dirty="0"/>
              <a:t>modificados por su propietario y por los usuarios autorizados por él. </a:t>
            </a:r>
            <a:endParaRPr lang="es-ES" dirty="0" smtClean="0"/>
          </a:p>
          <a:p>
            <a:pPr lvl="3"/>
            <a:r>
              <a:rPr lang="es-ES" dirty="0" smtClean="0"/>
              <a:t>Se </a:t>
            </a:r>
            <a:r>
              <a:rPr lang="es-ES" dirty="0"/>
              <a:t>incluyen las operaciones de escritura, borrado, cambio de estado y creación.</a:t>
            </a:r>
          </a:p>
          <a:p>
            <a:pPr lvl="1"/>
            <a:r>
              <a:rPr lang="es-ES" dirty="0" smtClean="0"/>
              <a:t>Disponibilidad</a:t>
            </a:r>
            <a:r>
              <a:rPr lang="es-ES" dirty="0"/>
              <a:t>. </a:t>
            </a:r>
            <a:endParaRPr lang="es-ES" dirty="0" smtClean="0"/>
          </a:p>
          <a:p>
            <a:pPr lvl="2"/>
            <a:r>
              <a:rPr lang="es-ES" dirty="0" smtClean="0"/>
              <a:t>Los </a:t>
            </a:r>
            <a:r>
              <a:rPr lang="es-ES" dirty="0"/>
              <a:t>recursos del sistema deben encontrarse disponibles para los </a:t>
            </a:r>
            <a:r>
              <a:rPr lang="es-ES" dirty="0" smtClean="0"/>
              <a:t>usuario autorizados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2977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Políticas de seguridad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El </a:t>
            </a:r>
            <a:r>
              <a:rPr lang="es-ES" dirty="0"/>
              <a:t>conjunto de reglas que </a:t>
            </a:r>
            <a:r>
              <a:rPr lang="es-ES" dirty="0" smtClean="0"/>
              <a:t>especifican</a:t>
            </a:r>
          </a:p>
          <a:p>
            <a:pPr lvl="1"/>
            <a:r>
              <a:rPr lang="es-ES" dirty="0" smtClean="0"/>
              <a:t>Qué </a:t>
            </a:r>
            <a:r>
              <a:rPr lang="es-ES" dirty="0"/>
              <a:t>usuarios pueden acceder al sistema y bajo qué restricciones, </a:t>
            </a:r>
            <a:endParaRPr lang="es-ES" dirty="0" smtClean="0"/>
          </a:p>
          <a:p>
            <a:pPr lvl="1"/>
            <a:r>
              <a:rPr lang="es-ES" dirty="0"/>
              <a:t>C</a:t>
            </a:r>
            <a:r>
              <a:rPr lang="es-ES" dirty="0" smtClean="0"/>
              <a:t>ómo </a:t>
            </a:r>
            <a:r>
              <a:rPr lang="es-ES" dirty="0"/>
              <a:t>se puede leer y escribir </a:t>
            </a:r>
            <a:r>
              <a:rPr lang="es-ES" dirty="0" smtClean="0"/>
              <a:t>la información </a:t>
            </a:r>
            <a:r>
              <a:rPr lang="es-ES" dirty="0"/>
              <a:t>del sistema, y </a:t>
            </a:r>
            <a:endParaRPr lang="es-ES" dirty="0" smtClean="0"/>
          </a:p>
          <a:p>
            <a:pPr lvl="1"/>
            <a:r>
              <a:rPr lang="es-ES" dirty="0" smtClean="0"/>
              <a:t>Cuáles </a:t>
            </a:r>
            <a:r>
              <a:rPr lang="es-ES" dirty="0"/>
              <a:t>son los flujos de información permitidos dentro del </a:t>
            </a:r>
            <a:r>
              <a:rPr lang="es-ES" dirty="0" smtClean="0"/>
              <a:t>sistema.</a:t>
            </a:r>
            <a:endParaRPr lang="es-ES" dirty="0" smtClean="0"/>
          </a:p>
          <a:p>
            <a:r>
              <a:rPr lang="es-ES" dirty="0" smtClean="0"/>
              <a:t>Políticas </a:t>
            </a:r>
            <a:r>
              <a:rPr lang="es-ES" dirty="0"/>
              <a:t>de seguridad de </a:t>
            </a:r>
            <a:r>
              <a:rPr lang="es-ES" b="1" dirty="0"/>
              <a:t>control de acceso discrecional </a:t>
            </a:r>
            <a:endParaRPr lang="es-ES" b="1" dirty="0" smtClean="0"/>
          </a:p>
          <a:p>
            <a:pPr lvl="1"/>
            <a:r>
              <a:rPr lang="es-ES" dirty="0" smtClean="0"/>
              <a:t>Son </a:t>
            </a:r>
            <a:r>
              <a:rPr lang="es-ES" dirty="0"/>
              <a:t>definidas por el propietario de </a:t>
            </a:r>
            <a:r>
              <a:rPr lang="es-ES" dirty="0" smtClean="0"/>
              <a:t>un recurso </a:t>
            </a:r>
            <a:r>
              <a:rPr lang="es-ES" dirty="0"/>
              <a:t>y especifican cuáles son los derechos de acceso de los restantes usuarios a dicho </a:t>
            </a:r>
            <a:r>
              <a:rPr lang="es-ES" dirty="0" smtClean="0"/>
              <a:t>recurso</a:t>
            </a:r>
          </a:p>
          <a:p>
            <a:r>
              <a:rPr lang="es-ES" dirty="0" smtClean="0"/>
              <a:t>Políticas </a:t>
            </a:r>
            <a:r>
              <a:rPr lang="es-ES" dirty="0"/>
              <a:t>de seguridad de </a:t>
            </a:r>
            <a:r>
              <a:rPr lang="es-ES" b="1" dirty="0"/>
              <a:t>control de acceso obligatorio </a:t>
            </a:r>
            <a:endParaRPr lang="es-ES" b="1" dirty="0" smtClean="0"/>
          </a:p>
          <a:p>
            <a:pPr lvl="1"/>
            <a:r>
              <a:rPr lang="es-ES" dirty="0" smtClean="0"/>
              <a:t>Son </a:t>
            </a:r>
            <a:r>
              <a:rPr lang="es-ES" dirty="0"/>
              <a:t>definidas a nivel de diseño del </a:t>
            </a:r>
            <a:r>
              <a:rPr lang="es-ES" dirty="0" smtClean="0"/>
              <a:t>sistema y regulan </a:t>
            </a:r>
            <a:r>
              <a:rPr lang="es-ES" dirty="0"/>
              <a:t>el acceso y el flujo de información dentro del </a:t>
            </a:r>
            <a:r>
              <a:rPr lang="es-ES" dirty="0" smtClean="0"/>
              <a:t>mismo</a:t>
            </a:r>
          </a:p>
          <a:p>
            <a:r>
              <a:rPr lang="es-ES" dirty="0" smtClean="0"/>
              <a:t>En </a:t>
            </a:r>
            <a:r>
              <a:rPr lang="es-ES" dirty="0"/>
              <a:t>un sistema </a:t>
            </a:r>
            <a:r>
              <a:rPr lang="es-ES" dirty="0" smtClean="0"/>
              <a:t>pueden existir </a:t>
            </a:r>
            <a:r>
              <a:rPr lang="es-ES" dirty="0"/>
              <a:t>varios niveles de seguridad o autorización. </a:t>
            </a:r>
            <a:endParaRPr lang="es-ES" dirty="0" smtClean="0"/>
          </a:p>
          <a:p>
            <a:pPr lvl="1"/>
            <a:r>
              <a:rPr lang="es-ES" dirty="0" smtClean="0"/>
              <a:t>Cada </a:t>
            </a:r>
            <a:r>
              <a:rPr lang="es-ES" dirty="0"/>
              <a:t>recurso tiene asignado un determinado nivel </a:t>
            </a:r>
            <a:r>
              <a:rPr lang="es-ES" dirty="0" smtClean="0"/>
              <a:t>de seguridad</a:t>
            </a:r>
          </a:p>
          <a:p>
            <a:r>
              <a:rPr lang="es-ES" dirty="0" smtClean="0"/>
              <a:t>La </a:t>
            </a:r>
            <a:r>
              <a:rPr lang="es-ES" dirty="0"/>
              <a:t>selección de las políticas de seguridad más adecuadas para un sistema informático debe </a:t>
            </a:r>
            <a:r>
              <a:rPr lang="es-ES" dirty="0" smtClean="0"/>
              <a:t>realizarse después de evaluar </a:t>
            </a:r>
            <a:r>
              <a:rPr lang="es-ES" dirty="0"/>
              <a:t>los posibles riesgos y el coste de lograr un determinado nivel de seguridad</a:t>
            </a:r>
          </a:p>
        </p:txBody>
      </p:sp>
    </p:spTree>
    <p:extLst>
      <p:ext uri="{BB962C8B-B14F-4D97-AF65-F5344CB8AC3E}">
        <p14:creationId xmlns:p14="http://schemas.microsoft.com/office/powerpoint/2010/main" val="178556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Autenticación de usuarios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Autenticación </a:t>
            </a:r>
            <a:r>
              <a:rPr lang="es-ES" dirty="0"/>
              <a:t>de usuarios que permitan identificar a los usuarios </a:t>
            </a:r>
            <a:r>
              <a:rPr lang="es-ES" dirty="0" smtClean="0"/>
              <a:t>autorizados y </a:t>
            </a:r>
            <a:r>
              <a:rPr lang="es-ES" dirty="0"/>
              <a:t>denegar el acceso al sistema a los </a:t>
            </a:r>
            <a:r>
              <a:rPr lang="es-ES" dirty="0" smtClean="0"/>
              <a:t>intrusos</a:t>
            </a:r>
          </a:p>
          <a:p>
            <a:r>
              <a:rPr lang="es-ES" dirty="0" smtClean="0"/>
              <a:t>Mecanismos </a:t>
            </a:r>
            <a:r>
              <a:rPr lang="es-ES" dirty="0"/>
              <a:t>de autenticación se </a:t>
            </a:r>
            <a:r>
              <a:rPr lang="es-ES" dirty="0" smtClean="0"/>
              <a:t>basan en </a:t>
            </a:r>
            <a:r>
              <a:rPr lang="es-ES" dirty="0"/>
              <a:t>alguno de los </a:t>
            </a:r>
            <a:r>
              <a:rPr lang="es-ES" dirty="0" smtClean="0"/>
              <a:t>siguientes</a:t>
            </a:r>
          </a:p>
          <a:p>
            <a:pPr lvl="1"/>
            <a:r>
              <a:rPr lang="es-ES" dirty="0"/>
              <a:t>E</a:t>
            </a:r>
            <a:r>
              <a:rPr lang="es-ES" dirty="0" smtClean="0"/>
              <a:t>lementos </a:t>
            </a:r>
            <a:r>
              <a:rPr lang="es-ES" dirty="0"/>
              <a:t>que debe poseer el </a:t>
            </a:r>
            <a:r>
              <a:rPr lang="es-ES" dirty="0" smtClean="0"/>
              <a:t>usuario</a:t>
            </a:r>
            <a:endParaRPr lang="es-ES" dirty="0" smtClean="0"/>
          </a:p>
          <a:p>
            <a:pPr lvl="2"/>
            <a:r>
              <a:rPr lang="es-ES" dirty="0"/>
              <a:t>S</a:t>
            </a:r>
            <a:r>
              <a:rPr lang="es-ES" dirty="0" smtClean="0"/>
              <a:t>ecreto </a:t>
            </a:r>
            <a:r>
              <a:rPr lang="es-ES" dirty="0"/>
              <a:t>o conocimiento (nombre </a:t>
            </a:r>
            <a:r>
              <a:rPr lang="es-ES" dirty="0" smtClean="0"/>
              <a:t>de usuario </a:t>
            </a:r>
            <a:r>
              <a:rPr lang="es-ES" dirty="0"/>
              <a:t>y contraseña</a:t>
            </a:r>
            <a:r>
              <a:rPr lang="es-ES" dirty="0" smtClean="0"/>
              <a:t>),</a:t>
            </a:r>
          </a:p>
          <a:p>
            <a:pPr lvl="2"/>
            <a:r>
              <a:rPr lang="es-ES" dirty="0"/>
              <a:t>O</a:t>
            </a:r>
            <a:r>
              <a:rPr lang="es-ES" dirty="0" smtClean="0"/>
              <a:t>bjeto </a:t>
            </a:r>
            <a:r>
              <a:rPr lang="es-ES" dirty="0"/>
              <a:t>físico (llave o tarjeta) </a:t>
            </a:r>
            <a:endParaRPr lang="es-ES" dirty="0" smtClean="0"/>
          </a:p>
          <a:p>
            <a:pPr lvl="2"/>
            <a:r>
              <a:rPr lang="es-ES" dirty="0" smtClean="0"/>
              <a:t>Rasgo </a:t>
            </a:r>
            <a:r>
              <a:rPr lang="es-ES" dirty="0"/>
              <a:t>fisiológico o de comportamiento que </a:t>
            </a:r>
            <a:r>
              <a:rPr lang="es-ES" dirty="0" smtClean="0"/>
              <a:t>posee el </a:t>
            </a:r>
            <a:r>
              <a:rPr lang="es-ES" dirty="0"/>
              <a:t>usuario </a:t>
            </a:r>
            <a:endParaRPr lang="es-ES" dirty="0" smtClean="0"/>
          </a:p>
          <a:p>
            <a:pPr lvl="3"/>
            <a:r>
              <a:rPr lang="es-ES" dirty="0"/>
              <a:t>H</a:t>
            </a:r>
            <a:r>
              <a:rPr lang="es-ES" dirty="0" smtClean="0"/>
              <a:t>uellas </a:t>
            </a:r>
            <a:r>
              <a:rPr lang="es-ES" dirty="0"/>
              <a:t>dactilares, patrón de retina, firma, </a:t>
            </a:r>
            <a:r>
              <a:rPr lang="es-ES" dirty="0" err="1" smtClean="0"/>
              <a:t>etc</a:t>
            </a:r>
            <a:endParaRPr lang="es-ES" dirty="0" smtClean="0"/>
          </a:p>
          <a:p>
            <a:r>
              <a:rPr lang="es-ES" dirty="0"/>
              <a:t>La eficacia de un mecanismo de autenticación se mide </a:t>
            </a:r>
            <a:r>
              <a:rPr lang="es-ES" dirty="0" smtClean="0"/>
              <a:t>por</a:t>
            </a:r>
          </a:p>
          <a:p>
            <a:pPr lvl="1"/>
            <a:r>
              <a:rPr lang="es-ES" dirty="0" smtClean="0"/>
              <a:t>El </a:t>
            </a:r>
            <a:r>
              <a:rPr lang="es-ES" dirty="0"/>
              <a:t>porcentaje de intrusos a los que se </a:t>
            </a:r>
            <a:r>
              <a:rPr lang="es-ES" dirty="0" smtClean="0"/>
              <a:t>les </a:t>
            </a:r>
            <a:r>
              <a:rPr lang="es-ES" dirty="0"/>
              <a:t>c</a:t>
            </a:r>
            <a:r>
              <a:rPr lang="es-ES" dirty="0" smtClean="0"/>
              <a:t>oncede </a:t>
            </a:r>
            <a:r>
              <a:rPr lang="es-ES" dirty="0"/>
              <a:t>el acceso </a:t>
            </a:r>
            <a:endParaRPr lang="es-ES" dirty="0" smtClean="0"/>
          </a:p>
          <a:p>
            <a:pPr lvl="1"/>
            <a:r>
              <a:rPr lang="es-ES" dirty="0" smtClean="0"/>
              <a:t>El </a:t>
            </a:r>
            <a:r>
              <a:rPr lang="es-ES" dirty="0"/>
              <a:t>porcentaje de usuarios legítimos a los que se les deniega el acceso</a:t>
            </a:r>
          </a:p>
        </p:txBody>
      </p:sp>
    </p:spTree>
    <p:extLst>
      <p:ext uri="{BB962C8B-B14F-4D97-AF65-F5344CB8AC3E}">
        <p14:creationId xmlns:p14="http://schemas.microsoft.com/office/powerpoint/2010/main" val="363051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Contraseñas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Las contraseñas ordinarias son </a:t>
            </a:r>
            <a:r>
              <a:rPr lang="es-ES" dirty="0"/>
              <a:t>relativamente fáciles de obtener o adivinar por un intruso </a:t>
            </a:r>
            <a:r>
              <a:rPr lang="es-ES" dirty="0" smtClean="0"/>
              <a:t>cualificado</a:t>
            </a:r>
          </a:p>
          <a:p>
            <a:r>
              <a:rPr lang="es-ES" dirty="0"/>
              <a:t>Las contraseñas que más resisten a los ataques son aquellas que usan todo la longitud </a:t>
            </a:r>
            <a:r>
              <a:rPr lang="es-ES" dirty="0" smtClean="0"/>
              <a:t>disponible para </a:t>
            </a:r>
            <a:r>
              <a:rPr lang="es-ES" dirty="0"/>
              <a:t>la contraseña, y que mezclan letras en mayúsculas y minúsculas con números, signos de </a:t>
            </a:r>
            <a:r>
              <a:rPr lang="es-ES" dirty="0" smtClean="0"/>
              <a:t>puntuación y </a:t>
            </a:r>
            <a:r>
              <a:rPr lang="es-ES" dirty="0"/>
              <a:t>caracteres especiales</a:t>
            </a:r>
            <a:r>
              <a:rPr lang="es-ES" dirty="0" smtClean="0"/>
              <a:t>.</a:t>
            </a:r>
          </a:p>
          <a:p>
            <a:r>
              <a:rPr lang="es-ES" dirty="0"/>
              <a:t>L</a:t>
            </a:r>
            <a:r>
              <a:rPr lang="es-ES" dirty="0" smtClean="0"/>
              <a:t>as </a:t>
            </a:r>
            <a:r>
              <a:rPr lang="es-ES" dirty="0"/>
              <a:t>contraseñas el sistema las cifran antes de almacenarlas</a:t>
            </a:r>
            <a:endParaRPr lang="es-ES" dirty="0" smtClean="0"/>
          </a:p>
          <a:p>
            <a:r>
              <a:rPr lang="es-ES" dirty="0" smtClean="0"/>
              <a:t>Técnicas</a:t>
            </a:r>
          </a:p>
          <a:p>
            <a:pPr lvl="1"/>
            <a:r>
              <a:rPr lang="es-ES" dirty="0"/>
              <a:t>Envejecimiento de contraseñas. </a:t>
            </a:r>
            <a:endParaRPr lang="es-ES" dirty="0" smtClean="0"/>
          </a:p>
          <a:p>
            <a:pPr lvl="2"/>
            <a:r>
              <a:rPr lang="es-ES" dirty="0" smtClean="0"/>
              <a:t>Las </a:t>
            </a:r>
            <a:r>
              <a:rPr lang="es-ES" dirty="0"/>
              <a:t>contraseñas solo son validas durante un determinado </a:t>
            </a:r>
            <a:r>
              <a:rPr lang="es-ES" dirty="0" smtClean="0"/>
              <a:t>periodo de </a:t>
            </a:r>
            <a:r>
              <a:rPr lang="es-ES" dirty="0"/>
              <a:t>tiempo, transcurrido el cual expiran y deben ser cambiadas</a:t>
            </a:r>
            <a:r>
              <a:rPr lang="es-ES" dirty="0" smtClean="0"/>
              <a:t>.</a:t>
            </a:r>
          </a:p>
          <a:p>
            <a:pPr lvl="1"/>
            <a:r>
              <a:rPr lang="es-ES" dirty="0"/>
              <a:t>Contraseñas de un solo </a:t>
            </a:r>
            <a:r>
              <a:rPr lang="es-ES" dirty="0" smtClean="0"/>
              <a:t>uso</a:t>
            </a:r>
          </a:p>
          <a:p>
            <a:pPr lvl="1"/>
            <a:r>
              <a:rPr lang="es-ES" dirty="0"/>
              <a:t>Reto dinámico</a:t>
            </a:r>
          </a:p>
        </p:txBody>
      </p:sp>
    </p:spTree>
    <p:extLst>
      <p:ext uri="{BB962C8B-B14F-4D97-AF65-F5344CB8AC3E}">
        <p14:creationId xmlns:p14="http://schemas.microsoft.com/office/powerpoint/2010/main" val="3639154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</a:t>
            </a:r>
            <a:r>
              <a:rPr lang="es-ES" dirty="0" smtClean="0"/>
              <a:t>utenticación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Objetos físicos</a:t>
            </a:r>
          </a:p>
          <a:p>
            <a:pPr lvl="1"/>
            <a:r>
              <a:rPr lang="es-ES" dirty="0" smtClean="0"/>
              <a:t>Se basa en el uso de un objeto físico como por ejemplo una tarjeta electrónica inteligente.</a:t>
            </a:r>
          </a:p>
          <a:p>
            <a:r>
              <a:rPr lang="pt-BR" dirty="0" smtClean="0"/>
              <a:t>Características fisiológicas o de </a:t>
            </a:r>
            <a:r>
              <a:rPr lang="pt-BR" dirty="0" err="1" smtClean="0"/>
              <a:t>comportamiento</a:t>
            </a:r>
            <a:endParaRPr lang="pt-BR" dirty="0" smtClean="0"/>
          </a:p>
          <a:p>
            <a:pPr lvl="1"/>
            <a:r>
              <a:rPr lang="es-ES" dirty="0" smtClean="0"/>
              <a:t>Se basan en </a:t>
            </a:r>
            <a:r>
              <a:rPr lang="es-ES" i="1" dirty="0" smtClean="0"/>
              <a:t>técnicas biométricas</a:t>
            </a:r>
            <a:endParaRPr lang="pt-BR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041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s-ES" dirty="0"/>
              <a:t>Software malicioso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r>
              <a:rPr lang="es-ES" dirty="0" smtClean="0"/>
              <a:t>Todo </a:t>
            </a:r>
            <a:r>
              <a:rPr lang="es-ES" dirty="0"/>
              <a:t>aquel software </a:t>
            </a:r>
            <a:r>
              <a:rPr lang="es-ES" dirty="0" smtClean="0"/>
              <a:t>diseñado causar </a:t>
            </a:r>
            <a:r>
              <a:rPr lang="es-ES" dirty="0"/>
              <a:t>daños o utilizar recursos de un computador (o de una red de computadores) sin el </a:t>
            </a:r>
            <a:r>
              <a:rPr lang="es-ES" dirty="0" smtClean="0"/>
              <a:t>conocimiento y consentimiento </a:t>
            </a:r>
            <a:r>
              <a:rPr lang="es-ES" dirty="0"/>
              <a:t>de sus usuarios legítimos</a:t>
            </a:r>
            <a:r>
              <a:rPr lang="es-ES" dirty="0" smtClean="0"/>
              <a:t>.</a:t>
            </a:r>
          </a:p>
          <a:p>
            <a:pPr lvl="1"/>
            <a:r>
              <a:rPr lang="es-ES" dirty="0"/>
              <a:t>Bomba </a:t>
            </a:r>
            <a:r>
              <a:rPr lang="es-ES" dirty="0" smtClean="0"/>
              <a:t>lógica</a:t>
            </a:r>
          </a:p>
          <a:p>
            <a:pPr lvl="2"/>
            <a:r>
              <a:rPr lang="es-ES" dirty="0"/>
              <a:t>E</a:t>
            </a:r>
            <a:r>
              <a:rPr lang="es-ES" dirty="0" smtClean="0"/>
              <a:t>s </a:t>
            </a:r>
            <a:r>
              <a:rPr lang="es-ES" dirty="0"/>
              <a:t>un fragmento de código insertado en un programa legítimo que </a:t>
            </a:r>
            <a:r>
              <a:rPr lang="es-ES" dirty="0" smtClean="0"/>
              <a:t>únicamente </a:t>
            </a:r>
            <a:r>
              <a:rPr lang="es-ES" b="1" dirty="0" smtClean="0"/>
              <a:t>se </a:t>
            </a:r>
            <a:r>
              <a:rPr lang="es-ES" b="1" dirty="0"/>
              <a:t>activa cuando se cumplen o dejan de darse unas </a:t>
            </a:r>
            <a:r>
              <a:rPr lang="es-ES" b="1" dirty="0" smtClean="0"/>
              <a:t> condiciones </a:t>
            </a:r>
            <a:r>
              <a:rPr lang="es-ES" dirty="0"/>
              <a:t>prestablecidas, como por </a:t>
            </a:r>
            <a:r>
              <a:rPr lang="es-ES" dirty="0" smtClean="0"/>
              <a:t>ejemplo, fecha </a:t>
            </a:r>
            <a:r>
              <a:rPr lang="es-ES" dirty="0"/>
              <a:t>y hora determinadas</a:t>
            </a:r>
            <a:r>
              <a:rPr lang="es-ES" dirty="0" smtClean="0"/>
              <a:t>.</a:t>
            </a:r>
          </a:p>
          <a:p>
            <a:pPr lvl="1"/>
            <a:r>
              <a:rPr lang="es-ES" dirty="0"/>
              <a:t>Puerta </a:t>
            </a:r>
            <a:r>
              <a:rPr lang="es-ES" dirty="0" smtClean="0"/>
              <a:t>secreta</a:t>
            </a:r>
          </a:p>
          <a:p>
            <a:pPr lvl="2"/>
            <a:r>
              <a:rPr lang="es-ES" dirty="0" smtClean="0"/>
              <a:t>Es </a:t>
            </a:r>
            <a:r>
              <a:rPr lang="es-ES" dirty="0"/>
              <a:t>un fragmento de código insertado en un programa o sistema con la </a:t>
            </a:r>
            <a:r>
              <a:rPr lang="es-ES" dirty="0" smtClean="0"/>
              <a:t>finalidad de </a:t>
            </a:r>
            <a:r>
              <a:rPr lang="es-ES" dirty="0"/>
              <a:t>poder saltarse los procedimientos de autenticación o ganar privilegios. </a:t>
            </a:r>
            <a:endParaRPr lang="es-ES" dirty="0" smtClean="0"/>
          </a:p>
          <a:p>
            <a:pPr lvl="2"/>
            <a:r>
              <a:rPr lang="es-ES" dirty="0" smtClean="0"/>
              <a:t>Se </a:t>
            </a:r>
            <a:r>
              <a:rPr lang="es-ES" dirty="0"/>
              <a:t>activa al introducir </a:t>
            </a:r>
            <a:r>
              <a:rPr lang="es-ES" dirty="0" smtClean="0"/>
              <a:t>cierto secuencias </a:t>
            </a:r>
            <a:r>
              <a:rPr lang="es-ES" dirty="0"/>
              <a:t>especiales de entrada o con una determinada secuencia de eventos</a:t>
            </a:r>
            <a:r>
              <a:rPr lang="es-ES" dirty="0" smtClean="0"/>
              <a:t>.</a:t>
            </a:r>
          </a:p>
          <a:p>
            <a:pPr lvl="1"/>
            <a:r>
              <a:rPr lang="es-ES" dirty="0"/>
              <a:t>Caballo de </a:t>
            </a:r>
            <a:r>
              <a:rPr lang="es-ES" dirty="0" smtClean="0"/>
              <a:t>Troya</a:t>
            </a:r>
          </a:p>
          <a:p>
            <a:pPr lvl="2"/>
            <a:r>
              <a:rPr lang="es-ES" dirty="0" smtClean="0"/>
              <a:t>Es </a:t>
            </a:r>
            <a:r>
              <a:rPr lang="es-ES" dirty="0"/>
              <a:t>un programa </a:t>
            </a:r>
            <a:r>
              <a:rPr lang="es-ES" dirty="0" smtClean="0"/>
              <a:t>aparentemente inofensivo </a:t>
            </a:r>
            <a:r>
              <a:rPr lang="es-ES" dirty="0"/>
              <a:t>que aparte de realizar aparentemente la función para la que está diseñado realiza una </a:t>
            </a:r>
            <a:r>
              <a:rPr lang="es-ES" dirty="0" smtClean="0"/>
              <a:t>función desconocida </a:t>
            </a:r>
            <a:r>
              <a:rPr lang="es-ES" dirty="0"/>
              <a:t>y no deseable por el usuario del programa, como el borrado de archivos, el envío </a:t>
            </a:r>
            <a:r>
              <a:rPr lang="es-ES" dirty="0" smtClean="0"/>
              <a:t>de información </a:t>
            </a:r>
            <a:r>
              <a:rPr lang="es-ES" dirty="0"/>
              <a:t>a un intruso o permitir el acceso remoto de un intruso al sistema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Gusano</a:t>
            </a:r>
          </a:p>
          <a:p>
            <a:pPr lvl="2"/>
            <a:r>
              <a:rPr lang="es-ES" dirty="0" smtClean="0"/>
              <a:t>Es </a:t>
            </a:r>
            <a:r>
              <a:rPr lang="es-ES" dirty="0"/>
              <a:t>un programa capaz de reproducirse y propagarse a otros computado </a:t>
            </a:r>
            <a:r>
              <a:rPr lang="es-ES" dirty="0" smtClean="0"/>
              <a:t>-generalmente </a:t>
            </a:r>
            <a:r>
              <a:rPr lang="es-ES" dirty="0"/>
              <a:t>a través de una red informática. </a:t>
            </a:r>
            <a:endParaRPr lang="es-ES" dirty="0" smtClean="0"/>
          </a:p>
          <a:p>
            <a:pPr lvl="3"/>
            <a:r>
              <a:rPr lang="es-ES" dirty="0" smtClean="0"/>
              <a:t>Básicamente </a:t>
            </a:r>
            <a:r>
              <a:rPr lang="es-ES" dirty="0"/>
              <a:t>provoca una denegación del servicio </a:t>
            </a:r>
            <a:r>
              <a:rPr lang="es-ES" dirty="0" smtClean="0"/>
              <a:t>o servicio </a:t>
            </a:r>
            <a:r>
              <a:rPr lang="es-ES" dirty="0"/>
              <a:t>deficiente a los usuarios de los computadores, ya que en su función de reproducción </a:t>
            </a:r>
            <a:r>
              <a:rPr lang="es-ES" dirty="0" smtClean="0"/>
              <a:t>realiza consumo </a:t>
            </a:r>
            <a:r>
              <a:rPr lang="es-ES" dirty="0"/>
              <a:t>desproporcionado de los recursos de los computadores y del ancho de </a:t>
            </a:r>
            <a:r>
              <a:rPr lang="es-ES" dirty="0" smtClean="0"/>
              <a:t>banda </a:t>
            </a:r>
            <a:r>
              <a:rPr lang="es-ES" dirty="0"/>
              <a:t>de la red </a:t>
            </a:r>
            <a:r>
              <a:rPr lang="es-ES" dirty="0" smtClean="0"/>
              <a:t>porque </a:t>
            </a:r>
            <a:r>
              <a:rPr lang="es-ES" dirty="0"/>
              <a:t>se propaga</a:t>
            </a:r>
            <a:r>
              <a:rPr lang="es-ES" dirty="0" smtClean="0"/>
              <a:t>.</a:t>
            </a:r>
          </a:p>
          <a:p>
            <a:pPr lvl="1"/>
            <a:r>
              <a:rPr lang="es-ES" dirty="0"/>
              <a:t>Programa </a:t>
            </a:r>
            <a:r>
              <a:rPr lang="es-ES" dirty="0" smtClean="0"/>
              <a:t>espía</a:t>
            </a:r>
          </a:p>
          <a:p>
            <a:pPr lvl="2"/>
            <a:r>
              <a:rPr lang="es-ES" dirty="0"/>
              <a:t>E</a:t>
            </a:r>
            <a:r>
              <a:rPr lang="es-ES" dirty="0" smtClean="0"/>
              <a:t>s </a:t>
            </a:r>
            <a:r>
              <a:rPr lang="es-ES" dirty="0"/>
              <a:t>un programa que se instala de forma furtiva </a:t>
            </a:r>
            <a:r>
              <a:rPr lang="es-ES" dirty="0" smtClean="0"/>
              <a:t>en computador </a:t>
            </a:r>
            <a:r>
              <a:rPr lang="es-ES" dirty="0"/>
              <a:t>por un virus o un troyano y que se dedica a recopilar información sobre la actividad </a:t>
            </a:r>
            <a:r>
              <a:rPr lang="es-ES" dirty="0" smtClean="0"/>
              <a:t>de usuarios </a:t>
            </a:r>
            <a:r>
              <a:rPr lang="es-ES" dirty="0"/>
              <a:t>para </a:t>
            </a:r>
            <a:r>
              <a:rPr lang="es-ES" dirty="0" smtClean="0"/>
              <a:t>enviárselas </a:t>
            </a:r>
            <a:r>
              <a:rPr lang="es-ES" dirty="0"/>
              <a:t>a terceros.</a:t>
            </a:r>
          </a:p>
        </p:txBody>
      </p:sp>
    </p:spTree>
    <p:extLst>
      <p:ext uri="{BB962C8B-B14F-4D97-AF65-F5344CB8AC3E}">
        <p14:creationId xmlns:p14="http://schemas.microsoft.com/office/powerpoint/2010/main" val="2980536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s-ES" dirty="0"/>
              <a:t>Virus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55000" lnSpcReduction="20000"/>
          </a:bodyPr>
          <a:lstStyle/>
          <a:p>
            <a:r>
              <a:rPr lang="es-ES" dirty="0" smtClean="0"/>
              <a:t>Es </a:t>
            </a:r>
            <a:r>
              <a:rPr lang="es-ES" dirty="0"/>
              <a:t>un fragmento de código insertado dentro del código de un programa </a:t>
            </a:r>
            <a:r>
              <a:rPr lang="es-ES" dirty="0" smtClean="0"/>
              <a:t>anfitrión que </a:t>
            </a:r>
            <a:r>
              <a:rPr lang="es-ES" dirty="0"/>
              <a:t>se ejecuta si el usuario abre el programa </a:t>
            </a:r>
            <a:r>
              <a:rPr lang="es-ES" dirty="0" smtClean="0"/>
              <a:t>anfitrión</a:t>
            </a:r>
          </a:p>
          <a:p>
            <a:r>
              <a:rPr lang="es-ES" dirty="0" smtClean="0"/>
              <a:t>Un </a:t>
            </a:r>
            <a:r>
              <a:rPr lang="es-ES" dirty="0"/>
              <a:t>virus se propaga insertando copias de su código en otros </a:t>
            </a:r>
            <a:r>
              <a:rPr lang="es-ES" dirty="0" smtClean="0"/>
              <a:t>archivos ejecutables.</a:t>
            </a:r>
          </a:p>
          <a:p>
            <a:r>
              <a:rPr lang="es-ES" dirty="0" smtClean="0"/>
              <a:t>Fases</a:t>
            </a:r>
          </a:p>
          <a:p>
            <a:pPr lvl="1"/>
            <a:r>
              <a:rPr lang="es-ES" dirty="0" smtClean="0"/>
              <a:t>La </a:t>
            </a:r>
            <a:r>
              <a:rPr lang="es-ES" dirty="0"/>
              <a:t>fase latente </a:t>
            </a:r>
            <a:endParaRPr lang="es-ES" dirty="0" smtClean="0"/>
          </a:p>
          <a:p>
            <a:pPr lvl="2"/>
            <a:r>
              <a:rPr lang="es-ES" dirty="0" smtClean="0"/>
              <a:t>El </a:t>
            </a:r>
            <a:r>
              <a:rPr lang="es-ES" dirty="0"/>
              <a:t>virus se encuentra dormido. </a:t>
            </a:r>
            <a:endParaRPr lang="es-ES" dirty="0" smtClean="0"/>
          </a:p>
          <a:p>
            <a:pPr lvl="3"/>
            <a:r>
              <a:rPr lang="es-ES" dirty="0" smtClean="0"/>
              <a:t>Éste </a:t>
            </a:r>
            <a:r>
              <a:rPr lang="es-ES" dirty="0"/>
              <a:t>despierta cuando se produce algún </a:t>
            </a:r>
            <a:r>
              <a:rPr lang="es-ES" dirty="0" smtClean="0"/>
              <a:t>evento, como </a:t>
            </a:r>
            <a:r>
              <a:rPr lang="es-ES" dirty="0"/>
              <a:t>por ejemplo, que se alcance una determinada fecha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La fase </a:t>
            </a:r>
            <a:r>
              <a:rPr lang="es-ES" dirty="0"/>
              <a:t>de </a:t>
            </a:r>
            <a:r>
              <a:rPr lang="es-ES" dirty="0" smtClean="0"/>
              <a:t>propagación</a:t>
            </a:r>
          </a:p>
          <a:p>
            <a:pPr lvl="2"/>
            <a:r>
              <a:rPr lang="es-ES" dirty="0" smtClean="0"/>
              <a:t>El </a:t>
            </a:r>
            <a:r>
              <a:rPr lang="es-ES" dirty="0"/>
              <a:t>virus inserta copias de sí mismo en otros archivos ejecutables </a:t>
            </a:r>
            <a:r>
              <a:rPr lang="es-ES" dirty="0" smtClean="0"/>
              <a:t>ubicados en </a:t>
            </a:r>
            <a:r>
              <a:rPr lang="es-ES" dirty="0"/>
              <a:t>memoria secundaria, o en ciertas partes del disco duro como el sector de arranque </a:t>
            </a:r>
            <a:r>
              <a:rPr lang="es-ES" dirty="0" smtClean="0"/>
              <a:t>maestro</a:t>
            </a:r>
          </a:p>
          <a:p>
            <a:pPr lvl="1"/>
            <a:r>
              <a:rPr lang="es-ES" i="1" dirty="0" smtClean="0"/>
              <a:t>La fase </a:t>
            </a:r>
            <a:r>
              <a:rPr lang="es-ES" i="1" dirty="0"/>
              <a:t>de activación </a:t>
            </a:r>
            <a:endParaRPr lang="es-ES" i="1" dirty="0" smtClean="0"/>
          </a:p>
          <a:p>
            <a:pPr lvl="2"/>
            <a:r>
              <a:rPr lang="es-ES" dirty="0"/>
              <a:t>S</a:t>
            </a:r>
            <a:r>
              <a:rPr lang="es-ES" dirty="0" smtClean="0"/>
              <a:t>irve </a:t>
            </a:r>
            <a:r>
              <a:rPr lang="es-ES" dirty="0"/>
              <a:t>de transición hacia </a:t>
            </a:r>
            <a:r>
              <a:rPr lang="es-ES" i="1" dirty="0" smtClean="0"/>
              <a:t>la fase </a:t>
            </a:r>
            <a:r>
              <a:rPr lang="es-ES" i="1" dirty="0"/>
              <a:t>de ejecución </a:t>
            </a:r>
            <a:r>
              <a:rPr lang="es-ES" dirty="0"/>
              <a:t>en la cual se ejecuta la función </a:t>
            </a:r>
            <a:r>
              <a:rPr lang="es-ES" dirty="0" smtClean="0"/>
              <a:t>para la </a:t>
            </a:r>
            <a:r>
              <a:rPr lang="es-ES" dirty="0"/>
              <a:t>que fue diseñado el virus</a:t>
            </a:r>
            <a:r>
              <a:rPr lang="es-ES" dirty="0" smtClean="0"/>
              <a:t>.</a:t>
            </a:r>
          </a:p>
          <a:p>
            <a:r>
              <a:rPr lang="es-ES" dirty="0" smtClean="0"/>
              <a:t>Los </a:t>
            </a:r>
            <a:r>
              <a:rPr lang="es-ES" dirty="0"/>
              <a:t>virus insertados en </a:t>
            </a:r>
            <a:r>
              <a:rPr lang="es-ES" dirty="0" smtClean="0"/>
              <a:t>macros</a:t>
            </a:r>
          </a:p>
          <a:p>
            <a:r>
              <a:rPr lang="es-ES" dirty="0"/>
              <a:t>E</a:t>
            </a:r>
            <a:r>
              <a:rPr lang="es-ES" dirty="0" smtClean="0"/>
              <a:t>l </a:t>
            </a:r>
            <a:r>
              <a:rPr lang="es-ES" dirty="0"/>
              <a:t>alcance del daño y la propagación que puede causar un virus está limitado por </a:t>
            </a:r>
            <a:r>
              <a:rPr lang="es-ES" dirty="0" smtClean="0"/>
              <a:t>los privilegios </a:t>
            </a:r>
            <a:r>
              <a:rPr lang="es-ES" dirty="0"/>
              <a:t>de ejecución que tenga el programa anfitrión. </a:t>
            </a:r>
            <a:endParaRPr lang="es-ES" dirty="0" smtClean="0"/>
          </a:p>
          <a:p>
            <a:pPr lvl="1"/>
            <a:r>
              <a:rPr lang="es-ES" dirty="0" smtClean="0"/>
              <a:t>Así </a:t>
            </a:r>
            <a:r>
              <a:rPr lang="es-ES" dirty="0"/>
              <a:t>en sistemas operativos donde es </a:t>
            </a:r>
            <a:r>
              <a:rPr lang="es-ES" dirty="0" smtClean="0"/>
              <a:t>posible limitar </a:t>
            </a:r>
            <a:r>
              <a:rPr lang="es-ES" dirty="0"/>
              <a:t>estos privilegios la acción de los virus puede ser acotada</a:t>
            </a:r>
            <a:r>
              <a:rPr lang="es-ES" dirty="0" smtClean="0"/>
              <a:t>.</a:t>
            </a:r>
          </a:p>
          <a:p>
            <a:r>
              <a:rPr lang="es-ES" dirty="0"/>
              <a:t>Un </a:t>
            </a:r>
            <a:r>
              <a:rPr lang="es-ES" i="1" dirty="0"/>
              <a:t>antivirus </a:t>
            </a:r>
            <a:r>
              <a:rPr lang="es-ES" dirty="0"/>
              <a:t>busca en todos los archivos del computador </a:t>
            </a:r>
            <a:r>
              <a:rPr lang="es-ES" dirty="0" smtClean="0"/>
              <a:t>susceptibles de </a:t>
            </a:r>
            <a:r>
              <a:rPr lang="es-ES" dirty="0"/>
              <a:t>estar infectado, los patrones de instrucciones que, de acuerdo con su base de datos</a:t>
            </a:r>
            <a:r>
              <a:rPr lang="es-ES" dirty="0" smtClean="0"/>
              <a:t>, </a:t>
            </a:r>
            <a:r>
              <a:rPr lang="es-ES" dirty="0"/>
              <a:t>identifican a </a:t>
            </a:r>
            <a:r>
              <a:rPr lang="es-ES" dirty="0" smtClean="0"/>
              <a:t>un </a:t>
            </a:r>
            <a:r>
              <a:rPr lang="es-ES" dirty="0"/>
              <a:t>posible virus</a:t>
            </a:r>
          </a:p>
        </p:txBody>
      </p:sp>
    </p:spTree>
    <p:extLst>
      <p:ext uri="{BB962C8B-B14F-4D97-AF65-F5344CB8AC3E}">
        <p14:creationId xmlns:p14="http://schemas.microsoft.com/office/powerpoint/2010/main" val="8389235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1853</Words>
  <Application>Microsoft Office PowerPoint</Application>
  <PresentationFormat>Presentación en pantalla (4:3)</PresentationFormat>
  <Paragraphs>157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Sistemas Operativos Tema 10</vt:lpstr>
      <vt:lpstr>Introducción</vt:lpstr>
      <vt:lpstr>10.2 Seguridad de un Sistema Informático</vt:lpstr>
      <vt:lpstr>Políticas de seguridad</vt:lpstr>
      <vt:lpstr>Autenticación de usuarios</vt:lpstr>
      <vt:lpstr>Contraseñas</vt:lpstr>
      <vt:lpstr>Autenticación</vt:lpstr>
      <vt:lpstr>Software malicioso</vt:lpstr>
      <vt:lpstr>Virus</vt:lpstr>
      <vt:lpstr>10.5 Mecanismos de protección</vt:lpstr>
      <vt:lpstr>Matriz de acceso</vt:lpstr>
      <vt:lpstr>Matriz de acceso o matriz de protección. </vt:lpstr>
      <vt:lpstr>Listas de control de acceso</vt:lpstr>
      <vt:lpstr>Listas de Capacidades</vt:lpstr>
      <vt:lpstr>Sistemas confiables</vt:lpstr>
      <vt:lpstr>Seguridad multinivel</vt:lpstr>
      <vt:lpstr>Principios de diseño de sistemas operativos seguros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Operativos Tema 9</dc:title>
  <dc:creator>barcell</dc:creator>
  <cp:lastModifiedBy>barcell</cp:lastModifiedBy>
  <cp:revision>61</cp:revision>
  <dcterms:created xsi:type="dcterms:W3CDTF">2014-12-16T15:01:26Z</dcterms:created>
  <dcterms:modified xsi:type="dcterms:W3CDTF">2015-01-15T15:19:56Z</dcterms:modified>
</cp:coreProperties>
</file>