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0"/>
  </p:notesMasterIdLst>
  <p:sldIdLst>
    <p:sldId id="256" r:id="rId2"/>
    <p:sldId id="296" r:id="rId3"/>
    <p:sldId id="258" r:id="rId4"/>
    <p:sldId id="259" r:id="rId5"/>
    <p:sldId id="260" r:id="rId6"/>
    <p:sldId id="261" r:id="rId7"/>
    <p:sldId id="262" r:id="rId8"/>
    <p:sldId id="263" r:id="rId9"/>
    <p:sldId id="264" r:id="rId10"/>
    <p:sldId id="265" r:id="rId11"/>
    <p:sldId id="266" r:id="rId12"/>
    <p:sldId id="311" r:id="rId13"/>
    <p:sldId id="267" r:id="rId14"/>
    <p:sldId id="313" r:id="rId15"/>
    <p:sldId id="268" r:id="rId16"/>
    <p:sldId id="269" r:id="rId17"/>
    <p:sldId id="270" r:id="rId18"/>
    <p:sldId id="312" r:id="rId19"/>
    <p:sldId id="334" r:id="rId20"/>
    <p:sldId id="300" r:id="rId21"/>
    <p:sldId id="301" r:id="rId22"/>
    <p:sldId id="302" r:id="rId23"/>
    <p:sldId id="327" r:id="rId24"/>
    <p:sldId id="271" r:id="rId25"/>
    <p:sldId id="314" r:id="rId26"/>
    <p:sldId id="315" r:id="rId27"/>
    <p:sldId id="316" r:id="rId28"/>
    <p:sldId id="272" r:id="rId29"/>
    <p:sldId id="303" r:id="rId30"/>
    <p:sldId id="273" r:id="rId31"/>
    <p:sldId id="317" r:id="rId32"/>
    <p:sldId id="331" r:id="rId33"/>
    <p:sldId id="330" r:id="rId34"/>
    <p:sldId id="329" r:id="rId35"/>
    <p:sldId id="335" r:id="rId36"/>
    <p:sldId id="336" r:id="rId37"/>
    <p:sldId id="275" r:id="rId38"/>
    <p:sldId id="276" r:id="rId39"/>
    <p:sldId id="318" r:id="rId40"/>
    <p:sldId id="319" r:id="rId41"/>
    <p:sldId id="309" r:id="rId42"/>
    <p:sldId id="274" r:id="rId43"/>
    <p:sldId id="277" r:id="rId44"/>
    <p:sldId id="278" r:id="rId45"/>
    <p:sldId id="279" r:id="rId46"/>
    <p:sldId id="332" r:id="rId47"/>
    <p:sldId id="333" r:id="rId48"/>
    <p:sldId id="294" r:id="rId49"/>
    <p:sldId id="295" r:id="rId50"/>
    <p:sldId id="280" r:id="rId51"/>
    <p:sldId id="281" r:id="rId52"/>
    <p:sldId id="282" r:id="rId53"/>
    <p:sldId id="283" r:id="rId54"/>
    <p:sldId id="284" r:id="rId55"/>
    <p:sldId id="299" r:id="rId56"/>
    <p:sldId id="285" r:id="rId57"/>
    <p:sldId id="328" r:id="rId58"/>
    <p:sldId id="286" r:id="rId59"/>
    <p:sldId id="287" r:id="rId60"/>
    <p:sldId id="288" r:id="rId61"/>
    <p:sldId id="289" r:id="rId62"/>
    <p:sldId id="290" r:id="rId63"/>
    <p:sldId id="291" r:id="rId64"/>
    <p:sldId id="292" r:id="rId65"/>
    <p:sldId id="293" r:id="rId66"/>
    <p:sldId id="310" r:id="rId67"/>
    <p:sldId id="298" r:id="rId68"/>
    <p:sldId id="305" r:id="rId69"/>
    <p:sldId id="308" r:id="rId70"/>
    <p:sldId id="320" r:id="rId71"/>
    <p:sldId id="323" r:id="rId72"/>
    <p:sldId id="324" r:id="rId73"/>
    <p:sldId id="326" r:id="rId74"/>
    <p:sldId id="325" r:id="rId75"/>
    <p:sldId id="340" r:id="rId76"/>
    <p:sldId id="337" r:id="rId77"/>
    <p:sldId id="338" r:id="rId78"/>
    <p:sldId id="322" r:id="rId7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7DFB5-6B5F-42D3-A161-6F6649D6F022}" type="datetimeFigureOut">
              <a:rPr lang="es-ES" smtClean="0"/>
              <a:t>09/10/2017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EC3A6-B5A7-4B12-8BDB-F8F5817E495A}" type="slidenum">
              <a:rPr lang="es-ES" smtClean="0"/>
              <a:t>‹Nº›</a:t>
            </a:fld>
            <a:endParaRPr lang="es-ES"/>
          </a:p>
        </p:txBody>
      </p:sp>
    </p:spTree>
    <p:extLst>
      <p:ext uri="{BB962C8B-B14F-4D97-AF65-F5344CB8AC3E}">
        <p14:creationId xmlns:p14="http://schemas.microsoft.com/office/powerpoint/2010/main" val="58016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97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AE874DB-F102-4A6B-8D05-CB00BCD80141}" type="slidenum">
              <a:rPr lang="es-ES" altLang="es-ES">
                <a:latin typeface="Arial" charset="0"/>
              </a:rPr>
              <a:pPr algn="r" eaLnBrk="1" hangingPunct="1">
                <a:spcBef>
                  <a:spcPct val="0"/>
                </a:spcBef>
              </a:pPr>
              <a:t>14</a:t>
            </a:fld>
            <a:endParaRPr lang="es-ES" altLang="es-ES">
              <a:latin typeface="Arial" charset="0"/>
            </a:endParaRPr>
          </a:p>
        </p:txBody>
      </p:sp>
    </p:spTree>
    <p:extLst>
      <p:ext uri="{BB962C8B-B14F-4D97-AF65-F5344CB8AC3E}">
        <p14:creationId xmlns:p14="http://schemas.microsoft.com/office/powerpoint/2010/main" val="236948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89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F644FA1-25E7-4136-A93F-D440D8DBF965}" type="slidenum">
              <a:rPr lang="es-ES" altLang="es-ES">
                <a:latin typeface="Arial" charset="0"/>
              </a:rPr>
              <a:pPr algn="r" eaLnBrk="1" hangingPunct="1">
                <a:spcBef>
                  <a:spcPct val="0"/>
                </a:spcBef>
              </a:pPr>
              <a:t>40</a:t>
            </a:fld>
            <a:endParaRPr lang="es-ES" altLang="es-ES">
              <a:latin typeface="Arial" charset="0"/>
            </a:endParaRPr>
          </a:p>
        </p:txBody>
      </p:sp>
    </p:spTree>
    <p:extLst>
      <p:ext uri="{BB962C8B-B14F-4D97-AF65-F5344CB8AC3E}">
        <p14:creationId xmlns:p14="http://schemas.microsoft.com/office/powerpoint/2010/main" val="228788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09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A39D37E-FA89-48D0-BEC8-F24A18717375}" type="slidenum">
              <a:rPr lang="es-ES" altLang="es-ES">
                <a:latin typeface="Arial" charset="0"/>
              </a:rPr>
              <a:pPr algn="r" eaLnBrk="1" hangingPunct="1">
                <a:spcBef>
                  <a:spcPct val="0"/>
                </a:spcBef>
              </a:pPr>
              <a:t>70</a:t>
            </a:fld>
            <a:endParaRPr lang="es-ES" altLang="es-ES">
              <a:latin typeface="Arial" charset="0"/>
            </a:endParaRPr>
          </a:p>
        </p:txBody>
      </p:sp>
    </p:spTree>
    <p:extLst>
      <p:ext uri="{BB962C8B-B14F-4D97-AF65-F5344CB8AC3E}">
        <p14:creationId xmlns:p14="http://schemas.microsoft.com/office/powerpoint/2010/main" val="82077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60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037272-4A31-4165-9590-BA2D51DE8758}" type="slidenum">
              <a:rPr lang="es-ES" altLang="es-ES">
                <a:latin typeface="Arial" charset="0"/>
              </a:rPr>
              <a:pPr algn="r" eaLnBrk="1" hangingPunct="1">
                <a:spcBef>
                  <a:spcPct val="0"/>
                </a:spcBef>
              </a:pPr>
              <a:t>71</a:t>
            </a:fld>
            <a:endParaRPr lang="es-ES" altLang="es-ES">
              <a:latin typeface="Arial" charset="0"/>
            </a:endParaRPr>
          </a:p>
        </p:txBody>
      </p:sp>
    </p:spTree>
    <p:extLst>
      <p:ext uri="{BB962C8B-B14F-4D97-AF65-F5344CB8AC3E}">
        <p14:creationId xmlns:p14="http://schemas.microsoft.com/office/powerpoint/2010/main" val="205224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71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6BE838E-7F1D-4D03-B2CE-AC5FA2220023}" type="slidenum">
              <a:rPr lang="es-ES" altLang="es-ES">
                <a:latin typeface="Arial" charset="0"/>
              </a:rPr>
              <a:pPr algn="r" eaLnBrk="1" hangingPunct="1">
                <a:spcBef>
                  <a:spcPct val="0"/>
                </a:spcBef>
              </a:pPr>
              <a:t>72</a:t>
            </a:fld>
            <a:endParaRPr lang="es-ES" altLang="es-ES">
              <a:latin typeface="Arial" charset="0"/>
            </a:endParaRPr>
          </a:p>
        </p:txBody>
      </p:sp>
    </p:spTree>
    <p:extLst>
      <p:ext uri="{BB962C8B-B14F-4D97-AF65-F5344CB8AC3E}">
        <p14:creationId xmlns:p14="http://schemas.microsoft.com/office/powerpoint/2010/main" val="130379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99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9EDB78A-1F4E-4E8C-9CE6-F654CFF130E6}" type="slidenum">
              <a:rPr lang="es-ES" altLang="es-ES">
                <a:latin typeface="Arial" charset="0"/>
              </a:rPr>
              <a:pPr algn="r" eaLnBrk="1" hangingPunct="1">
                <a:spcBef>
                  <a:spcPct val="0"/>
                </a:spcBef>
              </a:pPr>
              <a:t>73</a:t>
            </a:fld>
            <a:endParaRPr lang="es-ES" altLang="es-ES">
              <a:latin typeface="Arial" charset="0"/>
            </a:endParaRPr>
          </a:p>
        </p:txBody>
      </p:sp>
    </p:spTree>
    <p:extLst>
      <p:ext uri="{BB962C8B-B14F-4D97-AF65-F5344CB8AC3E}">
        <p14:creationId xmlns:p14="http://schemas.microsoft.com/office/powerpoint/2010/main" val="314989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81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EA6EBE3-6422-431A-AC3F-4B888F1A5117}" type="slidenum">
              <a:rPr lang="es-ES" altLang="es-ES">
                <a:latin typeface="Arial" charset="0"/>
              </a:rPr>
              <a:pPr algn="r" eaLnBrk="1" hangingPunct="1">
                <a:spcBef>
                  <a:spcPct val="0"/>
                </a:spcBef>
              </a:pPr>
              <a:t>74</a:t>
            </a:fld>
            <a:endParaRPr lang="es-ES" altLang="es-ES">
              <a:latin typeface="Arial" charset="0"/>
            </a:endParaRPr>
          </a:p>
        </p:txBody>
      </p:sp>
    </p:spTree>
    <p:extLst>
      <p:ext uri="{BB962C8B-B14F-4D97-AF65-F5344CB8AC3E}">
        <p14:creationId xmlns:p14="http://schemas.microsoft.com/office/powerpoint/2010/main" val="138050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50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1204243-B4B9-40CB-B728-76FB43A1BD75}" type="slidenum">
              <a:rPr lang="es-ES" altLang="es-ES">
                <a:latin typeface="Arial" charset="0"/>
              </a:rPr>
              <a:pPr algn="r" eaLnBrk="1" hangingPunct="1">
                <a:spcBef>
                  <a:spcPct val="0"/>
                </a:spcBef>
              </a:pPr>
              <a:t>78</a:t>
            </a:fld>
            <a:endParaRPr lang="es-ES" altLang="es-ES">
              <a:latin typeface="Arial" charset="0"/>
            </a:endParaRPr>
          </a:p>
        </p:txBody>
      </p:sp>
    </p:spTree>
    <p:extLst>
      <p:ext uri="{BB962C8B-B14F-4D97-AF65-F5344CB8AC3E}">
        <p14:creationId xmlns:p14="http://schemas.microsoft.com/office/powerpoint/2010/main" val="11255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86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9A046D3-ED5C-498B-9622-B46AF3CB52F4}" type="slidenum">
              <a:rPr lang="es-ES" altLang="es-ES">
                <a:latin typeface="Arial" charset="0"/>
              </a:rPr>
              <a:pPr algn="r" eaLnBrk="1" hangingPunct="1">
                <a:spcBef>
                  <a:spcPct val="0"/>
                </a:spcBef>
              </a:pPr>
              <a:t>18</a:t>
            </a:fld>
            <a:endParaRPr lang="es-ES" altLang="es-ES">
              <a:latin typeface="Arial" charset="0"/>
            </a:endParaRPr>
          </a:p>
        </p:txBody>
      </p:sp>
    </p:spTree>
    <p:extLst>
      <p:ext uri="{BB962C8B-B14F-4D97-AF65-F5344CB8AC3E}">
        <p14:creationId xmlns:p14="http://schemas.microsoft.com/office/powerpoint/2010/main" val="291032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430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CFB546E-247F-46D8-B5A5-95AB12AE2096}" type="slidenum">
              <a:rPr lang="es-ES" altLang="es-ES">
                <a:latin typeface="Arial" charset="0"/>
              </a:rPr>
              <a:pPr algn="r" eaLnBrk="1" hangingPunct="1">
                <a:spcBef>
                  <a:spcPct val="0"/>
                </a:spcBef>
              </a:pPr>
              <a:t>19</a:t>
            </a:fld>
            <a:endParaRPr lang="es-ES" altLang="es-ES">
              <a:latin typeface="Arial" charset="0"/>
            </a:endParaRPr>
          </a:p>
        </p:txBody>
      </p:sp>
    </p:spTree>
    <p:extLst>
      <p:ext uri="{BB962C8B-B14F-4D97-AF65-F5344CB8AC3E}">
        <p14:creationId xmlns:p14="http://schemas.microsoft.com/office/powerpoint/2010/main" val="262648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17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8366E38-3EA2-4EA1-AC9A-2B092894BB6A}" type="slidenum">
              <a:rPr lang="es-ES" altLang="es-ES">
                <a:latin typeface="Arial" charset="0"/>
              </a:rPr>
              <a:pPr algn="r" eaLnBrk="1" hangingPunct="1">
                <a:spcBef>
                  <a:spcPct val="0"/>
                </a:spcBef>
              </a:pPr>
              <a:t>26</a:t>
            </a:fld>
            <a:endParaRPr lang="es-ES" altLang="es-ES">
              <a:latin typeface="Arial" charset="0"/>
            </a:endParaRPr>
          </a:p>
        </p:txBody>
      </p:sp>
    </p:spTree>
    <p:extLst>
      <p:ext uri="{BB962C8B-B14F-4D97-AF65-F5344CB8AC3E}">
        <p14:creationId xmlns:p14="http://schemas.microsoft.com/office/powerpoint/2010/main" val="268230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27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C06F0AF-F55F-4E3D-9BD3-987BB80246B9}" type="slidenum">
              <a:rPr lang="es-ES" altLang="es-ES">
                <a:latin typeface="Arial" charset="0"/>
              </a:rPr>
              <a:pPr algn="r" eaLnBrk="1" hangingPunct="1">
                <a:spcBef>
                  <a:spcPct val="0"/>
                </a:spcBef>
              </a:pPr>
              <a:t>27</a:t>
            </a:fld>
            <a:endParaRPr lang="es-ES" altLang="es-ES">
              <a:latin typeface="Arial" charset="0"/>
            </a:endParaRPr>
          </a:p>
        </p:txBody>
      </p:sp>
    </p:spTree>
    <p:extLst>
      <p:ext uri="{BB962C8B-B14F-4D97-AF65-F5344CB8AC3E}">
        <p14:creationId xmlns:p14="http://schemas.microsoft.com/office/powerpoint/2010/main" val="129832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58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D6E3843-3C4A-40BB-A411-4D9EE50C24A5}" type="slidenum">
              <a:rPr lang="es-ES" altLang="es-ES">
                <a:latin typeface="Arial" charset="0"/>
              </a:rPr>
              <a:pPr algn="r" eaLnBrk="1" hangingPunct="1">
                <a:spcBef>
                  <a:spcPct val="0"/>
                </a:spcBef>
              </a:pPr>
              <a:t>31</a:t>
            </a:fld>
            <a:endParaRPr lang="es-ES" altLang="es-ES">
              <a:latin typeface="Arial" charset="0"/>
            </a:endParaRPr>
          </a:p>
        </p:txBody>
      </p:sp>
    </p:spTree>
    <p:extLst>
      <p:ext uri="{BB962C8B-B14F-4D97-AF65-F5344CB8AC3E}">
        <p14:creationId xmlns:p14="http://schemas.microsoft.com/office/powerpoint/2010/main" val="323326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D6B830-1F66-4B1A-9138-E886D1B1B502}" type="slidenum">
              <a:rPr lang="es-ES" altLang="es-ES"/>
              <a:pPr/>
              <a:t>35</a:t>
            </a:fld>
            <a:endParaRPr lang="es-ES" altLang="es-ES"/>
          </a:p>
        </p:txBody>
      </p:sp>
      <p:sp>
        <p:nvSpPr>
          <p:cNvPr id="120833" name="Rectangle 1"/>
          <p:cNvSpPr txBox="1">
            <a:spLocks noGrp="1" noRot="1" noChangeAspect="1" noChangeArrowheads="1"/>
          </p:cNvSpPr>
          <p:nvPr>
            <p:ph type="sldImg"/>
          </p:nvPr>
        </p:nvSpPr>
        <p:spPr bwMode="auto">
          <a:xfrm>
            <a:off x="1042988" y="725488"/>
            <a:ext cx="4772025" cy="3578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Grp="1" noChangeArrowheads="1"/>
          </p:cNvSpPr>
          <p:nvPr>
            <p:ph type="body" idx="1"/>
          </p:nvPr>
        </p:nvSpPr>
        <p:spPr bwMode="auto">
          <a:xfrm>
            <a:off x="685800" y="4533900"/>
            <a:ext cx="5486400" cy="4294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143231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601F14-67E9-4615-A8A7-122C22F13769}" type="slidenum">
              <a:rPr lang="es-ES" altLang="es-ES"/>
              <a:pPr/>
              <a:t>36</a:t>
            </a:fld>
            <a:endParaRPr lang="es-ES" altLang="es-ES"/>
          </a:p>
        </p:txBody>
      </p:sp>
      <p:sp>
        <p:nvSpPr>
          <p:cNvPr id="121857" name="Rectangle 1"/>
          <p:cNvSpPr txBox="1">
            <a:spLocks noGrp="1" noRot="1" noChangeAspect="1" noChangeArrowheads="1"/>
          </p:cNvSpPr>
          <p:nvPr>
            <p:ph type="sldImg"/>
          </p:nvPr>
        </p:nvSpPr>
        <p:spPr bwMode="auto">
          <a:xfrm>
            <a:off x="1042988" y="725488"/>
            <a:ext cx="4772025" cy="3578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Grp="1" noChangeArrowheads="1"/>
          </p:cNvSpPr>
          <p:nvPr>
            <p:ph type="body" idx="1"/>
          </p:nvPr>
        </p:nvSpPr>
        <p:spPr bwMode="auto">
          <a:xfrm>
            <a:off x="685800" y="4533900"/>
            <a:ext cx="5486400" cy="4294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351832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78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B71C648-1690-4AA2-B485-37BDB2958471}" type="slidenum">
              <a:rPr lang="es-ES" altLang="es-ES">
                <a:latin typeface="Arial" charset="0"/>
              </a:rPr>
              <a:pPr algn="r" eaLnBrk="1" hangingPunct="1">
                <a:spcBef>
                  <a:spcPct val="0"/>
                </a:spcBef>
              </a:pPr>
              <a:t>39</a:t>
            </a:fld>
            <a:endParaRPr lang="es-ES" altLang="es-ES">
              <a:latin typeface="Arial" charset="0"/>
            </a:endParaRPr>
          </a:p>
        </p:txBody>
      </p:sp>
    </p:spTree>
    <p:extLst>
      <p:ext uri="{BB962C8B-B14F-4D97-AF65-F5344CB8AC3E}">
        <p14:creationId xmlns:p14="http://schemas.microsoft.com/office/powerpoint/2010/main" val="354026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s-ES"/>
              <a:t>Haga clic para cambiar el estilo de título	</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E340E6CE-B3CB-4D5C-8973-13E911A5EAF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06B5251-A921-410D-8F4D-6DDECC2FBB41}"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476250"/>
            <a:ext cx="2058988" cy="53911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76250"/>
            <a:ext cx="6029325" cy="53911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325501FC-585F-4A22-ADF6-7A7636E80645}"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82FDDEE2-B0ED-4BD7-8FDC-A84DD92266A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3953074-FA1B-41B5-A4A6-BE727DCD6FD2}"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5D0691A8-D110-4D84-825F-9BC6967004A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6904E49B-0DA5-4490-8207-A60471639761}"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88D4B9D0-64EC-415D-8B56-FE723CE07DEA}"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B185F2C2-8157-4FEE-ACE6-A45FA9E3EB39}"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6D6C5635-0B73-4340-AE18-D71AA941A6D6}"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3DC6AF3B-3ED6-4249-93F3-43E668192FA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26973B3-6354-47DA-84CD-E5EEAA8C07B2}"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174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174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174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174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174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174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174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74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174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grpSp>
      <p:sp>
        <p:nvSpPr>
          <p:cNvPr id="1029" name="Rectangle 14"/>
          <p:cNvSpPr>
            <a:spLocks noGrp="1" noChangeArrowheads="1"/>
          </p:cNvSpPr>
          <p:nvPr>
            <p:ph type="title"/>
          </p:nvPr>
        </p:nvSpPr>
        <p:spPr bwMode="auto">
          <a:xfrm>
            <a:off x="468313" y="47625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rof.mfbarcell.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 Id="rId9" Type="http://schemas.openxmlformats.org/officeDocument/2006/relationships/image" Target="../media/image2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DwdyHY3-nGs" TargetMode="External"/><Relationship Id="rId2" Type="http://schemas.openxmlformats.org/officeDocument/2006/relationships/hyperlink" Target="http://www.intecca.uned.es/portalavip/grabacion.php?ID_Grabacion=58250&amp;ID_Sala=61016&amp;hashData=57bd49de0e2c0342924e76fcc0a0e0a9&amp;paramsToCheck=SURfR3JhYmFjaW9uLElEX1NhbGE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dirty="0" smtClean="0"/>
              <a:t>Tema I</a:t>
            </a:r>
          </a:p>
        </p:txBody>
      </p:sp>
      <p:sp>
        <p:nvSpPr>
          <p:cNvPr id="3075" name="Rectangle 3"/>
          <p:cNvSpPr>
            <a:spLocks noGrp="1" noChangeArrowheads="1"/>
          </p:cNvSpPr>
          <p:nvPr>
            <p:ph type="subTitle" idx="1"/>
          </p:nvPr>
        </p:nvSpPr>
        <p:spPr/>
        <p:txBody>
          <a:bodyPr/>
          <a:lstStyle/>
          <a:p>
            <a:pPr eaLnBrk="1" hangingPunct="1">
              <a:lnSpc>
                <a:spcPct val="90000"/>
              </a:lnSpc>
            </a:pPr>
            <a:r>
              <a:rPr lang="es-ES" dirty="0" smtClean="0"/>
              <a:t>EXIGENCIAS COMPUTACIONALES DEL PROCESAMIENTO DIGITAL DE LA INFORMACION</a:t>
            </a:r>
          </a:p>
        </p:txBody>
      </p:sp>
      <p:sp>
        <p:nvSpPr>
          <p:cNvPr id="2" name="Rectángulo 1"/>
          <p:cNvSpPr/>
          <p:nvPr/>
        </p:nvSpPr>
        <p:spPr>
          <a:xfrm>
            <a:off x="5292080" y="5934670"/>
            <a:ext cx="4572000" cy="923330"/>
          </a:xfrm>
          <a:prstGeom prst="rect">
            <a:avLst/>
          </a:prstGeom>
        </p:spPr>
        <p:txBody>
          <a:bodyPr>
            <a:spAutoFit/>
          </a:bodyPr>
          <a:lstStyle/>
          <a:p>
            <a:r>
              <a:rPr lang="pt-BR" dirty="0"/>
              <a:t>Tutor: Manuel Fernández Barcell</a:t>
            </a:r>
          </a:p>
          <a:p>
            <a:r>
              <a:rPr lang="pt-BR" dirty="0"/>
              <a:t>Centro </a:t>
            </a:r>
            <a:r>
              <a:rPr lang="pt-BR" dirty="0" err="1" smtClean="0"/>
              <a:t>asociado</a:t>
            </a:r>
            <a:r>
              <a:rPr lang="pt-BR" dirty="0" smtClean="0"/>
              <a:t> </a:t>
            </a:r>
            <a:r>
              <a:rPr lang="pt-BR" dirty="0"/>
              <a:t>de Cádiz</a:t>
            </a:r>
          </a:p>
          <a:p>
            <a:r>
              <a:rPr lang="pt-BR" dirty="0">
                <a:hlinkClick r:id="rId2"/>
              </a:rPr>
              <a:t>http://</a:t>
            </a:r>
            <a:r>
              <a:rPr lang="pt-BR" dirty="0" smtClean="0">
                <a:hlinkClick r:id="rId2"/>
              </a:rPr>
              <a:t>prof.mfbarcell.es</a:t>
            </a:r>
            <a:r>
              <a:rPr lang="pt-BR" dirty="0" smtClean="0"/>
              <a:t>    </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395288" y="260350"/>
            <a:ext cx="8229600" cy="720725"/>
          </a:xfrm>
        </p:spPr>
        <p:txBody>
          <a:bodyPr/>
          <a:lstStyle/>
          <a:p>
            <a:pPr eaLnBrk="1" hangingPunct="1"/>
            <a:r>
              <a:rPr lang="es-ES" smtClean="0"/>
              <a:t>Representar, analizar y sintetizar</a:t>
            </a:r>
          </a:p>
        </p:txBody>
      </p:sp>
      <p:pic>
        <p:nvPicPr>
          <p:cNvPr id="12291" name="Picture 5"/>
          <p:cNvPicPr>
            <a:picLocks noChangeAspect="1" noChangeArrowheads="1"/>
          </p:cNvPicPr>
          <p:nvPr/>
        </p:nvPicPr>
        <p:blipFill>
          <a:blip r:embed="rId2" cstate="print"/>
          <a:srcRect/>
          <a:stretch>
            <a:fillRect/>
          </a:stretch>
        </p:blipFill>
        <p:spPr bwMode="auto">
          <a:xfrm>
            <a:off x="468313" y="1196975"/>
            <a:ext cx="8458200" cy="1196975"/>
          </a:xfrm>
          <a:prstGeom prst="rect">
            <a:avLst/>
          </a:prstGeom>
          <a:noFill/>
          <a:ln w="9525">
            <a:noFill/>
            <a:miter lim="800000"/>
            <a:headEnd/>
            <a:tailEnd/>
          </a:ln>
        </p:spPr>
      </p:pic>
      <p:pic>
        <p:nvPicPr>
          <p:cNvPr id="12292" name="Picture 6"/>
          <p:cNvPicPr>
            <a:picLocks noChangeAspect="1" noChangeArrowheads="1"/>
          </p:cNvPicPr>
          <p:nvPr/>
        </p:nvPicPr>
        <p:blipFill>
          <a:blip r:embed="rId3" cstate="print"/>
          <a:srcRect/>
          <a:stretch>
            <a:fillRect/>
          </a:stretch>
        </p:blipFill>
        <p:spPr bwMode="auto">
          <a:xfrm>
            <a:off x="179388" y="2565400"/>
            <a:ext cx="8793162" cy="577850"/>
          </a:xfrm>
          <a:prstGeom prst="rect">
            <a:avLst/>
          </a:prstGeom>
          <a:noFill/>
          <a:ln w="9525">
            <a:noFill/>
            <a:miter lim="800000"/>
            <a:headEnd/>
            <a:tailEnd/>
          </a:ln>
        </p:spPr>
      </p:pic>
      <p:sp>
        <p:nvSpPr>
          <p:cNvPr id="12293" name="Rectangle 7"/>
          <p:cNvSpPr>
            <a:spLocks noChangeArrowheads="1"/>
          </p:cNvSpPr>
          <p:nvPr/>
        </p:nvSpPr>
        <p:spPr bwMode="auto">
          <a:xfrm>
            <a:off x="4284663" y="2852738"/>
            <a:ext cx="4751387" cy="431800"/>
          </a:xfrm>
          <a:prstGeom prst="rect">
            <a:avLst/>
          </a:prstGeom>
          <a:solidFill>
            <a:schemeClr val="bg1"/>
          </a:solidFill>
          <a:ln w="9525">
            <a:noFill/>
            <a:miter lim="800000"/>
            <a:headEnd/>
            <a:tailEnd/>
          </a:ln>
        </p:spPr>
        <p:txBody>
          <a:bodyPr wrap="none" anchor="ctr"/>
          <a:lstStyle/>
          <a:p>
            <a:endParaRPr lang="es-ES"/>
          </a:p>
        </p:txBody>
      </p:sp>
      <p:pic>
        <p:nvPicPr>
          <p:cNvPr id="12294" name="Picture 8"/>
          <p:cNvPicPr>
            <a:picLocks noChangeAspect="1" noChangeArrowheads="1"/>
          </p:cNvPicPr>
          <p:nvPr/>
        </p:nvPicPr>
        <p:blipFill>
          <a:blip r:embed="rId4" cstate="print"/>
          <a:srcRect/>
          <a:stretch>
            <a:fillRect/>
          </a:stretch>
        </p:blipFill>
        <p:spPr bwMode="auto">
          <a:xfrm>
            <a:off x="179388" y="3429000"/>
            <a:ext cx="8604250" cy="1658938"/>
          </a:xfrm>
          <a:prstGeom prst="rect">
            <a:avLst/>
          </a:prstGeom>
          <a:noFill/>
          <a:ln w="9525">
            <a:noFill/>
            <a:miter lim="800000"/>
            <a:headEnd/>
            <a:tailEnd/>
          </a:ln>
        </p:spPr>
      </p:pic>
      <p:sp>
        <p:nvSpPr>
          <p:cNvPr id="12295" name="Text Box 9"/>
          <p:cNvSpPr txBox="1">
            <a:spLocks noChangeArrowheads="1"/>
          </p:cNvSpPr>
          <p:nvPr/>
        </p:nvSpPr>
        <p:spPr bwMode="auto">
          <a:xfrm>
            <a:off x="6156325" y="2133600"/>
            <a:ext cx="2736850" cy="304800"/>
          </a:xfrm>
          <a:prstGeom prst="rect">
            <a:avLst/>
          </a:prstGeom>
          <a:noFill/>
          <a:ln w="9525">
            <a:noFill/>
            <a:miter lim="800000"/>
            <a:headEnd/>
            <a:tailEnd/>
          </a:ln>
        </p:spPr>
        <p:txBody>
          <a:bodyPr>
            <a:spAutoFit/>
          </a:bodyPr>
          <a:lstStyle/>
          <a:p>
            <a:pPr>
              <a:spcBef>
                <a:spcPct val="50000"/>
              </a:spcBef>
            </a:pPr>
            <a:r>
              <a:rPr lang="es-ES" sz="1400" dirty="0"/>
              <a:t>Tabla de verdad y función lógica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smtClean="0"/>
              <a:t>1.3 Variables y operadores lógicos. Algebra de Boole</a:t>
            </a:r>
          </a:p>
        </p:txBody>
      </p:sp>
      <p:sp>
        <p:nvSpPr>
          <p:cNvPr id="13315" name="Rectangle 3"/>
          <p:cNvSpPr>
            <a:spLocks noGrp="1" noChangeArrowheads="1"/>
          </p:cNvSpPr>
          <p:nvPr>
            <p:ph type="body" idx="1"/>
          </p:nvPr>
        </p:nvSpPr>
        <p:spPr>
          <a:xfrm>
            <a:off x="179388" y="1628775"/>
            <a:ext cx="8507412" cy="4968577"/>
          </a:xfrm>
        </p:spPr>
        <p:txBody>
          <a:bodyPr>
            <a:normAutofit fontScale="85000" lnSpcReduction="10000"/>
          </a:bodyPr>
          <a:lstStyle/>
          <a:p>
            <a:pPr eaLnBrk="1" hangingPunct="1">
              <a:lnSpc>
                <a:spcPct val="120000"/>
              </a:lnSpc>
            </a:pPr>
            <a:r>
              <a:rPr lang="es-ES" sz="2000" dirty="0"/>
              <a:t>Definición del Algebra de </a:t>
            </a:r>
            <a:r>
              <a:rPr lang="es-ES" sz="2000" dirty="0" smtClean="0"/>
              <a:t>Boole</a:t>
            </a:r>
          </a:p>
          <a:p>
            <a:pPr lvl="1" eaLnBrk="1" hangingPunct="1">
              <a:lnSpc>
                <a:spcPct val="120000"/>
              </a:lnSpc>
            </a:pPr>
            <a:r>
              <a:rPr lang="es-ES" sz="1600" dirty="0"/>
              <a:t>George Boole (1854) desarrolló una herramienta matemática que se utiliza para el estudio de computadores.</a:t>
            </a:r>
          </a:p>
          <a:p>
            <a:pPr lvl="1" eaLnBrk="1" hangingPunct="1">
              <a:lnSpc>
                <a:spcPct val="120000"/>
              </a:lnSpc>
            </a:pPr>
            <a:r>
              <a:rPr lang="es-ES" sz="2000" dirty="0" smtClean="0"/>
              <a:t>Es </a:t>
            </a:r>
            <a:r>
              <a:rPr lang="es-ES" sz="2000" dirty="0"/>
              <a:t>una estructura matemática que se construye a partir de </a:t>
            </a:r>
            <a:r>
              <a:rPr lang="es-ES" sz="2000" dirty="0">
                <a:solidFill>
                  <a:srgbClr val="FF0000"/>
                </a:solidFill>
              </a:rPr>
              <a:t>un conjunto de elementos sobre los que se definen unos operadores </a:t>
            </a:r>
            <a:r>
              <a:rPr lang="es-ES" sz="2000" dirty="0"/>
              <a:t>que permiten realizar operaciones en ellos, estableciendo unos postulados o axiomas que relacionan tanto al conjunto de elementos como al conjunto de </a:t>
            </a:r>
            <a:r>
              <a:rPr lang="es-ES" sz="2000" dirty="0" smtClean="0"/>
              <a:t>operadores</a:t>
            </a:r>
          </a:p>
          <a:p>
            <a:pPr lvl="1" eaLnBrk="1" hangingPunct="1">
              <a:lnSpc>
                <a:spcPct val="120000"/>
              </a:lnSpc>
            </a:pPr>
            <a:r>
              <a:rPr lang="es-ES" sz="2000" dirty="0"/>
              <a:t>Para la construcción de un álgebra de Boole, se parte de una estructura algebraica (B, +, ·), formada por un conjunto de elementos B y dos operaciones definidas en el mismo, denominadas + y · (suma y producto). </a:t>
            </a:r>
          </a:p>
          <a:p>
            <a:pPr lvl="1" eaLnBrk="1" hangingPunct="1">
              <a:lnSpc>
                <a:spcPct val="120000"/>
              </a:lnSpc>
            </a:pPr>
            <a:r>
              <a:rPr lang="es-ES" dirty="0" smtClean="0"/>
              <a:t>Operaciones</a:t>
            </a:r>
            <a:r>
              <a:rPr lang="es-ES" dirty="0"/>
              <a:t>: </a:t>
            </a:r>
          </a:p>
          <a:p>
            <a:pPr lvl="2" eaLnBrk="1" hangingPunct="1">
              <a:lnSpc>
                <a:spcPct val="120000"/>
              </a:lnSpc>
            </a:pPr>
            <a:r>
              <a:rPr lang="es-ES" dirty="0"/>
              <a:t>+ (suma lógica); * (producto lógico); complementación</a:t>
            </a:r>
          </a:p>
          <a:p>
            <a:pPr lvl="1" eaLnBrk="1" hangingPunct="1">
              <a:lnSpc>
                <a:spcPct val="120000"/>
              </a:lnSpc>
            </a:pPr>
            <a:r>
              <a:rPr lang="es-ES" dirty="0"/>
              <a:t>La aplicación en computadores es del tipo binario ⇒ 0/1</a:t>
            </a:r>
          </a:p>
          <a:p>
            <a:pPr lvl="2" eaLnBrk="1" hangingPunct="1">
              <a:lnSpc>
                <a:spcPct val="120000"/>
              </a:lnSpc>
            </a:pPr>
            <a:r>
              <a:rPr lang="es-ES" sz="1600" dirty="0"/>
              <a:t>El estado de un elemento del circuito lógico viene representado por una variable que puede valer “1” o “0</a:t>
            </a:r>
            <a:r>
              <a:rPr lang="es-ES" sz="1600" dirty="0" smtClean="0"/>
              <a:t>”.</a:t>
            </a:r>
            <a:endParaRPr lang="es-E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dirty="0" smtClean="0"/>
              <a:t>Postulados</a:t>
            </a:r>
          </a:p>
        </p:txBody>
      </p:sp>
      <p:sp>
        <p:nvSpPr>
          <p:cNvPr id="13315" name="Rectangle 3"/>
          <p:cNvSpPr>
            <a:spLocks noGrp="1" noChangeArrowheads="1"/>
          </p:cNvSpPr>
          <p:nvPr>
            <p:ph type="body" idx="1"/>
          </p:nvPr>
        </p:nvSpPr>
        <p:spPr>
          <a:xfrm>
            <a:off x="179388" y="1628775"/>
            <a:ext cx="8507412" cy="1152525"/>
          </a:xfrm>
        </p:spPr>
        <p:txBody>
          <a:bodyPr/>
          <a:lstStyle/>
          <a:p>
            <a:pPr eaLnBrk="1" hangingPunct="1">
              <a:lnSpc>
                <a:spcPct val="80000"/>
              </a:lnSpc>
            </a:pPr>
            <a:r>
              <a:rPr lang="es-ES" altLang="es-ES" sz="2400" dirty="0"/>
              <a:t>Se dice que es un álgebra de Boole si cumple los siguientes axiomas, también conocidos como </a:t>
            </a:r>
            <a:r>
              <a:rPr lang="es-ES" altLang="es-ES" sz="2400" b="1" dirty="0"/>
              <a:t>postulados de Huntington</a:t>
            </a:r>
            <a:r>
              <a:rPr lang="es-ES" altLang="es-ES" sz="2400" dirty="0"/>
              <a:t>.</a:t>
            </a:r>
          </a:p>
          <a:p>
            <a:pPr eaLnBrk="1" hangingPunct="1">
              <a:lnSpc>
                <a:spcPct val="80000"/>
              </a:lnSpc>
            </a:pPr>
            <a:endParaRPr lang="es-ES" sz="2400" dirty="0" smtClean="0"/>
          </a:p>
        </p:txBody>
      </p:sp>
      <p:pic>
        <p:nvPicPr>
          <p:cNvPr id="13316" name="Picture 4"/>
          <p:cNvPicPr>
            <a:picLocks noChangeAspect="1" noChangeArrowheads="1"/>
          </p:cNvPicPr>
          <p:nvPr/>
        </p:nvPicPr>
        <p:blipFill>
          <a:blip r:embed="rId2" cstate="print"/>
          <a:srcRect/>
          <a:stretch>
            <a:fillRect/>
          </a:stretch>
        </p:blipFill>
        <p:spPr bwMode="auto">
          <a:xfrm>
            <a:off x="755576" y="2780928"/>
            <a:ext cx="7777162" cy="3524250"/>
          </a:xfrm>
          <a:prstGeom prst="rect">
            <a:avLst/>
          </a:prstGeom>
          <a:noFill/>
          <a:ln w="9525">
            <a:noFill/>
            <a:miter lim="800000"/>
            <a:headEnd/>
            <a:tailEnd/>
          </a:ln>
        </p:spPr>
      </p:pic>
    </p:spTree>
    <p:extLst>
      <p:ext uri="{BB962C8B-B14F-4D97-AF65-F5344CB8AC3E}">
        <p14:creationId xmlns:p14="http://schemas.microsoft.com/office/powerpoint/2010/main" val="406773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68313" y="476250"/>
            <a:ext cx="8229600" cy="504825"/>
          </a:xfrm>
        </p:spPr>
        <p:txBody>
          <a:bodyPr/>
          <a:lstStyle/>
          <a:p>
            <a:pPr eaLnBrk="1" hangingPunct="1"/>
            <a:r>
              <a:rPr lang="es-ES" sz="2800" smtClean="0"/>
              <a:t>Postulados algebra de Boole</a:t>
            </a:r>
          </a:p>
        </p:txBody>
      </p:sp>
      <p:pic>
        <p:nvPicPr>
          <p:cNvPr id="14339" name="Picture 5"/>
          <p:cNvPicPr>
            <a:picLocks noChangeAspect="1" noChangeArrowheads="1"/>
          </p:cNvPicPr>
          <p:nvPr/>
        </p:nvPicPr>
        <p:blipFill>
          <a:blip r:embed="rId2" cstate="print"/>
          <a:srcRect/>
          <a:stretch>
            <a:fillRect/>
          </a:stretch>
        </p:blipFill>
        <p:spPr bwMode="auto">
          <a:xfrm>
            <a:off x="468313" y="1268413"/>
            <a:ext cx="7561262" cy="5051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222301" y="903040"/>
            <a:ext cx="8666112" cy="12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pPr>
            <a:r>
              <a:rPr lang="es-ES" altLang="es-ES" sz="1600" dirty="0" smtClean="0"/>
              <a:t>Se </a:t>
            </a:r>
            <a:r>
              <a:rPr lang="es-ES" altLang="es-ES" sz="1600" dirty="0"/>
              <a:t>representa el valor que toma la función para cada una de las posibles combinaciones de sus </a:t>
            </a:r>
            <a:r>
              <a:rPr lang="es-ES" altLang="es-ES" sz="1600" dirty="0" smtClean="0"/>
              <a:t>variables</a:t>
            </a:r>
          </a:p>
          <a:p>
            <a:pPr eaLnBrk="1" hangingPunct="1">
              <a:spcBef>
                <a:spcPct val="0"/>
              </a:spcBef>
            </a:pPr>
            <a:r>
              <a:rPr lang="es-ES" altLang="es-ES" sz="1600" dirty="0" smtClean="0"/>
              <a:t>Recoge </a:t>
            </a:r>
            <a:r>
              <a:rPr lang="es-ES" altLang="es-ES" sz="1600" dirty="0"/>
              <a:t>todas las combinaciones de las variables </a:t>
            </a:r>
            <a:r>
              <a:rPr lang="es-ES" altLang="es-ES" sz="1600" dirty="0" smtClean="0"/>
              <a:t>de entrada </a:t>
            </a:r>
            <a:r>
              <a:rPr lang="es-ES" altLang="es-ES" sz="1600" dirty="0"/>
              <a:t>y los valores </a:t>
            </a:r>
            <a:r>
              <a:rPr lang="es-ES" altLang="es-ES" sz="1600" dirty="0" smtClean="0"/>
              <a:t>que toman </a:t>
            </a:r>
            <a:r>
              <a:rPr lang="es-ES" altLang="es-ES" sz="1600" dirty="0"/>
              <a:t>las salidas..</a:t>
            </a:r>
            <a:endParaRPr lang="es-ES" altLang="es-ES" sz="1600" i="1" dirty="0">
              <a:sym typeface="Symbol" pitchFamily="18" charset="2"/>
            </a:endParaRPr>
          </a:p>
        </p:txBody>
      </p:sp>
      <p:graphicFrame>
        <p:nvGraphicFramePr>
          <p:cNvPr id="166917" name="Group 5"/>
          <p:cNvGraphicFramePr>
            <a:graphicFrameLocks noGrp="1"/>
          </p:cNvGraphicFramePr>
          <p:nvPr/>
        </p:nvGraphicFramePr>
        <p:xfrm>
          <a:off x="1403350" y="1916113"/>
          <a:ext cx="5997575" cy="2468646"/>
        </p:xfrm>
        <a:graphic>
          <a:graphicData uri="http://schemas.openxmlformats.org/drawingml/2006/table">
            <a:tbl>
              <a:tblPr/>
              <a:tblGrid>
                <a:gridCol w="268288"/>
                <a:gridCol w="268287"/>
                <a:gridCol w="268288"/>
                <a:gridCol w="334962"/>
                <a:gridCol w="971550"/>
                <a:gridCol w="971550"/>
                <a:gridCol w="971550"/>
                <a:gridCol w="971550"/>
                <a:gridCol w="971550"/>
              </a:tblGrid>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sym typeface="Symbol" pitchFamily="18" charset="2"/>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b+c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a*(b+c)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a*b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dirty="0" smtClean="0">
                          <a:ln>
                            <a:noFill/>
                          </a:ln>
                          <a:solidFill>
                            <a:schemeClr val="tx1"/>
                          </a:solidFill>
                          <a:effectLst/>
                          <a:latin typeface="Arial" charset="0"/>
                        </a:rPr>
                        <a:t>a*c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(a*b)+(a*c)</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7019" name="Rectangle 107"/>
          <p:cNvSpPr>
            <a:spLocks noChangeArrowheads="1"/>
          </p:cNvSpPr>
          <p:nvPr/>
        </p:nvSpPr>
        <p:spPr bwMode="auto">
          <a:xfrm>
            <a:off x="250825" y="4437063"/>
            <a:ext cx="86375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b="1"/>
              <a:t>Ejemplo. </a:t>
            </a:r>
            <a:r>
              <a:rPr lang="es-ES" altLang="es-ES" sz="1600">
                <a:sym typeface="Symbol" pitchFamily="18" charset="2"/>
              </a:rPr>
              <a:t>Demostrar las leyes de De Morgan mediante las tablas de verdad, para funciones de dos variables. (a + b)’ = a’ * b’</a:t>
            </a:r>
            <a:endParaRPr lang="es-ES" altLang="es-ES" sz="1600"/>
          </a:p>
        </p:txBody>
      </p:sp>
      <p:graphicFrame>
        <p:nvGraphicFramePr>
          <p:cNvPr id="167020" name="Group 108"/>
          <p:cNvGraphicFramePr>
            <a:graphicFrameLocks noGrp="1"/>
          </p:cNvGraphicFramePr>
          <p:nvPr>
            <p:extLst>
              <p:ext uri="{D42A27DB-BD31-4B8C-83A1-F6EECF244321}">
                <p14:modId xmlns:p14="http://schemas.microsoft.com/office/powerpoint/2010/main" val="3836889106"/>
              </p:ext>
            </p:extLst>
          </p:nvPr>
        </p:nvGraphicFramePr>
        <p:xfrm>
          <a:off x="1690713" y="5229200"/>
          <a:ext cx="5729288" cy="1371600"/>
        </p:xfrm>
        <a:graphic>
          <a:graphicData uri="http://schemas.openxmlformats.org/drawingml/2006/table">
            <a:tbl>
              <a:tblPr/>
              <a:tblGrid>
                <a:gridCol w="268288"/>
                <a:gridCol w="268287"/>
                <a:gridCol w="334963"/>
                <a:gridCol w="971550"/>
                <a:gridCol w="971550"/>
                <a:gridCol w="971550"/>
                <a:gridCol w="971550"/>
                <a:gridCol w="971550"/>
              </a:tblGrid>
              <a:tr h="176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Arial"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1 Título"/>
          <p:cNvSpPr>
            <a:spLocks noGrp="1"/>
          </p:cNvSpPr>
          <p:nvPr>
            <p:ph type="title"/>
          </p:nvPr>
        </p:nvSpPr>
        <p:spPr>
          <a:xfrm>
            <a:off x="468313" y="476250"/>
            <a:ext cx="8229600" cy="360462"/>
          </a:xfrm>
        </p:spPr>
        <p:txBody>
          <a:bodyPr/>
          <a:lstStyle/>
          <a:p>
            <a:r>
              <a:rPr lang="es-ES" dirty="0" smtClean="0"/>
              <a:t>Tablas de verdad</a:t>
            </a:r>
            <a:endParaRPr lang="es-ES" dirty="0"/>
          </a:p>
        </p:txBody>
      </p:sp>
    </p:spTree>
    <p:extLst>
      <p:ext uri="{BB962C8B-B14F-4D97-AF65-F5344CB8AC3E}">
        <p14:creationId xmlns:p14="http://schemas.microsoft.com/office/powerpoint/2010/main" val="403475969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wipe(left)">
                                      <p:cBhvr>
                                        <p:cTn id="7" dur="500"/>
                                        <p:tgtEl>
                                          <p:spTgt spid="1669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66917"/>
                                        </p:tgtEl>
                                        <p:attrNameLst>
                                          <p:attrName>style.visibility</p:attrName>
                                        </p:attrNameLst>
                                      </p:cBhvr>
                                      <p:to>
                                        <p:strVal val="visible"/>
                                      </p:to>
                                    </p:set>
                                    <p:animEffect transition="in" filter="wipe(up)">
                                      <p:cBhvr>
                                        <p:cTn id="11" dur="500"/>
                                        <p:tgtEl>
                                          <p:spTgt spid="1669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7019"/>
                                        </p:tgtEl>
                                        <p:attrNameLst>
                                          <p:attrName>style.visibility</p:attrName>
                                        </p:attrNameLst>
                                      </p:cBhvr>
                                      <p:to>
                                        <p:strVal val="visible"/>
                                      </p:to>
                                    </p:set>
                                    <p:animEffect transition="in" filter="wipe(left)">
                                      <p:cBhvr>
                                        <p:cTn id="16" dur="500"/>
                                        <p:tgtEl>
                                          <p:spTgt spid="167019"/>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67020"/>
                                        </p:tgtEl>
                                        <p:attrNameLst>
                                          <p:attrName>style.visibility</p:attrName>
                                        </p:attrNameLst>
                                      </p:cBhvr>
                                      <p:to>
                                        <p:strVal val="visible"/>
                                      </p:to>
                                    </p:set>
                                    <p:animEffect transition="in" filter="wipe(up)">
                                      <p:cBhvr>
                                        <p:cTn id="20" dur="500"/>
                                        <p:tgtEl>
                                          <p:spTgt spid="167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P spid="1670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476250"/>
            <a:ext cx="8229600" cy="720725"/>
          </a:xfrm>
        </p:spPr>
        <p:txBody>
          <a:bodyPr/>
          <a:lstStyle/>
          <a:p>
            <a:pPr eaLnBrk="1" hangingPunct="1"/>
            <a:r>
              <a:rPr lang="es-ES" sz="2800" smtClean="0"/>
              <a:t>Demostración de postulados por inducción completa</a:t>
            </a:r>
          </a:p>
        </p:txBody>
      </p:sp>
      <p:pic>
        <p:nvPicPr>
          <p:cNvPr id="15363" name="Picture 4"/>
          <p:cNvPicPr>
            <a:picLocks noChangeAspect="1" noChangeArrowheads="1"/>
          </p:cNvPicPr>
          <p:nvPr/>
        </p:nvPicPr>
        <p:blipFill>
          <a:blip r:embed="rId2" cstate="print"/>
          <a:srcRect/>
          <a:stretch>
            <a:fillRect/>
          </a:stretch>
        </p:blipFill>
        <p:spPr bwMode="auto">
          <a:xfrm>
            <a:off x="179388" y="1360488"/>
            <a:ext cx="8783637" cy="41370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476250"/>
            <a:ext cx="8229600" cy="792163"/>
          </a:xfrm>
        </p:spPr>
        <p:txBody>
          <a:bodyPr/>
          <a:lstStyle/>
          <a:p>
            <a:pPr eaLnBrk="1" hangingPunct="1"/>
            <a:r>
              <a:rPr lang="es-ES" smtClean="0"/>
              <a:t>Demostración mediante diagramas de Venm</a:t>
            </a:r>
          </a:p>
        </p:txBody>
      </p:sp>
      <p:pic>
        <p:nvPicPr>
          <p:cNvPr id="16387" name="Picture 4"/>
          <p:cNvPicPr>
            <a:picLocks noChangeAspect="1" noChangeArrowheads="1"/>
          </p:cNvPicPr>
          <p:nvPr/>
        </p:nvPicPr>
        <p:blipFill>
          <a:blip r:embed="rId2" cstate="print"/>
          <a:srcRect/>
          <a:stretch>
            <a:fillRect/>
          </a:stretch>
        </p:blipFill>
        <p:spPr bwMode="auto">
          <a:xfrm>
            <a:off x="539750" y="1628775"/>
            <a:ext cx="8181975" cy="4144963"/>
          </a:xfrm>
          <a:prstGeom prst="rect">
            <a:avLst/>
          </a:prstGeom>
          <a:noFill/>
          <a:ln w="9525">
            <a:noFill/>
            <a:miter lim="800000"/>
            <a:headEnd/>
            <a:tailEnd/>
          </a:ln>
        </p:spPr>
      </p:pic>
      <p:sp>
        <p:nvSpPr>
          <p:cNvPr id="16388" name="4 CuadroTexto"/>
          <p:cNvSpPr txBox="1">
            <a:spLocks noChangeArrowheads="1"/>
          </p:cNvSpPr>
          <p:nvPr/>
        </p:nvSpPr>
        <p:spPr bwMode="auto">
          <a:xfrm>
            <a:off x="6156325" y="1844675"/>
            <a:ext cx="1079500" cy="369888"/>
          </a:xfrm>
          <a:prstGeom prst="rect">
            <a:avLst/>
          </a:prstGeom>
          <a:solidFill>
            <a:schemeClr val="bg1"/>
          </a:solidFill>
          <a:ln w="9525">
            <a:noFill/>
            <a:miter lim="800000"/>
            <a:headEnd/>
            <a:tailEnd/>
          </a:ln>
        </p:spPr>
        <p:txBody>
          <a:bodyPr>
            <a:spAutoFit/>
          </a:bodyPr>
          <a:lstStyle/>
          <a:p>
            <a:r>
              <a:rPr lang="es-ES"/>
              <a:t>X(Y+Z)</a:t>
            </a:r>
          </a:p>
        </p:txBody>
      </p:sp>
      <p:sp>
        <p:nvSpPr>
          <p:cNvPr id="16389" name="5 CuadroTexto"/>
          <p:cNvSpPr txBox="1">
            <a:spLocks noChangeArrowheads="1"/>
          </p:cNvSpPr>
          <p:nvPr/>
        </p:nvSpPr>
        <p:spPr bwMode="auto">
          <a:xfrm>
            <a:off x="3563938" y="3573463"/>
            <a:ext cx="503237" cy="368300"/>
          </a:xfrm>
          <a:prstGeom prst="rect">
            <a:avLst/>
          </a:prstGeom>
          <a:solidFill>
            <a:schemeClr val="bg1"/>
          </a:solidFill>
          <a:ln w="9525">
            <a:noFill/>
            <a:miter lim="800000"/>
            <a:headEnd/>
            <a:tailEnd/>
          </a:ln>
        </p:spPr>
        <p:txBody>
          <a:bodyPr>
            <a:spAutoFit/>
          </a:bodyPr>
          <a:lstStyle/>
          <a:p>
            <a:r>
              <a:rPr lang="es-ES"/>
              <a:t>XZ</a:t>
            </a:r>
          </a:p>
        </p:txBody>
      </p:sp>
      <p:sp>
        <p:nvSpPr>
          <p:cNvPr id="16390" name="6 CuadroTexto"/>
          <p:cNvSpPr txBox="1">
            <a:spLocks noChangeArrowheads="1"/>
          </p:cNvSpPr>
          <p:nvPr/>
        </p:nvSpPr>
        <p:spPr bwMode="auto">
          <a:xfrm>
            <a:off x="6156325" y="3500438"/>
            <a:ext cx="1008063" cy="369887"/>
          </a:xfrm>
          <a:prstGeom prst="rect">
            <a:avLst/>
          </a:prstGeom>
          <a:solidFill>
            <a:schemeClr val="bg1"/>
          </a:solidFill>
          <a:ln w="9525">
            <a:noFill/>
            <a:miter lim="800000"/>
            <a:headEnd/>
            <a:tailEnd/>
          </a:ln>
        </p:spPr>
        <p:txBody>
          <a:bodyPr>
            <a:spAutoFit/>
          </a:bodyPr>
          <a:lstStyle/>
          <a:p>
            <a:r>
              <a:rPr lang="es-ES"/>
              <a:t>XY+XZ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smtClean="0"/>
              <a:t>Teoremas del Algebra de Boole</a:t>
            </a:r>
          </a:p>
        </p:txBody>
      </p:sp>
      <p:pic>
        <p:nvPicPr>
          <p:cNvPr id="17411" name="Picture 4"/>
          <p:cNvPicPr>
            <a:picLocks noChangeAspect="1" noChangeArrowheads="1"/>
          </p:cNvPicPr>
          <p:nvPr/>
        </p:nvPicPr>
        <p:blipFill>
          <a:blip r:embed="rId2" cstate="print"/>
          <a:srcRect/>
          <a:stretch>
            <a:fillRect/>
          </a:stretch>
        </p:blipFill>
        <p:spPr bwMode="auto">
          <a:xfrm>
            <a:off x="468313" y="1700213"/>
            <a:ext cx="8326437" cy="4518025"/>
          </a:xfrm>
          <a:prstGeom prst="rect">
            <a:avLst/>
          </a:prstGeom>
          <a:noFill/>
          <a:ln w="9525">
            <a:noFill/>
            <a:miter lim="800000"/>
            <a:headEnd/>
            <a:tailEnd/>
          </a:ln>
        </p:spPr>
      </p:pic>
      <p:sp>
        <p:nvSpPr>
          <p:cNvPr id="2" name="1 Rectángulo"/>
          <p:cNvSpPr/>
          <p:nvPr/>
        </p:nvSpPr>
        <p:spPr>
          <a:xfrm>
            <a:off x="6228184" y="2204864"/>
            <a:ext cx="1967205" cy="369332"/>
          </a:xfrm>
          <a:prstGeom prst="rect">
            <a:avLst/>
          </a:prstGeom>
        </p:spPr>
        <p:txBody>
          <a:bodyPr wrap="none">
            <a:spAutoFit/>
          </a:bodyPr>
          <a:lstStyle/>
          <a:p>
            <a:r>
              <a:rPr lang="es-ES" dirty="0"/>
              <a:t>Ley de involución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250825" y="1268413"/>
            <a:ext cx="86375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5963" indent="-715963" eaLnBrk="0" hangingPunct="0">
              <a:spcBef>
                <a:spcPct val="20000"/>
              </a:spcBef>
              <a:buChar char="•"/>
              <a:tabLst>
                <a:tab pos="712788" algn="l"/>
              </a:tabLst>
              <a:defRPr sz="3200">
                <a:solidFill>
                  <a:schemeClr val="tx1"/>
                </a:solidFill>
                <a:latin typeface="Arial" charset="0"/>
              </a:defRPr>
            </a:lvl1pPr>
            <a:lvl2pPr marL="742950" indent="-285750" eaLnBrk="0" hangingPunct="0">
              <a:spcBef>
                <a:spcPct val="20000"/>
              </a:spcBef>
              <a:buChar char="–"/>
              <a:tabLst>
                <a:tab pos="712788" algn="l"/>
              </a:tabLst>
              <a:defRPr sz="2800">
                <a:solidFill>
                  <a:schemeClr val="tx1"/>
                </a:solidFill>
                <a:latin typeface="Arial" charset="0"/>
              </a:defRPr>
            </a:lvl2pPr>
            <a:lvl3pPr marL="1143000" indent="-228600" eaLnBrk="0" hangingPunct="0">
              <a:spcBef>
                <a:spcPct val="20000"/>
              </a:spcBef>
              <a:buChar char="•"/>
              <a:tabLst>
                <a:tab pos="712788" algn="l"/>
              </a:tabLst>
              <a:defRPr sz="2400">
                <a:solidFill>
                  <a:schemeClr val="tx1"/>
                </a:solidFill>
                <a:latin typeface="Arial" charset="0"/>
              </a:defRPr>
            </a:lvl3pPr>
            <a:lvl4pPr marL="1600200" indent="-228600" eaLnBrk="0" hangingPunct="0">
              <a:spcBef>
                <a:spcPct val="20000"/>
              </a:spcBef>
              <a:buChar char="–"/>
              <a:tabLst>
                <a:tab pos="712788" algn="l"/>
              </a:tabLst>
              <a:defRPr sz="2000">
                <a:solidFill>
                  <a:schemeClr val="tx1"/>
                </a:solidFill>
                <a:latin typeface="Arial" charset="0"/>
              </a:defRPr>
            </a:lvl4pPr>
            <a:lvl5pPr marL="2057400" indent="-228600" eaLnBrk="0" hangingPunct="0">
              <a:spcBef>
                <a:spcPct val="20000"/>
              </a:spcBef>
              <a:buChar char="»"/>
              <a:tabLst>
                <a:tab pos="7127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7127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7127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7127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712788" algn="l"/>
              </a:tabLst>
              <a:defRPr sz="2000">
                <a:solidFill>
                  <a:schemeClr val="tx1"/>
                </a:solidFill>
                <a:latin typeface="Arial" charset="0"/>
              </a:defRPr>
            </a:lvl9pPr>
          </a:lstStyle>
          <a:p>
            <a:pPr eaLnBrk="1" hangingPunct="1">
              <a:spcBef>
                <a:spcPct val="0"/>
              </a:spcBef>
              <a:buFontTx/>
              <a:buNone/>
            </a:pPr>
            <a:r>
              <a:rPr lang="es-ES" altLang="es-ES" sz="1800" b="1" dirty="0"/>
              <a:t>Principio de dualidad. </a:t>
            </a:r>
            <a:endParaRPr lang="es-ES" altLang="es-ES" sz="1800" b="1" dirty="0" smtClean="0"/>
          </a:p>
          <a:p>
            <a:pPr eaLnBrk="1" hangingPunct="1">
              <a:spcBef>
                <a:spcPct val="0"/>
              </a:spcBef>
            </a:pPr>
            <a:r>
              <a:rPr lang="es-ES" altLang="es-ES" sz="1800" dirty="0" smtClean="0"/>
              <a:t>Cada </a:t>
            </a:r>
            <a:r>
              <a:rPr lang="es-ES" altLang="es-ES" sz="1800" dirty="0"/>
              <a:t>identidad deducida de los anteriores axiomas, permanecerá valida si los elementos 0 y 1 y los operadores + y * se cambian entre sí.</a:t>
            </a:r>
            <a:endParaRPr lang="es-ES" altLang="es-ES" sz="1800" i="1" dirty="0">
              <a:sym typeface="Symbol" pitchFamily="18" charset="2"/>
            </a:endParaRPr>
          </a:p>
        </p:txBody>
      </p:sp>
      <p:sp>
        <p:nvSpPr>
          <p:cNvPr id="162821" name="Rectangle 5"/>
          <p:cNvSpPr>
            <a:spLocks noChangeArrowheads="1"/>
          </p:cNvSpPr>
          <p:nvPr/>
        </p:nvSpPr>
        <p:spPr bwMode="auto">
          <a:xfrm>
            <a:off x="270039" y="2205038"/>
            <a:ext cx="8637588" cy="216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5963" indent="-715963" eaLnBrk="0" hangingPunct="0">
              <a:spcBef>
                <a:spcPct val="20000"/>
              </a:spcBef>
              <a:buChar char="•"/>
              <a:tabLst>
                <a:tab pos="712788" algn="l"/>
              </a:tabLst>
              <a:defRPr sz="3200">
                <a:solidFill>
                  <a:schemeClr val="tx1"/>
                </a:solidFill>
                <a:latin typeface="Arial" charset="0"/>
              </a:defRPr>
            </a:lvl1pPr>
            <a:lvl2pPr marL="742950" indent="-285750" eaLnBrk="0" hangingPunct="0">
              <a:spcBef>
                <a:spcPct val="20000"/>
              </a:spcBef>
              <a:buChar char="–"/>
              <a:tabLst>
                <a:tab pos="712788" algn="l"/>
              </a:tabLst>
              <a:defRPr sz="2800">
                <a:solidFill>
                  <a:schemeClr val="tx1"/>
                </a:solidFill>
                <a:latin typeface="Arial" charset="0"/>
              </a:defRPr>
            </a:lvl2pPr>
            <a:lvl3pPr marL="1143000" indent="-228600" eaLnBrk="0" hangingPunct="0">
              <a:spcBef>
                <a:spcPct val="20000"/>
              </a:spcBef>
              <a:buChar char="•"/>
              <a:tabLst>
                <a:tab pos="712788" algn="l"/>
              </a:tabLst>
              <a:defRPr sz="2400">
                <a:solidFill>
                  <a:schemeClr val="tx1"/>
                </a:solidFill>
                <a:latin typeface="Arial" charset="0"/>
              </a:defRPr>
            </a:lvl3pPr>
            <a:lvl4pPr marL="1600200" indent="-228600" eaLnBrk="0" hangingPunct="0">
              <a:spcBef>
                <a:spcPct val="20000"/>
              </a:spcBef>
              <a:buChar char="–"/>
              <a:tabLst>
                <a:tab pos="712788" algn="l"/>
              </a:tabLst>
              <a:defRPr sz="2000">
                <a:solidFill>
                  <a:schemeClr val="tx1"/>
                </a:solidFill>
                <a:latin typeface="Arial" charset="0"/>
              </a:defRPr>
            </a:lvl4pPr>
            <a:lvl5pPr marL="2057400" indent="-228600" eaLnBrk="0" hangingPunct="0">
              <a:spcBef>
                <a:spcPct val="20000"/>
              </a:spcBef>
              <a:buChar char="»"/>
              <a:tabLst>
                <a:tab pos="7127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7127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7127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7127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712788" algn="l"/>
              </a:tabLst>
              <a:defRPr sz="2000">
                <a:solidFill>
                  <a:schemeClr val="tx1"/>
                </a:solidFill>
                <a:latin typeface="Arial" charset="0"/>
              </a:defRPr>
            </a:lvl9pPr>
          </a:lstStyle>
          <a:p>
            <a:pPr algn="just" eaLnBrk="1" hangingPunct="1">
              <a:spcBef>
                <a:spcPct val="0"/>
              </a:spcBef>
              <a:buFontTx/>
              <a:buNone/>
            </a:pPr>
            <a:r>
              <a:rPr lang="es-ES" altLang="es-ES" sz="1800" b="1" dirty="0"/>
              <a:t>Ley de </a:t>
            </a:r>
            <a:r>
              <a:rPr lang="es-ES" altLang="es-ES" sz="1800" b="1" dirty="0" err="1"/>
              <a:t>idempotencia</a:t>
            </a:r>
            <a:r>
              <a:rPr lang="es-ES" altLang="es-ES" sz="1800" b="1" dirty="0"/>
              <a:t>. </a:t>
            </a:r>
            <a:r>
              <a:rPr lang="es-ES" altLang="es-ES" sz="1800" dirty="0"/>
              <a:t> Para cualquier elemento del algebra de </a:t>
            </a:r>
            <a:r>
              <a:rPr lang="es-ES" altLang="es-ES" sz="1800" dirty="0" err="1"/>
              <a:t>boole</a:t>
            </a:r>
            <a:r>
              <a:rPr lang="es-ES" altLang="es-ES" sz="1800" dirty="0"/>
              <a:t> se verifica que: </a:t>
            </a:r>
            <a:r>
              <a:rPr lang="es-ES" altLang="es-ES" sz="1800" dirty="0">
                <a:sym typeface="Symbol" pitchFamily="18" charset="2"/>
              </a:rPr>
              <a:t></a:t>
            </a:r>
            <a:r>
              <a:rPr lang="es-ES" altLang="es-ES" sz="1800" dirty="0"/>
              <a:t> </a:t>
            </a:r>
            <a:r>
              <a:rPr lang="es-ES" altLang="es-ES" sz="1800" i="1" dirty="0"/>
              <a:t>a </a:t>
            </a:r>
            <a:r>
              <a:rPr lang="es-ES" altLang="es-ES" sz="1800" i="1" dirty="0">
                <a:sym typeface="Symbol" pitchFamily="18" charset="2"/>
              </a:rPr>
              <a:t> </a:t>
            </a:r>
            <a:r>
              <a:rPr lang="es-ES" altLang="es-ES" sz="1800" i="1" dirty="0"/>
              <a:t>B</a:t>
            </a:r>
            <a:r>
              <a:rPr lang="es-ES" altLang="es-ES" sz="1800" dirty="0"/>
              <a:t>:</a:t>
            </a:r>
          </a:p>
          <a:p>
            <a:pPr eaLnBrk="1" hangingPunct="1">
              <a:spcBef>
                <a:spcPct val="0"/>
              </a:spcBef>
              <a:buFontTx/>
              <a:buNone/>
            </a:pPr>
            <a:r>
              <a:rPr lang="es-ES" altLang="es-ES" sz="1800" dirty="0"/>
              <a:t>	</a:t>
            </a:r>
            <a:r>
              <a:rPr lang="es-ES" altLang="es-ES" sz="1800" i="1" dirty="0"/>
              <a:t>a * </a:t>
            </a:r>
            <a:r>
              <a:rPr lang="es-ES" altLang="es-ES" sz="1800" dirty="0"/>
              <a:t>a</a:t>
            </a:r>
            <a:r>
              <a:rPr lang="es-ES" altLang="es-ES" sz="1800" i="1" dirty="0">
                <a:sym typeface="Symbol" pitchFamily="18" charset="2"/>
              </a:rPr>
              <a:t>= a</a:t>
            </a:r>
          </a:p>
          <a:p>
            <a:pPr eaLnBrk="1" hangingPunct="1">
              <a:spcBef>
                <a:spcPct val="0"/>
              </a:spcBef>
              <a:buFontTx/>
              <a:buNone/>
            </a:pPr>
            <a:r>
              <a:rPr lang="es-ES" altLang="es-ES" sz="1800" dirty="0"/>
              <a:t>	</a:t>
            </a:r>
            <a:r>
              <a:rPr lang="es-ES" altLang="es-ES" sz="1800" i="1" dirty="0"/>
              <a:t>a + </a:t>
            </a:r>
            <a:r>
              <a:rPr lang="es-ES" altLang="es-ES" sz="1800" dirty="0"/>
              <a:t>a</a:t>
            </a:r>
            <a:r>
              <a:rPr lang="es-ES" altLang="es-ES" sz="1800" i="1" dirty="0"/>
              <a:t> </a:t>
            </a:r>
            <a:r>
              <a:rPr lang="es-ES" altLang="es-ES" sz="1800" i="1" dirty="0">
                <a:sym typeface="Symbol" pitchFamily="18" charset="2"/>
              </a:rPr>
              <a:t>= a</a:t>
            </a:r>
          </a:p>
          <a:p>
            <a:pPr eaLnBrk="1" hangingPunct="1">
              <a:spcBef>
                <a:spcPct val="0"/>
              </a:spcBef>
              <a:buFontTx/>
              <a:buNone/>
            </a:pPr>
            <a:r>
              <a:rPr lang="es-ES" altLang="es-ES" sz="1800" i="1" dirty="0">
                <a:sym typeface="Symbol" pitchFamily="18" charset="2"/>
              </a:rPr>
              <a:t>	a * 0 = 0</a:t>
            </a:r>
          </a:p>
          <a:p>
            <a:pPr eaLnBrk="1" hangingPunct="1">
              <a:spcBef>
                <a:spcPct val="0"/>
              </a:spcBef>
              <a:buFontTx/>
              <a:buNone/>
            </a:pPr>
            <a:r>
              <a:rPr lang="es-ES" altLang="es-ES" sz="1800" i="1" dirty="0">
                <a:sym typeface="Symbol" pitchFamily="18" charset="2"/>
              </a:rPr>
              <a:t>	a + 1 = 1</a:t>
            </a:r>
            <a:endParaRPr lang="es-ES" altLang="es-ES" sz="1800" dirty="0">
              <a:sym typeface="Symbol" pitchFamily="18" charset="2"/>
            </a:endParaRPr>
          </a:p>
        </p:txBody>
      </p:sp>
      <p:grpSp>
        <p:nvGrpSpPr>
          <p:cNvPr id="2" name="Group 8"/>
          <p:cNvGrpSpPr>
            <a:grpSpLocks/>
          </p:cNvGrpSpPr>
          <p:nvPr/>
        </p:nvGrpSpPr>
        <p:grpSpPr bwMode="auto">
          <a:xfrm>
            <a:off x="1979613" y="2655888"/>
            <a:ext cx="3455987" cy="1133475"/>
            <a:chOff x="1247" y="1673"/>
            <a:chExt cx="2177" cy="714"/>
          </a:xfrm>
        </p:grpSpPr>
        <p:sp>
          <p:nvSpPr>
            <p:cNvPr id="5196" name="AutoShape 9"/>
            <p:cNvSpPr>
              <a:spLocks/>
            </p:cNvSpPr>
            <p:nvPr/>
          </p:nvSpPr>
          <p:spPr bwMode="auto">
            <a:xfrm>
              <a:off x="1247" y="1752"/>
              <a:ext cx="136" cy="635"/>
            </a:xfrm>
            <a:prstGeom prst="rightBrace">
              <a:avLst>
                <a:gd name="adj1" fmla="val 389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5197" name="Text Box 10"/>
            <p:cNvSpPr txBox="1">
              <a:spLocks noChangeArrowheads="1"/>
            </p:cNvSpPr>
            <p:nvPr/>
          </p:nvSpPr>
          <p:spPr bwMode="auto">
            <a:xfrm>
              <a:off x="1416" y="1673"/>
              <a:ext cx="2008"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dirty="0"/>
                <a:t>Estas 2 propiedades, junto con el postulado de </a:t>
              </a:r>
              <a:r>
                <a:rPr lang="es-ES" altLang="es-ES" sz="1800" dirty="0"/>
                <a:t>existencia</a:t>
              </a:r>
              <a:r>
                <a:rPr lang="es-ES" altLang="es-ES" sz="1600" dirty="0"/>
                <a:t> de elemento neutro, definen la suma y el producto lógico.</a:t>
              </a:r>
            </a:p>
          </p:txBody>
        </p:sp>
      </p:grpSp>
      <p:graphicFrame>
        <p:nvGraphicFramePr>
          <p:cNvPr id="162827" name="Group 11"/>
          <p:cNvGraphicFramePr>
            <a:graphicFrameLocks noGrp="1"/>
          </p:cNvGraphicFramePr>
          <p:nvPr/>
        </p:nvGraphicFramePr>
        <p:xfrm>
          <a:off x="5568950" y="2565400"/>
          <a:ext cx="1090613" cy="1371600"/>
        </p:xfrm>
        <a:graphic>
          <a:graphicData uri="http://schemas.openxmlformats.org/drawingml/2006/table">
            <a:tbl>
              <a:tblPr/>
              <a:tblGrid>
                <a:gridCol w="268288"/>
                <a:gridCol w="268287"/>
                <a:gridCol w="268288"/>
                <a:gridCol w="285750"/>
              </a:tblGrid>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2859" name="Group 43"/>
          <p:cNvGraphicFramePr>
            <a:graphicFrameLocks noGrp="1"/>
          </p:cNvGraphicFramePr>
          <p:nvPr/>
        </p:nvGraphicFramePr>
        <p:xfrm>
          <a:off x="6937375" y="2568575"/>
          <a:ext cx="1090613" cy="1371600"/>
        </p:xfrm>
        <a:graphic>
          <a:graphicData uri="http://schemas.openxmlformats.org/drawingml/2006/table">
            <a:tbl>
              <a:tblPr/>
              <a:tblGrid>
                <a:gridCol w="268288"/>
                <a:gridCol w="268287"/>
                <a:gridCol w="268288"/>
                <a:gridCol w="285750"/>
              </a:tblGrid>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2893" name="Rectangle 77"/>
          <p:cNvSpPr>
            <a:spLocks noChangeArrowheads="1"/>
          </p:cNvSpPr>
          <p:nvPr/>
        </p:nvSpPr>
        <p:spPr bwMode="auto">
          <a:xfrm>
            <a:off x="250825" y="4365104"/>
            <a:ext cx="86375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5963" indent="-715963" eaLnBrk="0" hangingPunct="0">
              <a:spcBef>
                <a:spcPct val="20000"/>
              </a:spcBef>
              <a:buChar char="•"/>
              <a:tabLst>
                <a:tab pos="712788" algn="l"/>
              </a:tabLst>
              <a:defRPr sz="3200">
                <a:solidFill>
                  <a:schemeClr val="tx1"/>
                </a:solidFill>
                <a:latin typeface="Arial" charset="0"/>
              </a:defRPr>
            </a:lvl1pPr>
            <a:lvl2pPr marL="742950" indent="-285750" eaLnBrk="0" hangingPunct="0">
              <a:spcBef>
                <a:spcPct val="20000"/>
              </a:spcBef>
              <a:buChar char="–"/>
              <a:tabLst>
                <a:tab pos="712788" algn="l"/>
              </a:tabLst>
              <a:defRPr sz="2800">
                <a:solidFill>
                  <a:schemeClr val="tx1"/>
                </a:solidFill>
                <a:latin typeface="Arial" charset="0"/>
              </a:defRPr>
            </a:lvl2pPr>
            <a:lvl3pPr marL="1143000" indent="-228600" eaLnBrk="0" hangingPunct="0">
              <a:spcBef>
                <a:spcPct val="20000"/>
              </a:spcBef>
              <a:buChar char="•"/>
              <a:tabLst>
                <a:tab pos="712788" algn="l"/>
              </a:tabLst>
              <a:defRPr sz="2400">
                <a:solidFill>
                  <a:schemeClr val="tx1"/>
                </a:solidFill>
                <a:latin typeface="Arial" charset="0"/>
              </a:defRPr>
            </a:lvl3pPr>
            <a:lvl4pPr marL="1600200" indent="-228600" eaLnBrk="0" hangingPunct="0">
              <a:spcBef>
                <a:spcPct val="20000"/>
              </a:spcBef>
              <a:buChar char="–"/>
              <a:tabLst>
                <a:tab pos="712788" algn="l"/>
              </a:tabLst>
              <a:defRPr sz="2000">
                <a:solidFill>
                  <a:schemeClr val="tx1"/>
                </a:solidFill>
                <a:latin typeface="Arial" charset="0"/>
              </a:defRPr>
            </a:lvl4pPr>
            <a:lvl5pPr marL="2057400" indent="-228600" eaLnBrk="0" hangingPunct="0">
              <a:spcBef>
                <a:spcPct val="20000"/>
              </a:spcBef>
              <a:buChar char="»"/>
              <a:tabLst>
                <a:tab pos="7127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7127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7127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7127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712788" algn="l"/>
              </a:tabLst>
              <a:defRPr sz="2000">
                <a:solidFill>
                  <a:schemeClr val="tx1"/>
                </a:solidFill>
                <a:latin typeface="Arial" charset="0"/>
              </a:defRPr>
            </a:lvl9pPr>
          </a:lstStyle>
          <a:p>
            <a:pPr eaLnBrk="1" hangingPunct="1">
              <a:spcBef>
                <a:spcPct val="0"/>
              </a:spcBef>
              <a:buFontTx/>
              <a:buNone/>
            </a:pPr>
            <a:r>
              <a:rPr lang="es-ES" altLang="es-ES" sz="2000" b="1" dirty="0"/>
              <a:t>Teorema de expansión de Shannon.</a:t>
            </a:r>
            <a:r>
              <a:rPr lang="es-ES" altLang="es-ES" sz="2000" dirty="0"/>
              <a:t> Toda función se puede descomponer</a:t>
            </a:r>
          </a:p>
          <a:p>
            <a:pPr eaLnBrk="1" hangingPunct="1">
              <a:spcBef>
                <a:spcPct val="0"/>
              </a:spcBef>
              <a:buFontTx/>
              <a:buNone/>
            </a:pPr>
            <a:r>
              <a:rPr lang="es-ES" altLang="es-ES" sz="2000" dirty="0"/>
              <a:t>	</a:t>
            </a:r>
            <a:r>
              <a:rPr lang="es-ES" altLang="es-ES" sz="2000" i="1" dirty="0">
                <a:latin typeface="Times New Roman" pitchFamily="18" charset="0"/>
              </a:rPr>
              <a:t>f</a:t>
            </a:r>
            <a:r>
              <a:rPr lang="es-ES" altLang="es-ES" sz="2000" dirty="0"/>
              <a:t>(a, b, c, …) = </a:t>
            </a:r>
            <a:r>
              <a:rPr lang="es-ES" altLang="es-ES" sz="2000" b="1" dirty="0">
                <a:solidFill>
                  <a:srgbClr val="0000FF"/>
                </a:solidFill>
              </a:rPr>
              <a:t>a</a:t>
            </a:r>
            <a:r>
              <a:rPr lang="es-ES" altLang="es-ES" sz="2000" dirty="0"/>
              <a:t> * </a:t>
            </a:r>
            <a:r>
              <a:rPr lang="es-ES" altLang="es-ES" sz="2000" i="1" dirty="0">
                <a:latin typeface="Times New Roman" pitchFamily="18" charset="0"/>
              </a:rPr>
              <a:t>f</a:t>
            </a:r>
            <a:r>
              <a:rPr lang="es-ES" altLang="es-ES" sz="2000" dirty="0"/>
              <a:t>(</a:t>
            </a:r>
            <a:r>
              <a:rPr lang="es-ES" altLang="es-ES" sz="2000" b="1" dirty="0">
                <a:solidFill>
                  <a:srgbClr val="0000FF"/>
                </a:solidFill>
              </a:rPr>
              <a:t>1</a:t>
            </a:r>
            <a:r>
              <a:rPr lang="es-ES" altLang="es-ES" sz="2000" dirty="0"/>
              <a:t> + b + c + …) + </a:t>
            </a:r>
            <a:r>
              <a:rPr lang="es-ES" altLang="es-ES" sz="2000" b="1" dirty="0">
                <a:solidFill>
                  <a:srgbClr val="FF0000"/>
                </a:solidFill>
              </a:rPr>
              <a:t>a’</a:t>
            </a:r>
            <a:r>
              <a:rPr lang="es-ES" altLang="es-ES" sz="2000" dirty="0"/>
              <a:t> * </a:t>
            </a:r>
            <a:r>
              <a:rPr lang="es-ES" altLang="es-ES" sz="2000" i="1" dirty="0">
                <a:latin typeface="Times New Roman" pitchFamily="18" charset="0"/>
              </a:rPr>
              <a:t>f</a:t>
            </a:r>
            <a:r>
              <a:rPr lang="es-ES" altLang="es-ES" sz="2000" dirty="0"/>
              <a:t>(</a:t>
            </a:r>
            <a:r>
              <a:rPr lang="es-ES" altLang="es-ES" sz="2000" b="1" dirty="0">
                <a:solidFill>
                  <a:srgbClr val="FF0000"/>
                </a:solidFill>
              </a:rPr>
              <a:t>0</a:t>
            </a:r>
            <a:r>
              <a:rPr lang="es-ES" altLang="es-ES" sz="2000" dirty="0"/>
              <a:t> + b + c + …)</a:t>
            </a:r>
          </a:p>
          <a:p>
            <a:pPr algn="just" eaLnBrk="1" hangingPunct="1">
              <a:spcBef>
                <a:spcPct val="0"/>
              </a:spcBef>
              <a:buFontTx/>
              <a:buNone/>
            </a:pPr>
            <a:r>
              <a:rPr lang="es-ES" altLang="es-ES" sz="1600" dirty="0"/>
              <a:t>Siendo </a:t>
            </a:r>
            <a:r>
              <a:rPr lang="es-ES" altLang="es-ES" sz="1600" i="1" dirty="0">
                <a:latin typeface="Times New Roman" pitchFamily="18" charset="0"/>
              </a:rPr>
              <a:t>f</a:t>
            </a:r>
            <a:r>
              <a:rPr lang="es-ES" altLang="es-ES" sz="1600" i="1" dirty="0"/>
              <a:t> </a:t>
            </a:r>
            <a:r>
              <a:rPr lang="es-ES" altLang="es-ES" sz="1600" dirty="0"/>
              <a:t>(1, </a:t>
            </a:r>
            <a:r>
              <a:rPr lang="es-ES" altLang="es-ES" sz="1600" i="1" dirty="0"/>
              <a:t>b</a:t>
            </a:r>
            <a:r>
              <a:rPr lang="es-ES" altLang="es-ES" sz="1600" dirty="0"/>
              <a:t>, </a:t>
            </a:r>
            <a:r>
              <a:rPr lang="es-ES" altLang="es-ES" sz="1600" i="1" dirty="0"/>
              <a:t>c</a:t>
            </a:r>
            <a:r>
              <a:rPr lang="es-ES" altLang="es-ES" sz="1600" dirty="0"/>
              <a:t>, …) la función resultante de sustituir, en la función original, todas las </a:t>
            </a:r>
            <a:r>
              <a:rPr lang="es-ES" altLang="es-ES" sz="1600" b="1" i="1" dirty="0">
                <a:solidFill>
                  <a:srgbClr val="0000FF"/>
                </a:solidFill>
              </a:rPr>
              <a:t>a</a:t>
            </a:r>
            <a:r>
              <a:rPr lang="es-ES" altLang="es-ES" sz="1600" i="1" dirty="0"/>
              <a:t> </a:t>
            </a:r>
            <a:r>
              <a:rPr lang="es-ES" altLang="es-ES" sz="1600" dirty="0"/>
              <a:t>por 1, y las </a:t>
            </a:r>
            <a:r>
              <a:rPr lang="es-ES" altLang="es-ES" sz="1600" b="1" i="1" dirty="0">
                <a:solidFill>
                  <a:srgbClr val="FF0000"/>
                </a:solidFill>
              </a:rPr>
              <a:t>a’</a:t>
            </a:r>
            <a:r>
              <a:rPr lang="es-ES" altLang="es-ES" sz="1600" i="1" dirty="0"/>
              <a:t> </a:t>
            </a:r>
            <a:r>
              <a:rPr lang="es-ES" altLang="es-ES" sz="1600" dirty="0"/>
              <a:t>por 0. El segundo término, </a:t>
            </a:r>
            <a:r>
              <a:rPr lang="es-ES" altLang="es-ES" sz="1600" i="1" dirty="0">
                <a:latin typeface="Times New Roman" pitchFamily="18" charset="0"/>
              </a:rPr>
              <a:t>f</a:t>
            </a:r>
            <a:r>
              <a:rPr lang="es-ES" altLang="es-ES" sz="1600" i="1" dirty="0"/>
              <a:t> </a:t>
            </a:r>
            <a:r>
              <a:rPr lang="es-ES" altLang="es-ES" sz="1600" dirty="0"/>
              <a:t>(0, </a:t>
            </a:r>
            <a:r>
              <a:rPr lang="es-ES" altLang="es-ES" sz="1600" i="1" dirty="0"/>
              <a:t>b</a:t>
            </a:r>
            <a:r>
              <a:rPr lang="es-ES" altLang="es-ES" sz="1600" dirty="0"/>
              <a:t>,</a:t>
            </a:r>
            <a:r>
              <a:rPr lang="es-ES" altLang="es-ES" sz="1600" i="1" dirty="0"/>
              <a:t> c</a:t>
            </a:r>
            <a:r>
              <a:rPr lang="es-ES" altLang="es-ES" sz="1600" dirty="0"/>
              <a:t>, …) es la función resultante de sustituir las </a:t>
            </a:r>
            <a:r>
              <a:rPr lang="es-ES" altLang="es-ES" sz="1600" b="1" i="1" dirty="0">
                <a:solidFill>
                  <a:srgbClr val="FF0000"/>
                </a:solidFill>
              </a:rPr>
              <a:t>a’</a:t>
            </a:r>
            <a:r>
              <a:rPr lang="es-ES" altLang="es-ES" sz="1600" i="1" dirty="0"/>
              <a:t> </a:t>
            </a:r>
            <a:r>
              <a:rPr lang="es-ES" altLang="es-ES" sz="1600" dirty="0"/>
              <a:t>por 0 y las </a:t>
            </a:r>
            <a:r>
              <a:rPr lang="es-ES" altLang="es-ES" sz="1600" b="1" i="1" dirty="0">
                <a:solidFill>
                  <a:srgbClr val="0000FF"/>
                </a:solidFill>
              </a:rPr>
              <a:t>a</a:t>
            </a:r>
            <a:r>
              <a:rPr lang="es-ES" altLang="es-ES" sz="1600" i="1" dirty="0"/>
              <a:t> </a:t>
            </a:r>
            <a:r>
              <a:rPr lang="es-ES" altLang="es-ES" sz="1600" dirty="0"/>
              <a:t>por 1.</a:t>
            </a:r>
          </a:p>
        </p:txBody>
      </p:sp>
      <p:sp>
        <p:nvSpPr>
          <p:cNvPr id="5" name="4 Título"/>
          <p:cNvSpPr>
            <a:spLocks noGrp="1"/>
          </p:cNvSpPr>
          <p:nvPr>
            <p:ph type="title"/>
          </p:nvPr>
        </p:nvSpPr>
        <p:spPr>
          <a:xfrm>
            <a:off x="478500" y="703689"/>
            <a:ext cx="8229600" cy="543719"/>
          </a:xfrm>
        </p:spPr>
        <p:txBody>
          <a:bodyPr/>
          <a:lstStyle/>
          <a:p>
            <a:r>
              <a:rPr lang="es-ES" dirty="0"/>
              <a:t>Leyes y Teoremas del Algebra de Boole</a:t>
            </a:r>
            <a:r>
              <a:rPr lang="es-ES" dirty="0" smtClean="0"/>
              <a:t>.</a:t>
            </a:r>
            <a:endParaRPr lang="es-ES" dirty="0"/>
          </a:p>
        </p:txBody>
      </p:sp>
    </p:spTree>
    <p:extLst>
      <p:ext uri="{BB962C8B-B14F-4D97-AF65-F5344CB8AC3E}">
        <p14:creationId xmlns:p14="http://schemas.microsoft.com/office/powerpoint/2010/main" val="173042349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wipe(left)">
                                      <p:cBhvr>
                                        <p:cTn id="7" dur="500"/>
                                        <p:tgtEl>
                                          <p:spTgt spid="162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wipe(left)">
                                      <p:cBhvr>
                                        <p:cTn id="12" dur="500"/>
                                        <p:tgtEl>
                                          <p:spTgt spid="162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162827"/>
                                        </p:tgtEl>
                                        <p:attrNameLst>
                                          <p:attrName>style.visibility</p:attrName>
                                        </p:attrNameLst>
                                      </p:cBhvr>
                                      <p:to>
                                        <p:strVal val="visible"/>
                                      </p:to>
                                    </p:set>
                                    <p:animEffect transition="in" filter="wipe(up)">
                                      <p:cBhvr>
                                        <p:cTn id="21" dur="500"/>
                                        <p:tgtEl>
                                          <p:spTgt spid="162827"/>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162859"/>
                                        </p:tgtEl>
                                        <p:attrNameLst>
                                          <p:attrName>style.visibility</p:attrName>
                                        </p:attrNameLst>
                                      </p:cBhvr>
                                      <p:to>
                                        <p:strVal val="visible"/>
                                      </p:to>
                                    </p:set>
                                    <p:animEffect transition="in" filter="wipe(up)">
                                      <p:cBhvr>
                                        <p:cTn id="25" dur="500"/>
                                        <p:tgtEl>
                                          <p:spTgt spid="1628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2893"/>
                                        </p:tgtEl>
                                        <p:attrNameLst>
                                          <p:attrName>style.visibility</p:attrName>
                                        </p:attrNameLst>
                                      </p:cBhvr>
                                      <p:to>
                                        <p:strVal val="visible"/>
                                      </p:to>
                                    </p:set>
                                    <p:animEffect transition="in" filter="wipe(left)">
                                      <p:cBhvr>
                                        <p:cTn id="30" dur="500"/>
                                        <p:tgtEl>
                                          <p:spTgt spid="162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P spid="162821" grpId="0"/>
      <p:bldP spid="1628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7950" y="836613"/>
            <a:ext cx="192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a:solidFill>
                  <a:srgbClr val="0000FF"/>
                </a:solidFill>
              </a:rPr>
              <a:t>Puertas básicas</a:t>
            </a:r>
          </a:p>
        </p:txBody>
      </p:sp>
      <p:sp>
        <p:nvSpPr>
          <p:cNvPr id="19459" name="Rectangle 3"/>
          <p:cNvSpPr>
            <a:spLocks noChangeArrowheads="1"/>
          </p:cNvSpPr>
          <p:nvPr/>
        </p:nvSpPr>
        <p:spPr bwMode="auto">
          <a:xfrm>
            <a:off x="3079750" y="333375"/>
            <a:ext cx="257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a:solidFill>
                  <a:srgbClr val="0000FF"/>
                </a:solidFill>
              </a:rPr>
              <a:t>ALGEBRA DE BOOLE</a:t>
            </a:r>
          </a:p>
        </p:txBody>
      </p:sp>
      <p:sp>
        <p:nvSpPr>
          <p:cNvPr id="200708" name="Rectangle 4"/>
          <p:cNvSpPr>
            <a:spLocks noChangeArrowheads="1"/>
          </p:cNvSpPr>
          <p:nvPr/>
        </p:nvSpPr>
        <p:spPr bwMode="auto">
          <a:xfrm>
            <a:off x="180975" y="1268413"/>
            <a:ext cx="271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solidFill>
                  <a:schemeClr val="hlink"/>
                </a:solidFill>
              </a:rPr>
              <a:t>Inversor o Negador (NOT):</a:t>
            </a:r>
          </a:p>
        </p:txBody>
      </p:sp>
      <p:graphicFrame>
        <p:nvGraphicFramePr>
          <p:cNvPr id="200709" name="Group 5"/>
          <p:cNvGraphicFramePr>
            <a:graphicFrameLocks noGrp="1"/>
          </p:cNvGraphicFramePr>
          <p:nvPr/>
        </p:nvGraphicFramePr>
        <p:xfrm>
          <a:off x="3419475" y="1628775"/>
          <a:ext cx="720725" cy="974880"/>
        </p:xfrm>
        <a:graphic>
          <a:graphicData uri="http://schemas.openxmlformats.org/drawingml/2006/table">
            <a:tbl>
              <a:tblPr/>
              <a:tblGrid>
                <a:gridCol w="360363"/>
                <a:gridCol w="360362"/>
              </a:tblGrid>
              <a:tr h="243681">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NOT</a:t>
                      </a:r>
                    </a:p>
                  </a:txBody>
                  <a:tcPr marT="45660" marB="4566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436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a:t>
                      </a:r>
                    </a:p>
                  </a:txBody>
                  <a:tcPr marT="45660" marB="45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endParaRPr kumimoji="0" lang="es-ES" sz="1000" b="1" i="1" u="none" strike="noStrike" cap="none" normalizeH="0" baseline="-25000" smtClean="0">
                        <a:ln>
                          <a:noFill/>
                        </a:ln>
                        <a:solidFill>
                          <a:srgbClr val="0000FF"/>
                        </a:solidFill>
                        <a:effectLst/>
                        <a:latin typeface="Arial" charset="0"/>
                      </a:endParaRPr>
                    </a:p>
                  </a:txBody>
                  <a:tcPr marT="45660" marB="45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6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660" marB="45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660" marB="45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6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660" marB="45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660" marB="45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21"/>
          <p:cNvGrpSpPr>
            <a:grpSpLocks/>
          </p:cNvGrpSpPr>
          <p:nvPr/>
        </p:nvGrpSpPr>
        <p:grpSpPr bwMode="auto">
          <a:xfrm>
            <a:off x="107950" y="1681163"/>
            <a:ext cx="2665413" cy="900112"/>
            <a:chOff x="1276" y="1150"/>
            <a:chExt cx="1679" cy="567"/>
          </a:xfrm>
        </p:grpSpPr>
        <p:sp>
          <p:nvSpPr>
            <p:cNvPr id="19687" name="Text Box 22"/>
            <p:cNvSpPr txBox="1">
              <a:spLocks noChangeArrowheads="1"/>
            </p:cNvSpPr>
            <p:nvPr/>
          </p:nvSpPr>
          <p:spPr bwMode="auto">
            <a:xfrm>
              <a:off x="2517" y="1298"/>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f = a’</a:t>
              </a:r>
            </a:p>
          </p:txBody>
        </p:sp>
        <p:sp>
          <p:nvSpPr>
            <p:cNvPr id="19688" name="Text Box 23"/>
            <p:cNvSpPr txBox="1">
              <a:spLocks noChangeArrowheads="1"/>
            </p:cNvSpPr>
            <p:nvPr/>
          </p:nvSpPr>
          <p:spPr bwMode="auto">
            <a:xfrm>
              <a:off x="1276" y="129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a</a:t>
              </a:r>
            </a:p>
          </p:txBody>
        </p:sp>
        <p:grpSp>
          <p:nvGrpSpPr>
            <p:cNvPr id="19689" name="Group 24"/>
            <p:cNvGrpSpPr>
              <a:grpSpLocks/>
            </p:cNvGrpSpPr>
            <p:nvPr/>
          </p:nvGrpSpPr>
          <p:grpSpPr bwMode="auto">
            <a:xfrm>
              <a:off x="1503" y="1150"/>
              <a:ext cx="907" cy="567"/>
              <a:chOff x="1519" y="1150"/>
              <a:chExt cx="907" cy="567"/>
            </a:xfrm>
          </p:grpSpPr>
          <p:grpSp>
            <p:nvGrpSpPr>
              <p:cNvPr id="19690" name="Group 25"/>
              <p:cNvGrpSpPr>
                <a:grpSpLocks/>
              </p:cNvGrpSpPr>
              <p:nvPr/>
            </p:nvGrpSpPr>
            <p:grpSpPr bwMode="auto">
              <a:xfrm>
                <a:off x="1519" y="1150"/>
                <a:ext cx="907" cy="567"/>
                <a:chOff x="1519" y="1150"/>
                <a:chExt cx="907" cy="567"/>
              </a:xfrm>
            </p:grpSpPr>
            <p:sp>
              <p:nvSpPr>
                <p:cNvPr id="19692" name="Line 26"/>
                <p:cNvSpPr>
                  <a:spLocks noChangeShapeType="1"/>
                </p:cNvSpPr>
                <p:nvPr/>
              </p:nvSpPr>
              <p:spPr bwMode="auto">
                <a:xfrm>
                  <a:off x="1519" y="1434"/>
                  <a:ext cx="90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93" name="AutoShape 27"/>
                <p:cNvSpPr>
                  <a:spLocks noChangeArrowheads="1"/>
                </p:cNvSpPr>
                <p:nvPr/>
              </p:nvSpPr>
              <p:spPr bwMode="auto">
                <a:xfrm rot="5400000">
                  <a:off x="1701" y="1207"/>
                  <a:ext cx="567" cy="453"/>
                </a:xfrm>
                <a:prstGeom prst="triangle">
                  <a:avLst>
                    <a:gd name="adj" fmla="val 50000"/>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19691" name="Oval 28"/>
              <p:cNvSpPr>
                <a:spLocks noChangeAspect="1" noChangeArrowheads="1"/>
              </p:cNvSpPr>
              <p:nvPr/>
            </p:nvSpPr>
            <p:spPr bwMode="auto">
              <a:xfrm>
                <a:off x="2200" y="1389"/>
                <a:ext cx="91" cy="91"/>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sp>
        <p:nvSpPr>
          <p:cNvPr id="200733" name="Rectangle 29"/>
          <p:cNvSpPr>
            <a:spLocks noChangeArrowheads="1"/>
          </p:cNvSpPr>
          <p:nvPr/>
        </p:nvSpPr>
        <p:spPr bwMode="auto">
          <a:xfrm>
            <a:off x="180975" y="291147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solidFill>
                  <a:schemeClr val="hlink"/>
                </a:solidFill>
              </a:rPr>
              <a:t>Puerta AND</a:t>
            </a:r>
          </a:p>
        </p:txBody>
      </p:sp>
      <p:graphicFrame>
        <p:nvGraphicFramePr>
          <p:cNvPr id="200734" name="Group 30"/>
          <p:cNvGraphicFramePr>
            <a:graphicFrameLocks noGrp="1"/>
          </p:cNvGraphicFramePr>
          <p:nvPr/>
        </p:nvGraphicFramePr>
        <p:xfrm>
          <a:off x="3203575" y="3068638"/>
          <a:ext cx="1081088" cy="1463676"/>
        </p:xfrm>
        <a:graphic>
          <a:graphicData uri="http://schemas.openxmlformats.org/drawingml/2006/table">
            <a:tbl>
              <a:tblPr/>
              <a:tblGrid>
                <a:gridCol w="360363"/>
                <a:gridCol w="360362"/>
                <a:gridCol w="360363"/>
              </a:tblGrid>
              <a:tr h="243946">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AND</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b</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endParaRPr kumimoji="0" lang="es-ES" sz="1000" b="1" i="1" u="none" strike="noStrike" cap="none" normalizeH="0" baseline="-25000" smtClean="0">
                        <a:ln>
                          <a:noFill/>
                        </a:ln>
                        <a:solidFill>
                          <a:srgbClr val="0000FF"/>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 name="Group 58"/>
          <p:cNvGrpSpPr>
            <a:grpSpLocks/>
          </p:cNvGrpSpPr>
          <p:nvPr/>
        </p:nvGrpSpPr>
        <p:grpSpPr bwMode="auto">
          <a:xfrm>
            <a:off x="107950" y="3355975"/>
            <a:ext cx="2886075" cy="808038"/>
            <a:chOff x="197" y="2205"/>
            <a:chExt cx="1818" cy="509"/>
          </a:xfrm>
        </p:grpSpPr>
        <p:sp>
          <p:nvSpPr>
            <p:cNvPr id="19677" name="Text Box 59"/>
            <p:cNvSpPr txBox="1">
              <a:spLocks noChangeArrowheads="1"/>
            </p:cNvSpPr>
            <p:nvPr/>
          </p:nvSpPr>
          <p:spPr bwMode="auto">
            <a:xfrm>
              <a:off x="1445" y="2330"/>
              <a:ext cx="5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f = a </a:t>
              </a:r>
              <a:r>
                <a:rPr lang="es-ES" altLang="es-ES" sz="1800" b="1" i="1">
                  <a:latin typeface="Times New Roman" pitchFamily="18" charset="0"/>
                  <a:sym typeface="Symbol" pitchFamily="18" charset="2"/>
                </a:rPr>
                <a:t> </a:t>
              </a:r>
              <a:r>
                <a:rPr lang="es-ES" altLang="es-ES" sz="1800" b="1" i="1">
                  <a:latin typeface="Times New Roman" pitchFamily="18" charset="0"/>
                </a:rPr>
                <a:t>b</a:t>
              </a:r>
            </a:p>
          </p:txBody>
        </p:sp>
        <p:sp>
          <p:nvSpPr>
            <p:cNvPr id="19678" name="Text Box 60"/>
            <p:cNvSpPr txBox="1">
              <a:spLocks noChangeArrowheads="1"/>
            </p:cNvSpPr>
            <p:nvPr/>
          </p:nvSpPr>
          <p:spPr bwMode="auto">
            <a:xfrm>
              <a:off x="204" y="220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a</a:t>
              </a:r>
            </a:p>
          </p:txBody>
        </p:sp>
        <p:grpSp>
          <p:nvGrpSpPr>
            <p:cNvPr id="19679" name="Group 61"/>
            <p:cNvGrpSpPr>
              <a:grpSpLocks/>
            </p:cNvGrpSpPr>
            <p:nvPr/>
          </p:nvGrpSpPr>
          <p:grpSpPr bwMode="auto">
            <a:xfrm>
              <a:off x="385" y="2215"/>
              <a:ext cx="998" cy="499"/>
              <a:chOff x="385" y="2215"/>
              <a:chExt cx="998" cy="499"/>
            </a:xfrm>
          </p:grpSpPr>
          <p:grpSp>
            <p:nvGrpSpPr>
              <p:cNvPr id="19681" name="Group 62"/>
              <p:cNvGrpSpPr>
                <a:grpSpLocks/>
              </p:cNvGrpSpPr>
              <p:nvPr/>
            </p:nvGrpSpPr>
            <p:grpSpPr bwMode="auto">
              <a:xfrm>
                <a:off x="385" y="2341"/>
                <a:ext cx="998" cy="265"/>
                <a:chOff x="385" y="2341"/>
                <a:chExt cx="998" cy="265"/>
              </a:xfrm>
            </p:grpSpPr>
            <p:grpSp>
              <p:nvGrpSpPr>
                <p:cNvPr id="19683" name="Group 63"/>
                <p:cNvGrpSpPr>
                  <a:grpSpLocks/>
                </p:cNvGrpSpPr>
                <p:nvPr/>
              </p:nvGrpSpPr>
              <p:grpSpPr bwMode="auto">
                <a:xfrm>
                  <a:off x="385" y="2341"/>
                  <a:ext cx="454" cy="265"/>
                  <a:chOff x="385" y="2341"/>
                  <a:chExt cx="454" cy="265"/>
                </a:xfrm>
              </p:grpSpPr>
              <p:sp>
                <p:nvSpPr>
                  <p:cNvPr id="19685" name="Line 64"/>
                  <p:cNvSpPr>
                    <a:spLocks noChangeShapeType="1"/>
                  </p:cNvSpPr>
                  <p:nvPr/>
                </p:nvSpPr>
                <p:spPr bwMode="auto">
                  <a:xfrm>
                    <a:off x="385" y="2605"/>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86" name="Line 65"/>
                  <p:cNvSpPr>
                    <a:spLocks noChangeShapeType="1"/>
                  </p:cNvSpPr>
                  <p:nvPr/>
                </p:nvSpPr>
                <p:spPr bwMode="auto">
                  <a:xfrm>
                    <a:off x="386" y="2341"/>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684" name="Line 66"/>
                <p:cNvSpPr>
                  <a:spLocks noChangeShapeType="1"/>
                </p:cNvSpPr>
                <p:nvPr/>
              </p:nvSpPr>
              <p:spPr bwMode="auto">
                <a:xfrm>
                  <a:off x="930" y="2469"/>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682" name="AutoShape 67"/>
              <p:cNvSpPr>
                <a:spLocks noChangeArrowheads="1"/>
              </p:cNvSpPr>
              <p:nvPr/>
            </p:nvSpPr>
            <p:spPr bwMode="auto">
              <a:xfrm>
                <a:off x="657" y="2215"/>
                <a:ext cx="499" cy="499"/>
              </a:xfrm>
              <a:prstGeom prst="flowChartDelay">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19680" name="Text Box 68"/>
            <p:cNvSpPr txBox="1">
              <a:spLocks noChangeArrowheads="1"/>
            </p:cNvSpPr>
            <p:nvPr/>
          </p:nvSpPr>
          <p:spPr bwMode="auto">
            <a:xfrm>
              <a:off x="197" y="247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b</a:t>
              </a:r>
            </a:p>
          </p:txBody>
        </p:sp>
      </p:grpSp>
      <p:sp>
        <p:nvSpPr>
          <p:cNvPr id="200773" name="Rectangle 69"/>
          <p:cNvSpPr>
            <a:spLocks noChangeArrowheads="1"/>
          </p:cNvSpPr>
          <p:nvPr/>
        </p:nvSpPr>
        <p:spPr bwMode="auto">
          <a:xfrm>
            <a:off x="192088" y="4738688"/>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solidFill>
                  <a:schemeClr val="hlink"/>
                </a:solidFill>
              </a:rPr>
              <a:t>Puerta OR</a:t>
            </a:r>
          </a:p>
        </p:txBody>
      </p:sp>
      <p:graphicFrame>
        <p:nvGraphicFramePr>
          <p:cNvPr id="200774" name="Group 70"/>
          <p:cNvGraphicFramePr>
            <a:graphicFrameLocks noGrp="1"/>
          </p:cNvGraphicFramePr>
          <p:nvPr/>
        </p:nvGraphicFramePr>
        <p:xfrm>
          <a:off x="3203575" y="4959350"/>
          <a:ext cx="1081088" cy="1463676"/>
        </p:xfrm>
        <a:graphic>
          <a:graphicData uri="http://schemas.openxmlformats.org/drawingml/2006/table">
            <a:tbl>
              <a:tblPr/>
              <a:tblGrid>
                <a:gridCol w="360363"/>
                <a:gridCol w="360362"/>
                <a:gridCol w="360363"/>
              </a:tblGrid>
              <a:tr h="243946">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OR</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b</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endParaRPr kumimoji="0" lang="es-ES" sz="1000" b="1" i="1" u="none" strike="noStrike" cap="none" normalizeH="0" baseline="-25000" smtClean="0">
                        <a:ln>
                          <a:noFill/>
                        </a:ln>
                        <a:solidFill>
                          <a:srgbClr val="0000FF"/>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 name="Group 98"/>
          <p:cNvGrpSpPr>
            <a:grpSpLocks/>
          </p:cNvGrpSpPr>
          <p:nvPr/>
        </p:nvGrpSpPr>
        <p:grpSpPr bwMode="auto">
          <a:xfrm>
            <a:off x="107950" y="5218113"/>
            <a:ext cx="2959100" cy="863600"/>
            <a:chOff x="204" y="3287"/>
            <a:chExt cx="1864" cy="544"/>
          </a:xfrm>
        </p:grpSpPr>
        <p:sp>
          <p:nvSpPr>
            <p:cNvPr id="19665" name="Text Box 99"/>
            <p:cNvSpPr txBox="1">
              <a:spLocks noChangeArrowheads="1"/>
            </p:cNvSpPr>
            <p:nvPr/>
          </p:nvSpPr>
          <p:spPr bwMode="auto">
            <a:xfrm>
              <a:off x="1452" y="3433"/>
              <a:ext cx="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f = a </a:t>
              </a:r>
              <a:r>
                <a:rPr lang="es-ES" altLang="es-ES" sz="1800" b="1" i="1">
                  <a:latin typeface="Times New Roman" pitchFamily="18" charset="0"/>
                  <a:sym typeface="Symbol" pitchFamily="18" charset="2"/>
                </a:rPr>
                <a:t>+ </a:t>
              </a:r>
              <a:r>
                <a:rPr lang="es-ES" altLang="es-ES" sz="1800" b="1" i="1">
                  <a:latin typeface="Times New Roman" pitchFamily="18" charset="0"/>
                </a:rPr>
                <a:t>b</a:t>
              </a:r>
            </a:p>
          </p:txBody>
        </p:sp>
        <p:sp>
          <p:nvSpPr>
            <p:cNvPr id="19666" name="Text Box 100"/>
            <p:cNvSpPr txBox="1">
              <a:spLocks noChangeArrowheads="1"/>
            </p:cNvSpPr>
            <p:nvPr/>
          </p:nvSpPr>
          <p:spPr bwMode="auto">
            <a:xfrm>
              <a:off x="211" y="330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a</a:t>
              </a:r>
            </a:p>
          </p:txBody>
        </p:sp>
        <p:sp>
          <p:nvSpPr>
            <p:cNvPr id="19667" name="Text Box 101"/>
            <p:cNvSpPr txBox="1">
              <a:spLocks noChangeArrowheads="1"/>
            </p:cNvSpPr>
            <p:nvPr/>
          </p:nvSpPr>
          <p:spPr bwMode="auto">
            <a:xfrm>
              <a:off x="204" y="356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b</a:t>
              </a:r>
            </a:p>
          </p:txBody>
        </p:sp>
        <p:grpSp>
          <p:nvGrpSpPr>
            <p:cNvPr id="19668" name="Group 102"/>
            <p:cNvGrpSpPr>
              <a:grpSpLocks/>
            </p:cNvGrpSpPr>
            <p:nvPr/>
          </p:nvGrpSpPr>
          <p:grpSpPr bwMode="auto">
            <a:xfrm>
              <a:off x="377" y="3287"/>
              <a:ext cx="1006" cy="544"/>
              <a:chOff x="384" y="3294"/>
              <a:chExt cx="1006" cy="544"/>
            </a:xfrm>
          </p:grpSpPr>
          <p:sp>
            <p:nvSpPr>
              <p:cNvPr id="19669" name="Line 103"/>
              <p:cNvSpPr>
                <a:spLocks noChangeShapeType="1"/>
              </p:cNvSpPr>
              <p:nvPr/>
            </p:nvSpPr>
            <p:spPr bwMode="auto">
              <a:xfrm>
                <a:off x="937" y="3569"/>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19670" name="Group 104"/>
              <p:cNvGrpSpPr>
                <a:grpSpLocks/>
              </p:cNvGrpSpPr>
              <p:nvPr/>
            </p:nvGrpSpPr>
            <p:grpSpPr bwMode="auto">
              <a:xfrm>
                <a:off x="657" y="3294"/>
                <a:ext cx="499" cy="544"/>
                <a:chOff x="657" y="3294"/>
                <a:chExt cx="499" cy="544"/>
              </a:xfrm>
            </p:grpSpPr>
            <p:sp>
              <p:nvSpPr>
                <p:cNvPr id="19674" name="Arc 105"/>
                <p:cNvSpPr>
                  <a:spLocks/>
                </p:cNvSpPr>
                <p:nvPr/>
              </p:nvSpPr>
              <p:spPr bwMode="auto">
                <a:xfrm>
                  <a:off x="657" y="3562"/>
                  <a:ext cx="499" cy="276"/>
                </a:xfrm>
                <a:custGeom>
                  <a:avLst/>
                  <a:gdLst>
                    <a:gd name="T0" fmla="*/ 0 w 21600"/>
                    <a:gd name="T1" fmla="*/ 0 h 21920"/>
                    <a:gd name="T2" fmla="*/ 0 w 21600"/>
                    <a:gd name="T3" fmla="*/ 0 h 21920"/>
                    <a:gd name="T4" fmla="*/ 0 w 21600"/>
                    <a:gd name="T5" fmla="*/ 0 h 21920"/>
                    <a:gd name="T6" fmla="*/ 0 60000 65536"/>
                    <a:gd name="T7" fmla="*/ 0 60000 65536"/>
                    <a:gd name="T8" fmla="*/ 0 60000 65536"/>
                    <a:gd name="T9" fmla="*/ 0 w 21600"/>
                    <a:gd name="T10" fmla="*/ 0 h 21920"/>
                    <a:gd name="T11" fmla="*/ 21600 w 21600"/>
                    <a:gd name="T12" fmla="*/ 21920 h 21920"/>
                  </a:gdLst>
                  <a:ahLst/>
                  <a:cxnLst>
                    <a:cxn ang="T6">
                      <a:pos x="T0" y="T1"/>
                    </a:cxn>
                    <a:cxn ang="T7">
                      <a:pos x="T2" y="T3"/>
                    </a:cxn>
                    <a:cxn ang="T8">
                      <a:pos x="T4" y="T5"/>
                    </a:cxn>
                  </a:cxnLst>
                  <a:rect l="T9" t="T10" r="T11" b="T12"/>
                  <a:pathLst>
                    <a:path w="21600" h="21920" fill="none" extrusionOk="0">
                      <a:moveTo>
                        <a:pt x="21597" y="0"/>
                      </a:moveTo>
                      <a:cubicBezTo>
                        <a:pt x="21599" y="106"/>
                        <a:pt x="21600" y="213"/>
                        <a:pt x="21600" y="320"/>
                      </a:cubicBezTo>
                      <a:cubicBezTo>
                        <a:pt x="21600" y="12192"/>
                        <a:pt x="12017" y="21839"/>
                        <a:pt x="144" y="21919"/>
                      </a:cubicBezTo>
                    </a:path>
                    <a:path w="21600" h="21920" stroke="0" extrusionOk="0">
                      <a:moveTo>
                        <a:pt x="21597" y="0"/>
                      </a:moveTo>
                      <a:cubicBezTo>
                        <a:pt x="21599" y="106"/>
                        <a:pt x="21600" y="213"/>
                        <a:pt x="21600" y="320"/>
                      </a:cubicBezTo>
                      <a:cubicBezTo>
                        <a:pt x="21600" y="12192"/>
                        <a:pt x="12017" y="21839"/>
                        <a:pt x="144" y="21919"/>
                      </a:cubicBezTo>
                      <a:lnTo>
                        <a:pt x="0" y="320"/>
                      </a:lnTo>
                      <a:lnTo>
                        <a:pt x="21597" y="0"/>
                      </a:lnTo>
                      <a:close/>
                    </a:path>
                  </a:pathLst>
                </a:custGeom>
                <a:solidFill>
                  <a:schemeClr val="bg1"/>
                </a:solidFill>
                <a:ln w="9525">
                  <a:solidFill>
                    <a:schemeClr val="tx1"/>
                  </a:solidFill>
                  <a:round/>
                  <a:headEnd/>
                  <a:tailEnd/>
                </a:ln>
              </p:spPr>
              <p:txBody>
                <a:bodyPr wrap="none" anchor="ctr"/>
                <a:lstStyle/>
                <a:p>
                  <a:endParaRPr lang="es-ES"/>
                </a:p>
              </p:txBody>
            </p:sp>
            <p:sp>
              <p:nvSpPr>
                <p:cNvPr id="19675" name="Arc 106"/>
                <p:cNvSpPr>
                  <a:spLocks/>
                </p:cNvSpPr>
                <p:nvPr/>
              </p:nvSpPr>
              <p:spPr bwMode="auto">
                <a:xfrm>
                  <a:off x="657" y="3294"/>
                  <a:ext cx="499"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p:spPr>
              <p:txBody>
                <a:bodyPr wrap="none" anchor="ctr"/>
                <a:lstStyle/>
                <a:p>
                  <a:endParaRPr lang="es-ES"/>
                </a:p>
              </p:txBody>
            </p:sp>
            <p:sp>
              <p:nvSpPr>
                <p:cNvPr id="19676" name="Arc 107"/>
                <p:cNvSpPr>
                  <a:spLocks/>
                </p:cNvSpPr>
                <p:nvPr/>
              </p:nvSpPr>
              <p:spPr bwMode="auto">
                <a:xfrm>
                  <a:off x="657" y="3294"/>
                  <a:ext cx="91" cy="544"/>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8"/>
                        <a:pt x="12008" y="43128"/>
                        <a:pt x="129" y="43199"/>
                      </a:cubicBezTo>
                    </a:path>
                    <a:path w="21600" h="43200" stroke="0" extrusionOk="0">
                      <a:moveTo>
                        <a:pt x="-1" y="0"/>
                      </a:moveTo>
                      <a:cubicBezTo>
                        <a:pt x="11929" y="0"/>
                        <a:pt x="21600" y="9670"/>
                        <a:pt x="21600" y="21600"/>
                      </a:cubicBezTo>
                      <a:cubicBezTo>
                        <a:pt x="21600" y="33478"/>
                        <a:pt x="12008" y="43128"/>
                        <a:pt x="129" y="43199"/>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grpSp>
            <p:nvGrpSpPr>
              <p:cNvPr id="19671" name="Group 108"/>
              <p:cNvGrpSpPr>
                <a:grpSpLocks/>
              </p:cNvGrpSpPr>
              <p:nvPr/>
            </p:nvGrpSpPr>
            <p:grpSpPr bwMode="auto">
              <a:xfrm>
                <a:off x="384" y="3441"/>
                <a:ext cx="356" cy="265"/>
                <a:chOff x="385" y="2341"/>
                <a:chExt cx="454" cy="265"/>
              </a:xfrm>
            </p:grpSpPr>
            <p:sp>
              <p:nvSpPr>
                <p:cNvPr id="19672" name="Line 109"/>
                <p:cNvSpPr>
                  <a:spLocks noChangeShapeType="1"/>
                </p:cNvSpPr>
                <p:nvPr/>
              </p:nvSpPr>
              <p:spPr bwMode="auto">
                <a:xfrm>
                  <a:off x="385" y="2605"/>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73" name="Line 110"/>
                <p:cNvSpPr>
                  <a:spLocks noChangeShapeType="1"/>
                </p:cNvSpPr>
                <p:nvPr/>
              </p:nvSpPr>
              <p:spPr bwMode="auto">
                <a:xfrm>
                  <a:off x="386" y="2341"/>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grpSp>
      <p:sp>
        <p:nvSpPr>
          <p:cNvPr id="200815" name="Rectangle 111"/>
          <p:cNvSpPr>
            <a:spLocks noChangeArrowheads="1"/>
          </p:cNvSpPr>
          <p:nvPr/>
        </p:nvSpPr>
        <p:spPr bwMode="auto">
          <a:xfrm>
            <a:off x="4948238" y="1273175"/>
            <a:ext cx="138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solidFill>
                  <a:schemeClr val="hlink"/>
                </a:solidFill>
              </a:rPr>
              <a:t>Puerta NAND</a:t>
            </a:r>
          </a:p>
        </p:txBody>
      </p:sp>
      <p:graphicFrame>
        <p:nvGraphicFramePr>
          <p:cNvPr id="200816" name="Group 112"/>
          <p:cNvGraphicFramePr>
            <a:graphicFrameLocks noGrp="1"/>
          </p:cNvGraphicFramePr>
          <p:nvPr/>
        </p:nvGraphicFramePr>
        <p:xfrm>
          <a:off x="7812088" y="1430338"/>
          <a:ext cx="1081087" cy="1463676"/>
        </p:xfrm>
        <a:graphic>
          <a:graphicData uri="http://schemas.openxmlformats.org/drawingml/2006/table">
            <a:tbl>
              <a:tblPr/>
              <a:tblGrid>
                <a:gridCol w="360362"/>
                <a:gridCol w="360363"/>
                <a:gridCol w="360362"/>
              </a:tblGrid>
              <a:tr h="243946">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NAND</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b</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endParaRPr kumimoji="0" lang="es-ES" sz="1000" b="1" i="1" u="none" strike="noStrike" cap="none" normalizeH="0" baseline="-25000" smtClean="0">
                        <a:ln>
                          <a:noFill/>
                        </a:ln>
                        <a:solidFill>
                          <a:srgbClr val="0000FF"/>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 name="Group 140"/>
          <p:cNvGrpSpPr>
            <a:grpSpLocks/>
          </p:cNvGrpSpPr>
          <p:nvPr/>
        </p:nvGrpSpPr>
        <p:grpSpPr bwMode="auto">
          <a:xfrm>
            <a:off x="4937125" y="1717675"/>
            <a:ext cx="2598738" cy="808038"/>
            <a:chOff x="2876" y="2122"/>
            <a:chExt cx="1637" cy="509"/>
          </a:xfrm>
        </p:grpSpPr>
        <p:grpSp>
          <p:nvGrpSpPr>
            <p:cNvPr id="19651" name="Group 141"/>
            <p:cNvGrpSpPr>
              <a:grpSpLocks/>
            </p:cNvGrpSpPr>
            <p:nvPr/>
          </p:nvGrpSpPr>
          <p:grpSpPr bwMode="auto">
            <a:xfrm>
              <a:off x="2876" y="2122"/>
              <a:ext cx="1364" cy="509"/>
              <a:chOff x="2876" y="2122"/>
              <a:chExt cx="1364" cy="509"/>
            </a:xfrm>
          </p:grpSpPr>
          <p:grpSp>
            <p:nvGrpSpPr>
              <p:cNvPr id="19653" name="Group 142"/>
              <p:cNvGrpSpPr>
                <a:grpSpLocks/>
              </p:cNvGrpSpPr>
              <p:nvPr/>
            </p:nvGrpSpPr>
            <p:grpSpPr bwMode="auto">
              <a:xfrm>
                <a:off x="2876" y="2122"/>
                <a:ext cx="1364" cy="509"/>
                <a:chOff x="197" y="2205"/>
                <a:chExt cx="1364" cy="509"/>
              </a:xfrm>
            </p:grpSpPr>
            <p:sp>
              <p:nvSpPr>
                <p:cNvPr id="19655" name="Text Box 143"/>
                <p:cNvSpPr txBox="1">
                  <a:spLocks noChangeArrowheads="1"/>
                </p:cNvSpPr>
                <p:nvPr/>
              </p:nvSpPr>
              <p:spPr bwMode="auto">
                <a:xfrm>
                  <a:off x="1445" y="2333"/>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b="1" i="1">
                    <a:latin typeface="Times New Roman" pitchFamily="18" charset="0"/>
                  </a:endParaRPr>
                </a:p>
              </p:txBody>
            </p:sp>
            <p:sp>
              <p:nvSpPr>
                <p:cNvPr id="19656" name="Text Box 144"/>
                <p:cNvSpPr txBox="1">
                  <a:spLocks noChangeArrowheads="1"/>
                </p:cNvSpPr>
                <p:nvPr/>
              </p:nvSpPr>
              <p:spPr bwMode="auto">
                <a:xfrm>
                  <a:off x="204" y="220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a</a:t>
                  </a:r>
                </a:p>
              </p:txBody>
            </p:sp>
            <p:grpSp>
              <p:nvGrpSpPr>
                <p:cNvPr id="19657" name="Group 145"/>
                <p:cNvGrpSpPr>
                  <a:grpSpLocks/>
                </p:cNvGrpSpPr>
                <p:nvPr/>
              </p:nvGrpSpPr>
              <p:grpSpPr bwMode="auto">
                <a:xfrm>
                  <a:off x="385" y="2215"/>
                  <a:ext cx="998" cy="499"/>
                  <a:chOff x="385" y="2215"/>
                  <a:chExt cx="998" cy="499"/>
                </a:xfrm>
              </p:grpSpPr>
              <p:grpSp>
                <p:nvGrpSpPr>
                  <p:cNvPr id="19659" name="Group 146"/>
                  <p:cNvGrpSpPr>
                    <a:grpSpLocks/>
                  </p:cNvGrpSpPr>
                  <p:nvPr/>
                </p:nvGrpSpPr>
                <p:grpSpPr bwMode="auto">
                  <a:xfrm>
                    <a:off x="385" y="2341"/>
                    <a:ext cx="998" cy="265"/>
                    <a:chOff x="385" y="2341"/>
                    <a:chExt cx="998" cy="265"/>
                  </a:xfrm>
                </p:grpSpPr>
                <p:grpSp>
                  <p:nvGrpSpPr>
                    <p:cNvPr id="19661" name="Group 147"/>
                    <p:cNvGrpSpPr>
                      <a:grpSpLocks/>
                    </p:cNvGrpSpPr>
                    <p:nvPr/>
                  </p:nvGrpSpPr>
                  <p:grpSpPr bwMode="auto">
                    <a:xfrm>
                      <a:off x="385" y="2341"/>
                      <a:ext cx="454" cy="265"/>
                      <a:chOff x="385" y="2341"/>
                      <a:chExt cx="454" cy="265"/>
                    </a:xfrm>
                  </p:grpSpPr>
                  <p:sp>
                    <p:nvSpPr>
                      <p:cNvPr id="19663" name="Line 148"/>
                      <p:cNvSpPr>
                        <a:spLocks noChangeShapeType="1"/>
                      </p:cNvSpPr>
                      <p:nvPr/>
                    </p:nvSpPr>
                    <p:spPr bwMode="auto">
                      <a:xfrm>
                        <a:off x="385" y="2605"/>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64" name="Line 149"/>
                      <p:cNvSpPr>
                        <a:spLocks noChangeShapeType="1"/>
                      </p:cNvSpPr>
                      <p:nvPr/>
                    </p:nvSpPr>
                    <p:spPr bwMode="auto">
                      <a:xfrm>
                        <a:off x="386" y="2341"/>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662" name="Line 150"/>
                    <p:cNvSpPr>
                      <a:spLocks noChangeShapeType="1"/>
                    </p:cNvSpPr>
                    <p:nvPr/>
                  </p:nvSpPr>
                  <p:spPr bwMode="auto">
                    <a:xfrm>
                      <a:off x="930" y="2469"/>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660" name="AutoShape 151"/>
                  <p:cNvSpPr>
                    <a:spLocks noChangeArrowheads="1"/>
                  </p:cNvSpPr>
                  <p:nvPr/>
                </p:nvSpPr>
                <p:spPr bwMode="auto">
                  <a:xfrm>
                    <a:off x="657" y="2215"/>
                    <a:ext cx="499" cy="499"/>
                  </a:xfrm>
                  <a:prstGeom prst="flowChartDelay">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19658" name="Text Box 152"/>
                <p:cNvSpPr txBox="1">
                  <a:spLocks noChangeArrowheads="1"/>
                </p:cNvSpPr>
                <p:nvPr/>
              </p:nvSpPr>
              <p:spPr bwMode="auto">
                <a:xfrm>
                  <a:off x="197" y="247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b</a:t>
                  </a:r>
                </a:p>
              </p:txBody>
            </p:sp>
          </p:grpSp>
          <p:sp>
            <p:nvSpPr>
              <p:cNvPr id="19654" name="Oval 153"/>
              <p:cNvSpPr>
                <a:spLocks noChangeArrowheads="1"/>
              </p:cNvSpPr>
              <p:nvPr/>
            </p:nvSpPr>
            <p:spPr bwMode="auto">
              <a:xfrm>
                <a:off x="3833" y="2341"/>
                <a:ext cx="90" cy="91"/>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aphicFrame>
          <p:nvGraphicFramePr>
            <p:cNvPr id="19652" name="Object 154"/>
            <p:cNvGraphicFramePr>
              <a:graphicFrameLocks noChangeAspect="1"/>
            </p:cNvGraphicFramePr>
            <p:nvPr/>
          </p:nvGraphicFramePr>
          <p:xfrm>
            <a:off x="4059" y="2276"/>
            <a:ext cx="454" cy="205"/>
          </p:xfrm>
          <a:graphic>
            <a:graphicData uri="http://schemas.openxmlformats.org/presentationml/2006/ole">
              <mc:AlternateContent xmlns:mc="http://schemas.openxmlformats.org/markup-compatibility/2006">
                <mc:Choice xmlns:v="urn:schemas-microsoft-com:vml" Requires="v">
                  <p:oleObj spid="_x0000_s1071" name="Ecuación" r:id="rId4" imgW="533169" imgH="241195" progId="Equation.3">
                    <p:embed/>
                  </p:oleObj>
                </mc:Choice>
                <mc:Fallback>
                  <p:oleObj name="Ecuación" r:id="rId4" imgW="533169"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 y="2276"/>
                          <a:ext cx="454"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0859" name="Rectangle 155"/>
          <p:cNvSpPr>
            <a:spLocks noChangeArrowheads="1"/>
          </p:cNvSpPr>
          <p:nvPr/>
        </p:nvSpPr>
        <p:spPr bwMode="auto">
          <a:xfrm>
            <a:off x="4948238" y="3073400"/>
            <a:ext cx="124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solidFill>
                  <a:schemeClr val="hlink"/>
                </a:solidFill>
              </a:rPr>
              <a:t>Puerta NOR</a:t>
            </a:r>
          </a:p>
        </p:txBody>
      </p:sp>
      <p:graphicFrame>
        <p:nvGraphicFramePr>
          <p:cNvPr id="200860" name="Group 156"/>
          <p:cNvGraphicFramePr>
            <a:graphicFrameLocks noGrp="1"/>
          </p:cNvGraphicFramePr>
          <p:nvPr/>
        </p:nvGraphicFramePr>
        <p:xfrm>
          <a:off x="7812088" y="3230563"/>
          <a:ext cx="1081087" cy="1463676"/>
        </p:xfrm>
        <a:graphic>
          <a:graphicData uri="http://schemas.openxmlformats.org/drawingml/2006/table">
            <a:tbl>
              <a:tblPr/>
              <a:tblGrid>
                <a:gridCol w="360362"/>
                <a:gridCol w="360363"/>
                <a:gridCol w="360362"/>
              </a:tblGrid>
              <a:tr h="243946">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NOR</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b</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endParaRPr kumimoji="0" lang="es-ES" sz="1000" b="1" i="1" u="none" strike="noStrike" cap="none" normalizeH="0" baseline="-25000" smtClean="0">
                        <a:ln>
                          <a:noFill/>
                        </a:ln>
                        <a:solidFill>
                          <a:srgbClr val="0000FF"/>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 name="Group 184"/>
          <p:cNvGrpSpPr>
            <a:grpSpLocks/>
          </p:cNvGrpSpPr>
          <p:nvPr/>
        </p:nvGrpSpPr>
        <p:grpSpPr bwMode="auto">
          <a:xfrm>
            <a:off x="4943475" y="3500438"/>
            <a:ext cx="2635250" cy="863600"/>
            <a:chOff x="2880" y="2205"/>
            <a:chExt cx="1660" cy="544"/>
          </a:xfrm>
        </p:grpSpPr>
        <p:graphicFrame>
          <p:nvGraphicFramePr>
            <p:cNvPr id="19639" name="Object 185"/>
            <p:cNvGraphicFramePr>
              <a:graphicFrameLocks noChangeAspect="1"/>
            </p:cNvGraphicFramePr>
            <p:nvPr/>
          </p:nvGraphicFramePr>
          <p:xfrm>
            <a:off x="4032" y="2370"/>
            <a:ext cx="508" cy="205"/>
          </p:xfrm>
          <a:graphic>
            <a:graphicData uri="http://schemas.openxmlformats.org/presentationml/2006/ole">
              <mc:AlternateContent xmlns:mc="http://schemas.openxmlformats.org/markup-compatibility/2006">
                <mc:Choice xmlns:v="urn:schemas-microsoft-com:vml" Requires="v">
                  <p:oleObj spid="_x0000_s1072" name="Ecuación" r:id="rId6" imgW="596900" imgH="241300" progId="Equation.3">
                    <p:embed/>
                  </p:oleObj>
                </mc:Choice>
                <mc:Fallback>
                  <p:oleObj name="Ecuación" r:id="rId6" imgW="596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2370"/>
                          <a:ext cx="508"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40" name="Text Box 186"/>
            <p:cNvSpPr txBox="1">
              <a:spLocks noChangeArrowheads="1"/>
            </p:cNvSpPr>
            <p:nvPr/>
          </p:nvSpPr>
          <p:spPr bwMode="auto">
            <a:xfrm>
              <a:off x="2887" y="222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a</a:t>
              </a:r>
            </a:p>
          </p:txBody>
        </p:sp>
        <p:sp>
          <p:nvSpPr>
            <p:cNvPr id="19641" name="Text Box 187"/>
            <p:cNvSpPr txBox="1">
              <a:spLocks noChangeArrowheads="1"/>
            </p:cNvSpPr>
            <p:nvPr/>
          </p:nvSpPr>
          <p:spPr bwMode="auto">
            <a:xfrm>
              <a:off x="2880" y="248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b</a:t>
              </a:r>
            </a:p>
          </p:txBody>
        </p:sp>
        <p:grpSp>
          <p:nvGrpSpPr>
            <p:cNvPr id="19642" name="Group 188"/>
            <p:cNvGrpSpPr>
              <a:grpSpLocks/>
            </p:cNvGrpSpPr>
            <p:nvPr/>
          </p:nvGrpSpPr>
          <p:grpSpPr bwMode="auto">
            <a:xfrm>
              <a:off x="3053" y="2205"/>
              <a:ext cx="1006" cy="544"/>
              <a:chOff x="384" y="3294"/>
              <a:chExt cx="1006" cy="544"/>
            </a:xfrm>
          </p:grpSpPr>
          <p:sp>
            <p:nvSpPr>
              <p:cNvPr id="19643" name="Line 189"/>
              <p:cNvSpPr>
                <a:spLocks noChangeShapeType="1"/>
              </p:cNvSpPr>
              <p:nvPr/>
            </p:nvSpPr>
            <p:spPr bwMode="auto">
              <a:xfrm>
                <a:off x="937" y="3569"/>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19644" name="Group 190"/>
              <p:cNvGrpSpPr>
                <a:grpSpLocks/>
              </p:cNvGrpSpPr>
              <p:nvPr/>
            </p:nvGrpSpPr>
            <p:grpSpPr bwMode="auto">
              <a:xfrm>
                <a:off x="657" y="3294"/>
                <a:ext cx="499" cy="544"/>
                <a:chOff x="657" y="3294"/>
                <a:chExt cx="499" cy="544"/>
              </a:xfrm>
            </p:grpSpPr>
            <p:sp>
              <p:nvSpPr>
                <p:cNvPr id="19648" name="Arc 191"/>
                <p:cNvSpPr>
                  <a:spLocks/>
                </p:cNvSpPr>
                <p:nvPr/>
              </p:nvSpPr>
              <p:spPr bwMode="auto">
                <a:xfrm>
                  <a:off x="657" y="3562"/>
                  <a:ext cx="499" cy="276"/>
                </a:xfrm>
                <a:custGeom>
                  <a:avLst/>
                  <a:gdLst>
                    <a:gd name="T0" fmla="*/ 0 w 21600"/>
                    <a:gd name="T1" fmla="*/ 0 h 21920"/>
                    <a:gd name="T2" fmla="*/ 0 w 21600"/>
                    <a:gd name="T3" fmla="*/ 0 h 21920"/>
                    <a:gd name="T4" fmla="*/ 0 w 21600"/>
                    <a:gd name="T5" fmla="*/ 0 h 21920"/>
                    <a:gd name="T6" fmla="*/ 0 60000 65536"/>
                    <a:gd name="T7" fmla="*/ 0 60000 65536"/>
                    <a:gd name="T8" fmla="*/ 0 60000 65536"/>
                    <a:gd name="T9" fmla="*/ 0 w 21600"/>
                    <a:gd name="T10" fmla="*/ 0 h 21920"/>
                    <a:gd name="T11" fmla="*/ 21600 w 21600"/>
                    <a:gd name="T12" fmla="*/ 21920 h 21920"/>
                  </a:gdLst>
                  <a:ahLst/>
                  <a:cxnLst>
                    <a:cxn ang="T6">
                      <a:pos x="T0" y="T1"/>
                    </a:cxn>
                    <a:cxn ang="T7">
                      <a:pos x="T2" y="T3"/>
                    </a:cxn>
                    <a:cxn ang="T8">
                      <a:pos x="T4" y="T5"/>
                    </a:cxn>
                  </a:cxnLst>
                  <a:rect l="T9" t="T10" r="T11" b="T12"/>
                  <a:pathLst>
                    <a:path w="21600" h="21920" fill="none" extrusionOk="0">
                      <a:moveTo>
                        <a:pt x="21597" y="0"/>
                      </a:moveTo>
                      <a:cubicBezTo>
                        <a:pt x="21599" y="106"/>
                        <a:pt x="21600" y="213"/>
                        <a:pt x="21600" y="320"/>
                      </a:cubicBezTo>
                      <a:cubicBezTo>
                        <a:pt x="21600" y="12192"/>
                        <a:pt x="12017" y="21839"/>
                        <a:pt x="144" y="21919"/>
                      </a:cubicBezTo>
                    </a:path>
                    <a:path w="21600" h="21920" stroke="0" extrusionOk="0">
                      <a:moveTo>
                        <a:pt x="21597" y="0"/>
                      </a:moveTo>
                      <a:cubicBezTo>
                        <a:pt x="21599" y="106"/>
                        <a:pt x="21600" y="213"/>
                        <a:pt x="21600" y="320"/>
                      </a:cubicBezTo>
                      <a:cubicBezTo>
                        <a:pt x="21600" y="12192"/>
                        <a:pt x="12017" y="21839"/>
                        <a:pt x="144" y="21919"/>
                      </a:cubicBezTo>
                      <a:lnTo>
                        <a:pt x="0" y="320"/>
                      </a:lnTo>
                      <a:lnTo>
                        <a:pt x="21597" y="0"/>
                      </a:lnTo>
                      <a:close/>
                    </a:path>
                  </a:pathLst>
                </a:custGeom>
                <a:solidFill>
                  <a:schemeClr val="bg1"/>
                </a:solidFill>
                <a:ln w="9525">
                  <a:solidFill>
                    <a:schemeClr val="tx1"/>
                  </a:solidFill>
                  <a:round/>
                  <a:headEnd/>
                  <a:tailEnd/>
                </a:ln>
              </p:spPr>
              <p:txBody>
                <a:bodyPr wrap="none" anchor="ctr"/>
                <a:lstStyle/>
                <a:p>
                  <a:endParaRPr lang="es-ES"/>
                </a:p>
              </p:txBody>
            </p:sp>
            <p:sp>
              <p:nvSpPr>
                <p:cNvPr id="19649" name="Arc 192"/>
                <p:cNvSpPr>
                  <a:spLocks/>
                </p:cNvSpPr>
                <p:nvPr/>
              </p:nvSpPr>
              <p:spPr bwMode="auto">
                <a:xfrm>
                  <a:off x="657" y="3294"/>
                  <a:ext cx="499"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p:spPr>
              <p:txBody>
                <a:bodyPr wrap="none" anchor="ctr"/>
                <a:lstStyle/>
                <a:p>
                  <a:endParaRPr lang="es-ES"/>
                </a:p>
              </p:txBody>
            </p:sp>
            <p:sp>
              <p:nvSpPr>
                <p:cNvPr id="19650" name="Arc 193"/>
                <p:cNvSpPr>
                  <a:spLocks/>
                </p:cNvSpPr>
                <p:nvPr/>
              </p:nvSpPr>
              <p:spPr bwMode="auto">
                <a:xfrm>
                  <a:off x="657" y="3294"/>
                  <a:ext cx="91" cy="544"/>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8"/>
                        <a:pt x="12008" y="43128"/>
                        <a:pt x="129" y="43199"/>
                      </a:cubicBezTo>
                    </a:path>
                    <a:path w="21600" h="43200" stroke="0" extrusionOk="0">
                      <a:moveTo>
                        <a:pt x="-1" y="0"/>
                      </a:moveTo>
                      <a:cubicBezTo>
                        <a:pt x="11929" y="0"/>
                        <a:pt x="21600" y="9670"/>
                        <a:pt x="21600" y="21600"/>
                      </a:cubicBezTo>
                      <a:cubicBezTo>
                        <a:pt x="21600" y="33478"/>
                        <a:pt x="12008" y="43128"/>
                        <a:pt x="129" y="43199"/>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grpSp>
            <p:nvGrpSpPr>
              <p:cNvPr id="19645" name="Group 194"/>
              <p:cNvGrpSpPr>
                <a:grpSpLocks/>
              </p:cNvGrpSpPr>
              <p:nvPr/>
            </p:nvGrpSpPr>
            <p:grpSpPr bwMode="auto">
              <a:xfrm>
                <a:off x="384" y="3441"/>
                <a:ext cx="356" cy="265"/>
                <a:chOff x="385" y="2341"/>
                <a:chExt cx="454" cy="265"/>
              </a:xfrm>
            </p:grpSpPr>
            <p:sp>
              <p:nvSpPr>
                <p:cNvPr id="19646" name="Line 195"/>
                <p:cNvSpPr>
                  <a:spLocks noChangeShapeType="1"/>
                </p:cNvSpPr>
                <p:nvPr/>
              </p:nvSpPr>
              <p:spPr bwMode="auto">
                <a:xfrm>
                  <a:off x="385" y="2605"/>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47" name="Line 196"/>
                <p:cNvSpPr>
                  <a:spLocks noChangeShapeType="1"/>
                </p:cNvSpPr>
                <p:nvPr/>
              </p:nvSpPr>
              <p:spPr bwMode="auto">
                <a:xfrm>
                  <a:off x="386" y="2341"/>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grpSp>
      <p:graphicFrame>
        <p:nvGraphicFramePr>
          <p:cNvPr id="200901" name="Group 197"/>
          <p:cNvGraphicFramePr>
            <a:graphicFrameLocks noGrp="1"/>
          </p:cNvGraphicFramePr>
          <p:nvPr/>
        </p:nvGraphicFramePr>
        <p:xfrm>
          <a:off x="7812088" y="4959350"/>
          <a:ext cx="1081087" cy="1463676"/>
        </p:xfrm>
        <a:graphic>
          <a:graphicData uri="http://schemas.openxmlformats.org/drawingml/2006/table">
            <a:tbl>
              <a:tblPr/>
              <a:tblGrid>
                <a:gridCol w="360362"/>
                <a:gridCol w="360363"/>
                <a:gridCol w="360362"/>
              </a:tblGrid>
              <a:tr h="243946">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XOR</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b</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endParaRPr kumimoji="0" lang="es-ES" sz="1000" b="1" i="1" u="none" strike="noStrike" cap="none" normalizeH="0" baseline="-25000" smtClean="0">
                        <a:ln>
                          <a:noFill/>
                        </a:ln>
                        <a:solidFill>
                          <a:srgbClr val="0000FF"/>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sym typeface="Symbol" pitchFamily="18" charset="2"/>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0929" name="Rectangle 225"/>
          <p:cNvSpPr>
            <a:spLocks noChangeArrowheads="1"/>
          </p:cNvSpPr>
          <p:nvPr/>
        </p:nvSpPr>
        <p:spPr bwMode="auto">
          <a:xfrm>
            <a:off x="5087938" y="4738688"/>
            <a:ext cx="1231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solidFill>
                  <a:schemeClr val="hlink"/>
                </a:solidFill>
              </a:rPr>
              <a:t>Puerta XOR</a:t>
            </a:r>
          </a:p>
        </p:txBody>
      </p:sp>
      <p:grpSp>
        <p:nvGrpSpPr>
          <p:cNvPr id="23" name="Group 226"/>
          <p:cNvGrpSpPr>
            <a:grpSpLocks/>
          </p:cNvGrpSpPr>
          <p:nvPr/>
        </p:nvGrpSpPr>
        <p:grpSpPr bwMode="auto">
          <a:xfrm>
            <a:off x="4943475" y="5229225"/>
            <a:ext cx="2652713" cy="863600"/>
            <a:chOff x="3114" y="3294"/>
            <a:chExt cx="1671" cy="544"/>
          </a:xfrm>
        </p:grpSpPr>
        <p:graphicFrame>
          <p:nvGraphicFramePr>
            <p:cNvPr id="19628" name="Object 227"/>
            <p:cNvGraphicFramePr>
              <a:graphicFrameLocks noChangeAspect="1"/>
            </p:cNvGraphicFramePr>
            <p:nvPr/>
          </p:nvGraphicFramePr>
          <p:xfrm>
            <a:off x="4256" y="3459"/>
            <a:ext cx="529" cy="205"/>
          </p:xfrm>
          <a:graphic>
            <a:graphicData uri="http://schemas.openxmlformats.org/presentationml/2006/ole">
              <mc:AlternateContent xmlns:mc="http://schemas.openxmlformats.org/markup-compatibility/2006">
                <mc:Choice xmlns:v="urn:schemas-microsoft-com:vml" Requires="v">
                  <p:oleObj spid="_x0000_s1073" name="Ecuación" r:id="rId8" imgW="622030" imgH="241195" progId="Equation.3">
                    <p:embed/>
                  </p:oleObj>
                </mc:Choice>
                <mc:Fallback>
                  <p:oleObj name="Ecuación" r:id="rId8" imgW="622030"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6" y="3459"/>
                          <a:ext cx="529"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29" name="Text Box 228"/>
            <p:cNvSpPr txBox="1">
              <a:spLocks noChangeArrowheads="1"/>
            </p:cNvSpPr>
            <p:nvPr/>
          </p:nvSpPr>
          <p:spPr bwMode="auto">
            <a:xfrm>
              <a:off x="3121" y="331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a</a:t>
              </a:r>
            </a:p>
          </p:txBody>
        </p:sp>
        <p:sp>
          <p:nvSpPr>
            <p:cNvPr id="19630" name="Text Box 229"/>
            <p:cNvSpPr txBox="1">
              <a:spLocks noChangeArrowheads="1"/>
            </p:cNvSpPr>
            <p:nvPr/>
          </p:nvSpPr>
          <p:spPr bwMode="auto">
            <a:xfrm>
              <a:off x="3114" y="357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b="1" i="1">
                  <a:latin typeface="Times New Roman" pitchFamily="18" charset="0"/>
                </a:rPr>
                <a:t>b</a:t>
              </a:r>
            </a:p>
          </p:txBody>
        </p:sp>
        <p:sp>
          <p:nvSpPr>
            <p:cNvPr id="19631" name="Line 230"/>
            <p:cNvSpPr>
              <a:spLocks noChangeShapeType="1"/>
            </p:cNvSpPr>
            <p:nvPr/>
          </p:nvSpPr>
          <p:spPr bwMode="auto">
            <a:xfrm>
              <a:off x="3840" y="3569"/>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32" name="Arc 231"/>
            <p:cNvSpPr>
              <a:spLocks/>
            </p:cNvSpPr>
            <p:nvPr/>
          </p:nvSpPr>
          <p:spPr bwMode="auto">
            <a:xfrm>
              <a:off x="3560" y="3562"/>
              <a:ext cx="499" cy="276"/>
            </a:xfrm>
            <a:custGeom>
              <a:avLst/>
              <a:gdLst>
                <a:gd name="T0" fmla="*/ 0 w 21600"/>
                <a:gd name="T1" fmla="*/ 0 h 21920"/>
                <a:gd name="T2" fmla="*/ 0 w 21600"/>
                <a:gd name="T3" fmla="*/ 0 h 21920"/>
                <a:gd name="T4" fmla="*/ 0 w 21600"/>
                <a:gd name="T5" fmla="*/ 0 h 21920"/>
                <a:gd name="T6" fmla="*/ 0 60000 65536"/>
                <a:gd name="T7" fmla="*/ 0 60000 65536"/>
                <a:gd name="T8" fmla="*/ 0 60000 65536"/>
                <a:gd name="T9" fmla="*/ 0 w 21600"/>
                <a:gd name="T10" fmla="*/ 0 h 21920"/>
                <a:gd name="T11" fmla="*/ 21600 w 21600"/>
                <a:gd name="T12" fmla="*/ 21920 h 21920"/>
              </a:gdLst>
              <a:ahLst/>
              <a:cxnLst>
                <a:cxn ang="T6">
                  <a:pos x="T0" y="T1"/>
                </a:cxn>
                <a:cxn ang="T7">
                  <a:pos x="T2" y="T3"/>
                </a:cxn>
                <a:cxn ang="T8">
                  <a:pos x="T4" y="T5"/>
                </a:cxn>
              </a:cxnLst>
              <a:rect l="T9" t="T10" r="T11" b="T12"/>
              <a:pathLst>
                <a:path w="21600" h="21920" fill="none" extrusionOk="0">
                  <a:moveTo>
                    <a:pt x="21597" y="0"/>
                  </a:moveTo>
                  <a:cubicBezTo>
                    <a:pt x="21599" y="106"/>
                    <a:pt x="21600" y="213"/>
                    <a:pt x="21600" y="320"/>
                  </a:cubicBezTo>
                  <a:cubicBezTo>
                    <a:pt x="21600" y="12192"/>
                    <a:pt x="12017" y="21839"/>
                    <a:pt x="144" y="21919"/>
                  </a:cubicBezTo>
                </a:path>
                <a:path w="21600" h="21920" stroke="0" extrusionOk="0">
                  <a:moveTo>
                    <a:pt x="21597" y="0"/>
                  </a:moveTo>
                  <a:cubicBezTo>
                    <a:pt x="21599" y="106"/>
                    <a:pt x="21600" y="213"/>
                    <a:pt x="21600" y="320"/>
                  </a:cubicBezTo>
                  <a:cubicBezTo>
                    <a:pt x="21600" y="12192"/>
                    <a:pt x="12017" y="21839"/>
                    <a:pt x="144" y="21919"/>
                  </a:cubicBezTo>
                  <a:lnTo>
                    <a:pt x="0" y="320"/>
                  </a:lnTo>
                  <a:lnTo>
                    <a:pt x="21597" y="0"/>
                  </a:lnTo>
                  <a:close/>
                </a:path>
              </a:pathLst>
            </a:custGeom>
            <a:solidFill>
              <a:schemeClr val="bg1"/>
            </a:solidFill>
            <a:ln w="9525">
              <a:solidFill>
                <a:schemeClr val="tx1"/>
              </a:solidFill>
              <a:round/>
              <a:headEnd/>
              <a:tailEnd/>
            </a:ln>
          </p:spPr>
          <p:txBody>
            <a:bodyPr wrap="none" anchor="ctr"/>
            <a:lstStyle/>
            <a:p>
              <a:endParaRPr lang="es-ES"/>
            </a:p>
          </p:txBody>
        </p:sp>
        <p:sp>
          <p:nvSpPr>
            <p:cNvPr id="19633" name="Arc 232"/>
            <p:cNvSpPr>
              <a:spLocks/>
            </p:cNvSpPr>
            <p:nvPr/>
          </p:nvSpPr>
          <p:spPr bwMode="auto">
            <a:xfrm>
              <a:off x="3560" y="3294"/>
              <a:ext cx="499"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9525">
              <a:solidFill>
                <a:schemeClr val="tx1"/>
              </a:solidFill>
              <a:round/>
              <a:headEnd/>
              <a:tailEnd/>
            </a:ln>
          </p:spPr>
          <p:txBody>
            <a:bodyPr wrap="none" anchor="ctr"/>
            <a:lstStyle/>
            <a:p>
              <a:endParaRPr lang="es-ES"/>
            </a:p>
          </p:txBody>
        </p:sp>
        <p:sp>
          <p:nvSpPr>
            <p:cNvPr id="19634" name="Arc 233"/>
            <p:cNvSpPr>
              <a:spLocks/>
            </p:cNvSpPr>
            <p:nvPr/>
          </p:nvSpPr>
          <p:spPr bwMode="auto">
            <a:xfrm>
              <a:off x="3560" y="3294"/>
              <a:ext cx="91" cy="544"/>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8"/>
                    <a:pt x="12008" y="43128"/>
                    <a:pt x="129" y="43199"/>
                  </a:cubicBezTo>
                </a:path>
                <a:path w="21600" h="43200" stroke="0" extrusionOk="0">
                  <a:moveTo>
                    <a:pt x="-1" y="0"/>
                  </a:moveTo>
                  <a:cubicBezTo>
                    <a:pt x="11929" y="0"/>
                    <a:pt x="21600" y="9670"/>
                    <a:pt x="21600" y="21600"/>
                  </a:cubicBezTo>
                  <a:cubicBezTo>
                    <a:pt x="21600" y="33478"/>
                    <a:pt x="12008" y="43128"/>
                    <a:pt x="129" y="43199"/>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nvGrpSpPr>
            <p:cNvPr id="19635" name="Group 234"/>
            <p:cNvGrpSpPr>
              <a:grpSpLocks/>
            </p:cNvGrpSpPr>
            <p:nvPr/>
          </p:nvGrpSpPr>
          <p:grpSpPr bwMode="auto">
            <a:xfrm>
              <a:off x="3287" y="3441"/>
              <a:ext cx="356" cy="265"/>
              <a:chOff x="385" y="2341"/>
              <a:chExt cx="454" cy="265"/>
            </a:xfrm>
          </p:grpSpPr>
          <p:sp>
            <p:nvSpPr>
              <p:cNvPr id="19637" name="Line 235"/>
              <p:cNvSpPr>
                <a:spLocks noChangeShapeType="1"/>
              </p:cNvSpPr>
              <p:nvPr/>
            </p:nvSpPr>
            <p:spPr bwMode="auto">
              <a:xfrm>
                <a:off x="385" y="2605"/>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638" name="Line 236"/>
              <p:cNvSpPr>
                <a:spLocks noChangeShapeType="1"/>
              </p:cNvSpPr>
              <p:nvPr/>
            </p:nvSpPr>
            <p:spPr bwMode="auto">
              <a:xfrm>
                <a:off x="386" y="2341"/>
                <a:ext cx="45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636" name="Arc 237"/>
            <p:cNvSpPr>
              <a:spLocks/>
            </p:cNvSpPr>
            <p:nvPr/>
          </p:nvSpPr>
          <p:spPr bwMode="auto">
            <a:xfrm>
              <a:off x="3515" y="3294"/>
              <a:ext cx="91" cy="544"/>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8"/>
                    <a:pt x="12008" y="43128"/>
                    <a:pt x="129" y="43199"/>
                  </a:cubicBezTo>
                </a:path>
                <a:path w="21600" h="43200" stroke="0" extrusionOk="0">
                  <a:moveTo>
                    <a:pt x="-1" y="0"/>
                  </a:moveTo>
                  <a:cubicBezTo>
                    <a:pt x="11929" y="0"/>
                    <a:pt x="21600" y="9670"/>
                    <a:pt x="21600" y="21600"/>
                  </a:cubicBezTo>
                  <a:cubicBezTo>
                    <a:pt x="21600" y="33478"/>
                    <a:pt x="12008" y="43128"/>
                    <a:pt x="129" y="43199"/>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spTree>
    <p:extLst>
      <p:ext uri="{BB962C8B-B14F-4D97-AF65-F5344CB8AC3E}">
        <p14:creationId xmlns:p14="http://schemas.microsoft.com/office/powerpoint/2010/main" val="166147702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wipe(left)">
                                      <p:cBhvr>
                                        <p:cTn id="7" dur="500"/>
                                        <p:tgtEl>
                                          <p:spTgt spid="2007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0709"/>
                                        </p:tgtEl>
                                        <p:attrNameLst>
                                          <p:attrName>style.visibility</p:attrName>
                                        </p:attrNameLst>
                                      </p:cBhvr>
                                      <p:to>
                                        <p:strVal val="visible"/>
                                      </p:to>
                                    </p:set>
                                    <p:animEffect transition="in" filter="wipe(up)">
                                      <p:cBhvr>
                                        <p:cTn id="15" dur="500"/>
                                        <p:tgtEl>
                                          <p:spTgt spid="2007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0733"/>
                                        </p:tgtEl>
                                        <p:attrNameLst>
                                          <p:attrName>style.visibility</p:attrName>
                                        </p:attrNameLst>
                                      </p:cBhvr>
                                      <p:to>
                                        <p:strVal val="visible"/>
                                      </p:to>
                                    </p:set>
                                    <p:animEffect transition="in" filter="wipe(left)">
                                      <p:cBhvr>
                                        <p:cTn id="20" dur="500"/>
                                        <p:tgtEl>
                                          <p:spTgt spid="200733"/>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nodeType="afterGroup">
                            <p:stCondLst>
                              <p:cond delay="1000"/>
                            </p:stCondLst>
                            <p:childTnLst>
                              <p:par>
                                <p:cTn id="26" presetID="22" presetClass="entr" presetSubtype="1" fill="hold" nodeType="afterEffect">
                                  <p:stCondLst>
                                    <p:cond delay="0"/>
                                  </p:stCondLst>
                                  <p:childTnLst>
                                    <p:set>
                                      <p:cBhvr>
                                        <p:cTn id="27" dur="1" fill="hold">
                                          <p:stCondLst>
                                            <p:cond delay="0"/>
                                          </p:stCondLst>
                                        </p:cTn>
                                        <p:tgtEl>
                                          <p:spTgt spid="200734"/>
                                        </p:tgtEl>
                                        <p:attrNameLst>
                                          <p:attrName>style.visibility</p:attrName>
                                        </p:attrNameLst>
                                      </p:cBhvr>
                                      <p:to>
                                        <p:strVal val="visible"/>
                                      </p:to>
                                    </p:set>
                                    <p:animEffect transition="in" filter="wipe(up)">
                                      <p:cBhvr>
                                        <p:cTn id="28" dur="500"/>
                                        <p:tgtEl>
                                          <p:spTgt spid="2007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0773"/>
                                        </p:tgtEl>
                                        <p:attrNameLst>
                                          <p:attrName>style.visibility</p:attrName>
                                        </p:attrNameLst>
                                      </p:cBhvr>
                                      <p:to>
                                        <p:strVal val="visible"/>
                                      </p:to>
                                    </p:set>
                                    <p:animEffect transition="in" filter="wipe(left)">
                                      <p:cBhvr>
                                        <p:cTn id="33" dur="500"/>
                                        <p:tgtEl>
                                          <p:spTgt spid="200773"/>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nodeType="afterGroup">
                            <p:stCondLst>
                              <p:cond delay="1000"/>
                            </p:stCondLst>
                            <p:childTnLst>
                              <p:par>
                                <p:cTn id="39" presetID="22" presetClass="entr" presetSubtype="1" fill="hold" nodeType="afterEffect">
                                  <p:stCondLst>
                                    <p:cond delay="0"/>
                                  </p:stCondLst>
                                  <p:childTnLst>
                                    <p:set>
                                      <p:cBhvr>
                                        <p:cTn id="40" dur="1" fill="hold">
                                          <p:stCondLst>
                                            <p:cond delay="0"/>
                                          </p:stCondLst>
                                        </p:cTn>
                                        <p:tgtEl>
                                          <p:spTgt spid="200774"/>
                                        </p:tgtEl>
                                        <p:attrNameLst>
                                          <p:attrName>style.visibility</p:attrName>
                                        </p:attrNameLst>
                                      </p:cBhvr>
                                      <p:to>
                                        <p:strVal val="visible"/>
                                      </p:to>
                                    </p:set>
                                    <p:animEffect transition="in" filter="wipe(up)">
                                      <p:cBhvr>
                                        <p:cTn id="41" dur="500"/>
                                        <p:tgtEl>
                                          <p:spTgt spid="2007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00815"/>
                                        </p:tgtEl>
                                        <p:attrNameLst>
                                          <p:attrName>style.visibility</p:attrName>
                                        </p:attrNameLst>
                                      </p:cBhvr>
                                      <p:to>
                                        <p:strVal val="visible"/>
                                      </p:to>
                                    </p:set>
                                    <p:animEffect transition="in" filter="wipe(left)">
                                      <p:cBhvr>
                                        <p:cTn id="46" dur="500"/>
                                        <p:tgtEl>
                                          <p:spTgt spid="200815"/>
                                        </p:tgtEl>
                                      </p:cBhvr>
                                    </p:animEffect>
                                  </p:childTnLst>
                                </p:cTn>
                              </p:par>
                            </p:childTnLst>
                          </p:cTn>
                        </p:par>
                        <p:par>
                          <p:cTn id="47" fill="hold" nodeType="afterGroup">
                            <p:stCondLst>
                              <p:cond delay="5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nodeType="afterGroup">
                            <p:stCondLst>
                              <p:cond delay="1000"/>
                            </p:stCondLst>
                            <p:childTnLst>
                              <p:par>
                                <p:cTn id="52" presetID="22" presetClass="entr" presetSubtype="1" fill="hold" nodeType="afterEffect">
                                  <p:stCondLst>
                                    <p:cond delay="0"/>
                                  </p:stCondLst>
                                  <p:childTnLst>
                                    <p:set>
                                      <p:cBhvr>
                                        <p:cTn id="53" dur="1" fill="hold">
                                          <p:stCondLst>
                                            <p:cond delay="0"/>
                                          </p:stCondLst>
                                        </p:cTn>
                                        <p:tgtEl>
                                          <p:spTgt spid="200816"/>
                                        </p:tgtEl>
                                        <p:attrNameLst>
                                          <p:attrName>style.visibility</p:attrName>
                                        </p:attrNameLst>
                                      </p:cBhvr>
                                      <p:to>
                                        <p:strVal val="visible"/>
                                      </p:to>
                                    </p:set>
                                    <p:animEffect transition="in" filter="wipe(up)">
                                      <p:cBhvr>
                                        <p:cTn id="54" dur="500"/>
                                        <p:tgtEl>
                                          <p:spTgt spid="2008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0859"/>
                                        </p:tgtEl>
                                        <p:attrNameLst>
                                          <p:attrName>style.visibility</p:attrName>
                                        </p:attrNameLst>
                                      </p:cBhvr>
                                      <p:to>
                                        <p:strVal val="visible"/>
                                      </p:to>
                                    </p:set>
                                    <p:animEffect transition="in" filter="wipe(left)">
                                      <p:cBhvr>
                                        <p:cTn id="59" dur="500"/>
                                        <p:tgtEl>
                                          <p:spTgt spid="200859"/>
                                        </p:tgtEl>
                                      </p:cBhvr>
                                    </p:animEffect>
                                  </p:childTnLst>
                                </p:cTn>
                              </p:par>
                            </p:childTnLst>
                          </p:cTn>
                        </p:par>
                        <p:par>
                          <p:cTn id="60" fill="hold" nodeType="afterGroup">
                            <p:stCondLst>
                              <p:cond delay="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nodeType="afterGroup">
                            <p:stCondLst>
                              <p:cond delay="1000"/>
                            </p:stCondLst>
                            <p:childTnLst>
                              <p:par>
                                <p:cTn id="65" presetID="22" presetClass="entr" presetSubtype="1" fill="hold" nodeType="afterEffect">
                                  <p:stCondLst>
                                    <p:cond delay="0"/>
                                  </p:stCondLst>
                                  <p:childTnLst>
                                    <p:set>
                                      <p:cBhvr>
                                        <p:cTn id="66" dur="1" fill="hold">
                                          <p:stCondLst>
                                            <p:cond delay="0"/>
                                          </p:stCondLst>
                                        </p:cTn>
                                        <p:tgtEl>
                                          <p:spTgt spid="200860"/>
                                        </p:tgtEl>
                                        <p:attrNameLst>
                                          <p:attrName>style.visibility</p:attrName>
                                        </p:attrNameLst>
                                      </p:cBhvr>
                                      <p:to>
                                        <p:strVal val="visible"/>
                                      </p:to>
                                    </p:set>
                                    <p:animEffect transition="in" filter="wipe(up)">
                                      <p:cBhvr>
                                        <p:cTn id="67" dur="500"/>
                                        <p:tgtEl>
                                          <p:spTgt spid="2008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0929"/>
                                        </p:tgtEl>
                                        <p:attrNameLst>
                                          <p:attrName>style.visibility</p:attrName>
                                        </p:attrNameLst>
                                      </p:cBhvr>
                                      <p:to>
                                        <p:strVal val="visible"/>
                                      </p:to>
                                    </p:set>
                                    <p:animEffect transition="in" filter="wipe(left)">
                                      <p:cBhvr>
                                        <p:cTn id="72" dur="500"/>
                                        <p:tgtEl>
                                          <p:spTgt spid="200929"/>
                                        </p:tgtEl>
                                      </p:cBhvr>
                                    </p:animEffect>
                                  </p:childTnLst>
                                </p:cTn>
                              </p:par>
                            </p:childTnLst>
                          </p:cTn>
                        </p:par>
                        <p:par>
                          <p:cTn id="73" fill="hold" nodeType="afterGroup">
                            <p:stCondLst>
                              <p:cond delay="500"/>
                            </p:stCondLst>
                            <p:childTnLst>
                              <p:par>
                                <p:cTn id="74" presetID="22" presetClass="entr" presetSubtype="8"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par>
                          <p:cTn id="77" fill="hold" nodeType="afterGroup">
                            <p:stCondLst>
                              <p:cond delay="1000"/>
                            </p:stCondLst>
                            <p:childTnLst>
                              <p:par>
                                <p:cTn id="78" presetID="22" presetClass="entr" presetSubtype="1" fill="hold" nodeType="afterEffect">
                                  <p:stCondLst>
                                    <p:cond delay="0"/>
                                  </p:stCondLst>
                                  <p:childTnLst>
                                    <p:set>
                                      <p:cBhvr>
                                        <p:cTn id="79" dur="1" fill="hold">
                                          <p:stCondLst>
                                            <p:cond delay="0"/>
                                          </p:stCondLst>
                                        </p:cTn>
                                        <p:tgtEl>
                                          <p:spTgt spid="200901"/>
                                        </p:tgtEl>
                                        <p:attrNameLst>
                                          <p:attrName>style.visibility</p:attrName>
                                        </p:attrNameLst>
                                      </p:cBhvr>
                                      <p:to>
                                        <p:strVal val="visible"/>
                                      </p:to>
                                    </p:set>
                                    <p:animEffect transition="in" filter="wipe(up)">
                                      <p:cBhvr>
                                        <p:cTn id="80" dur="500"/>
                                        <p:tgtEl>
                                          <p:spTgt spid="20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p:bldP spid="200733" grpId="0"/>
      <p:bldP spid="200773" grpId="0"/>
      <p:bldP spid="200815" grpId="0"/>
      <p:bldP spid="200859" grpId="0"/>
      <p:bldP spid="2009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68313" y="549275"/>
            <a:ext cx="7704137" cy="5310188"/>
          </a:xfrm>
          <a:prstGeom prst="rect">
            <a:avLst/>
          </a:prstGeom>
          <a:noFill/>
          <a:ln w="9525">
            <a:noFill/>
            <a:miter lim="800000"/>
            <a:headEnd/>
            <a:tailEnd/>
          </a:ln>
        </p:spPr>
        <p:txBody>
          <a:bodyPr>
            <a:spAutoFit/>
          </a:bodyPr>
          <a:lstStyle/>
          <a:p>
            <a:r>
              <a:rPr lang="es-ES"/>
              <a:t>TEMA 1: EXIGENCIAS COMPUTACIONALES DEL PROCESAMIENTO DIGITAL DE LA INFORMACIÓN</a:t>
            </a:r>
          </a:p>
          <a:p>
            <a:r>
              <a:rPr lang="es-ES"/>
              <a:t>· Contexto</a:t>
            </a:r>
          </a:p>
          <a:p>
            <a:r>
              <a:rPr lang="es-ES"/>
              <a:t>· Conocimiento Previo Necesario</a:t>
            </a:r>
          </a:p>
          <a:p>
            <a:r>
              <a:rPr lang="es-ES"/>
              <a:t>· Objetivos del Tema</a:t>
            </a:r>
          </a:p>
          <a:p>
            <a:r>
              <a:rPr lang="es-ES"/>
              <a:t>· Guía de Estudio</a:t>
            </a:r>
          </a:p>
          <a:p>
            <a:r>
              <a:rPr lang="es-ES"/>
              <a:t>· Contenido del Tema</a:t>
            </a:r>
          </a:p>
          <a:p>
            <a:r>
              <a:rPr lang="es-ES"/>
              <a:t>1.1. Procesamiento Digital de la Información</a:t>
            </a:r>
          </a:p>
          <a:p>
            <a:r>
              <a:rPr lang="es-ES"/>
              <a:t>1.2. Funciones Combinacionales y Secuenciales Necesarias</a:t>
            </a:r>
          </a:p>
          <a:p>
            <a:r>
              <a:rPr lang="es-ES"/>
              <a:t>1.3. Variables y Operadores Lógicos: Algebra de Boole</a:t>
            </a:r>
          </a:p>
          <a:p>
            <a:r>
              <a:rPr lang="es-ES"/>
              <a:t>1.4. Funciones Lógicas: Formas Canonicas</a:t>
            </a:r>
          </a:p>
          <a:p>
            <a:r>
              <a:rPr lang="es-ES"/>
              <a:t>1.4.1. Forma Normal Disyuntiva</a:t>
            </a:r>
          </a:p>
          <a:p>
            <a:r>
              <a:rPr lang="es-ES"/>
              <a:t>1.4.2. Forma Normal Conjuntiva</a:t>
            </a:r>
          </a:p>
          <a:p>
            <a:r>
              <a:rPr lang="es-ES"/>
              <a:t>1.5. Otras Representaciones Completas (NAND, NOR)</a:t>
            </a:r>
          </a:p>
          <a:p>
            <a:r>
              <a:rPr lang="es-ES"/>
              <a:t>1.6. Análisis y Síntesis</a:t>
            </a:r>
          </a:p>
          <a:p>
            <a:r>
              <a:rPr lang="es-ES"/>
              <a:t>1.7. Introducción a la Minimización</a:t>
            </a:r>
          </a:p>
          <a:p>
            <a:r>
              <a:rPr lang="es-ES"/>
              <a:t>1.8. Problemas</a:t>
            </a:r>
          </a:p>
          <a:p>
            <a:r>
              <a:rPr lang="es-ES"/>
              <a:t>· Preparación de la Evaluación</a:t>
            </a:r>
          </a:p>
          <a:p>
            <a:r>
              <a:rPr lang="es-ES"/>
              <a:t>· Referencias Bibliográficas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171575"/>
            <a:ext cx="75057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03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438150"/>
            <a:ext cx="8639175"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182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76388"/>
            <a:ext cx="86487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59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685800"/>
            <a:ext cx="7440756" cy="59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94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476250"/>
            <a:ext cx="8229600" cy="649288"/>
          </a:xfrm>
        </p:spPr>
        <p:txBody>
          <a:bodyPr/>
          <a:lstStyle/>
          <a:p>
            <a:pPr eaLnBrk="1" hangingPunct="1"/>
            <a:r>
              <a:rPr lang="es-ES" smtClean="0"/>
              <a:t>1.4 Funciones Lógicas: formas Canónicas</a:t>
            </a:r>
          </a:p>
        </p:txBody>
      </p:sp>
      <p:pic>
        <p:nvPicPr>
          <p:cNvPr id="18435" name="Picture 4"/>
          <p:cNvPicPr>
            <a:picLocks noChangeAspect="1" noChangeArrowheads="1"/>
          </p:cNvPicPr>
          <p:nvPr/>
        </p:nvPicPr>
        <p:blipFill>
          <a:blip r:embed="rId2" cstate="print"/>
          <a:srcRect/>
          <a:stretch>
            <a:fillRect/>
          </a:stretch>
        </p:blipFill>
        <p:spPr bwMode="auto">
          <a:xfrm>
            <a:off x="395287" y="1477963"/>
            <a:ext cx="8135937" cy="4186237"/>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14493"/>
            <a:ext cx="30765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8313" y="476250"/>
            <a:ext cx="8229600" cy="288454"/>
          </a:xfrm>
        </p:spPr>
        <p:txBody>
          <a:bodyPr/>
          <a:lstStyle/>
          <a:p>
            <a:r>
              <a:rPr lang="es-ES" dirty="0" smtClean="0"/>
              <a:t>Función lógica</a:t>
            </a:r>
            <a:endParaRPr lang="es-ES" dirty="0"/>
          </a:p>
        </p:txBody>
      </p:sp>
      <p:sp>
        <p:nvSpPr>
          <p:cNvPr id="4" name="3 Marcador de contenido"/>
          <p:cNvSpPr>
            <a:spLocks noGrp="1"/>
          </p:cNvSpPr>
          <p:nvPr>
            <p:ph idx="1"/>
          </p:nvPr>
        </p:nvSpPr>
        <p:spPr>
          <a:xfrm>
            <a:off x="457200" y="908720"/>
            <a:ext cx="8229600" cy="3312368"/>
          </a:xfrm>
        </p:spPr>
        <p:txBody>
          <a:bodyPr>
            <a:normAutofit fontScale="92500" lnSpcReduction="10000"/>
          </a:bodyPr>
          <a:lstStyle/>
          <a:p>
            <a:r>
              <a:rPr lang="es-ES" dirty="0" smtClean="0"/>
              <a:t>Variable lógica</a:t>
            </a:r>
          </a:p>
          <a:p>
            <a:pPr lvl="1"/>
            <a:r>
              <a:rPr lang="es-ES" dirty="0" smtClean="0"/>
              <a:t>Se </a:t>
            </a:r>
            <a:r>
              <a:rPr lang="es-ES" dirty="0"/>
              <a:t>define una variable como un símbolo, por ejemplo “a” que representa a cualquiera de los elementos de un conjunto B={0, 1} sobre el que se ha definido un álgebra de Boole</a:t>
            </a:r>
            <a:r>
              <a:rPr lang="es-ES" dirty="0" smtClean="0"/>
              <a:t>.</a:t>
            </a:r>
          </a:p>
          <a:p>
            <a:r>
              <a:rPr lang="es-ES" altLang="es-ES" dirty="0"/>
              <a:t>El </a:t>
            </a:r>
            <a:r>
              <a:rPr lang="es-ES" altLang="es-ES" b="1" dirty="0"/>
              <a:t>valor de una función </a:t>
            </a:r>
            <a:endParaRPr lang="es-ES" altLang="es-ES" b="1" dirty="0" smtClean="0"/>
          </a:p>
          <a:p>
            <a:pPr lvl="1"/>
            <a:r>
              <a:rPr lang="es-ES" altLang="es-ES" dirty="0" smtClean="0"/>
              <a:t>Se </a:t>
            </a:r>
            <a:r>
              <a:rPr lang="es-ES" altLang="es-ES" dirty="0"/>
              <a:t>determina sustituyendo las variables por sus valores en la expresión algebraica y aplicando las reglas definidas para las operaciones suma y producto</a:t>
            </a:r>
            <a:r>
              <a:rPr lang="es-ES" altLang="es-ES" dirty="0" smtClean="0"/>
              <a:t>.</a:t>
            </a:r>
          </a:p>
          <a:p>
            <a:pPr lvl="1"/>
            <a:endParaRPr lang="es-ES" altLang="es-ES" dirty="0" smtClean="0"/>
          </a:p>
          <a:p>
            <a:pPr lvl="1"/>
            <a:endParaRPr lang="es-ES" altLang="es-ES" dirty="0"/>
          </a:p>
          <a:p>
            <a:pPr lvl="1"/>
            <a:endParaRPr lang="es-ES" altLang="es-ES" dirty="0" smtClean="0"/>
          </a:p>
          <a:p>
            <a:endParaRPr lang="es-ES" dirty="0"/>
          </a:p>
          <a:p>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3" y="4025341"/>
            <a:ext cx="18526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95536" y="4268567"/>
            <a:ext cx="6192688" cy="2031325"/>
          </a:xfrm>
          <a:prstGeom prst="rect">
            <a:avLst/>
          </a:prstGeom>
          <a:noFill/>
        </p:spPr>
        <p:txBody>
          <a:bodyPr wrap="square" rtlCol="0">
            <a:spAutoFit/>
          </a:bodyPr>
          <a:lstStyle/>
          <a:p>
            <a:pPr lvl="1"/>
            <a:r>
              <a:rPr lang="es-ES" altLang="es-ES" dirty="0"/>
              <a:t>Ejemplo: Sea la siguiente</a:t>
            </a:r>
            <a:r>
              <a:rPr lang="es-ES" altLang="es-ES" dirty="0" smtClean="0"/>
              <a:t>:</a:t>
            </a:r>
          </a:p>
          <a:p>
            <a:pPr marL="742950" lvl="1" indent="-285750">
              <a:buFont typeface="Arial" panose="020B0604020202020204" pitchFamily="34" charset="0"/>
              <a:buChar char="•"/>
            </a:pPr>
            <a:r>
              <a:rPr lang="es-ES" altLang="es-ES" dirty="0" smtClean="0"/>
              <a:t> </a:t>
            </a:r>
            <a:r>
              <a:rPr lang="es-ES" altLang="es-ES" dirty="0"/>
              <a:t>f = f (c, b, a) = b a + c b a’ + b’ a + a</a:t>
            </a:r>
          </a:p>
          <a:p>
            <a:pPr lvl="1"/>
            <a:r>
              <a:rPr lang="es-ES" altLang="es-ES" dirty="0"/>
              <a:t>Si sustituimos cada variable por el valor que representa {0, 1} obtenemos:</a:t>
            </a:r>
          </a:p>
          <a:p>
            <a:pPr marL="742950" lvl="1" indent="-285750">
              <a:buFont typeface="Arial" panose="020B0604020202020204" pitchFamily="34" charset="0"/>
              <a:buChar char="•"/>
            </a:pPr>
            <a:r>
              <a:rPr lang="es-ES" altLang="es-ES" dirty="0"/>
              <a:t> </a:t>
            </a:r>
            <a:r>
              <a:rPr lang="es-ES" altLang="es-ES" dirty="0" smtClean="0"/>
              <a:t>f </a:t>
            </a:r>
            <a:r>
              <a:rPr lang="es-ES" altLang="es-ES" dirty="0"/>
              <a:t>= f (c, b, a) = (1 * 1) + (1 * 1 * 0) + (0 * 1) + (1) = </a:t>
            </a:r>
            <a:r>
              <a:rPr lang="es-ES" altLang="es-ES" dirty="0" smtClean="0"/>
              <a:t>1</a:t>
            </a:r>
          </a:p>
          <a:p>
            <a:pPr marL="742950" lvl="1" indent="-285750">
              <a:buFont typeface="Arial" panose="020B0604020202020204" pitchFamily="34" charset="0"/>
              <a:buChar char="•"/>
            </a:pPr>
            <a:r>
              <a:rPr lang="es-ES" altLang="es-ES" dirty="0"/>
              <a:t>La representación mediante tabla de verdad sería la siguiente</a:t>
            </a:r>
            <a:r>
              <a:rPr lang="es-ES" altLang="es-ES" dirty="0" smtClean="0"/>
              <a:t>:</a:t>
            </a:r>
            <a:endParaRPr lang="es-ES" dirty="0"/>
          </a:p>
        </p:txBody>
      </p:sp>
    </p:spTree>
    <p:extLst>
      <p:ext uri="{BB962C8B-B14F-4D97-AF65-F5344CB8AC3E}">
        <p14:creationId xmlns:p14="http://schemas.microsoft.com/office/powerpoint/2010/main" val="366580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250825" y="1196975"/>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sym typeface="Symbol" pitchFamily="18" charset="2"/>
              </a:rPr>
              <a:t>Se dice que dos funciones lógicas son </a:t>
            </a:r>
            <a:r>
              <a:rPr lang="es-ES" altLang="es-ES" sz="1800" b="1">
                <a:sym typeface="Symbol" pitchFamily="18" charset="2"/>
              </a:rPr>
              <a:t>equivalentes, </a:t>
            </a:r>
            <a:r>
              <a:rPr lang="es-ES" altLang="es-ES" sz="1800">
                <a:sym typeface="Symbol" pitchFamily="18" charset="2"/>
              </a:rPr>
              <a:t>si ambas tienen la misma tabla de verdad y por lo tanto describen la misma función de conmutación.</a:t>
            </a:r>
          </a:p>
        </p:txBody>
      </p:sp>
      <p:graphicFrame>
        <p:nvGraphicFramePr>
          <p:cNvPr id="173061" name="Group 5"/>
          <p:cNvGraphicFramePr>
            <a:graphicFrameLocks noGrp="1"/>
          </p:cNvGraphicFramePr>
          <p:nvPr/>
        </p:nvGraphicFramePr>
        <p:xfrm>
          <a:off x="2771775" y="3933825"/>
          <a:ext cx="2814638" cy="2468646"/>
        </p:xfrm>
        <a:graphic>
          <a:graphicData uri="http://schemas.openxmlformats.org/drawingml/2006/table">
            <a:tbl>
              <a:tblPr/>
              <a:tblGrid>
                <a:gridCol w="268288"/>
                <a:gridCol w="268287"/>
                <a:gridCol w="334963"/>
                <a:gridCol w="971550"/>
                <a:gridCol w="971550"/>
              </a:tblGrid>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a</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Times New Roman" pitchFamily="18" charset="0"/>
                        </a:rPr>
                        <a:t>f</a:t>
                      </a:r>
                      <a:r>
                        <a:rPr kumimoji="0" lang="es-ES" sz="1200" b="1" i="1" u="none" strike="noStrike" cap="none" normalizeH="0" baseline="-2500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Times New Roman" pitchFamily="18" charset="0"/>
                        </a:rPr>
                        <a:t>f</a:t>
                      </a:r>
                      <a:r>
                        <a:rPr kumimoji="0" lang="es-ES" sz="1200" b="1" i="1" u="none" strike="noStrike" cap="none" normalizeH="0" baseline="-25000" smtClean="0">
                          <a:ln>
                            <a:noFill/>
                          </a:ln>
                          <a:solidFill>
                            <a:srgbClr val="0000FF"/>
                          </a:solidFill>
                          <a:effectLst/>
                          <a:latin typeface="Arial" charset="0"/>
                        </a:rPr>
                        <a:t>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3123" name="Rectangle 67"/>
          <p:cNvSpPr>
            <a:spLocks noChangeArrowheads="1"/>
          </p:cNvSpPr>
          <p:nvPr/>
        </p:nvSpPr>
        <p:spPr bwMode="auto">
          <a:xfrm>
            <a:off x="250825" y="1916113"/>
            <a:ext cx="86375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b="1" dirty="0"/>
              <a:t>Ejemplo:</a:t>
            </a:r>
          </a:p>
          <a:p>
            <a:pPr eaLnBrk="1" hangingPunct="1">
              <a:spcBef>
                <a:spcPct val="0"/>
              </a:spcBef>
              <a:buFontTx/>
              <a:buNone/>
            </a:pPr>
            <a:r>
              <a:rPr lang="es-ES" altLang="es-ES" sz="1600" dirty="0"/>
              <a:t>Sea la anterior función: </a:t>
            </a:r>
            <a:r>
              <a:rPr lang="es-ES" altLang="es-ES" sz="1600" i="1" dirty="0">
                <a:latin typeface="Times New Roman" pitchFamily="18" charset="0"/>
              </a:rPr>
              <a:t>f</a:t>
            </a:r>
            <a:r>
              <a:rPr lang="es-ES" altLang="es-ES" sz="1600" i="1" baseline="-25000" dirty="0">
                <a:latin typeface="Times New Roman" pitchFamily="18" charset="0"/>
              </a:rPr>
              <a:t>1</a:t>
            </a:r>
            <a:r>
              <a:rPr lang="es-ES" altLang="es-ES" sz="1600" i="1" dirty="0"/>
              <a:t> </a:t>
            </a:r>
            <a:r>
              <a:rPr lang="es-ES" altLang="es-ES" sz="1600" dirty="0"/>
              <a:t>= </a:t>
            </a:r>
            <a:r>
              <a:rPr lang="es-ES" altLang="es-ES" sz="1600" i="1" dirty="0"/>
              <a:t>b a </a:t>
            </a:r>
            <a:r>
              <a:rPr lang="es-ES" altLang="es-ES" sz="1600" dirty="0"/>
              <a:t>+ </a:t>
            </a:r>
            <a:r>
              <a:rPr lang="es-ES" altLang="es-ES" sz="1600" i="1" dirty="0"/>
              <a:t>c b a’ </a:t>
            </a:r>
            <a:r>
              <a:rPr lang="es-ES" altLang="es-ES" sz="1600" dirty="0"/>
              <a:t>+ </a:t>
            </a:r>
            <a:r>
              <a:rPr lang="es-ES" altLang="es-ES" sz="1600" i="1" dirty="0"/>
              <a:t>b’ a </a:t>
            </a:r>
            <a:r>
              <a:rPr lang="es-ES" altLang="es-ES" sz="1600" dirty="0"/>
              <a:t>+ </a:t>
            </a:r>
            <a:r>
              <a:rPr lang="es-ES" altLang="es-ES" sz="1600" i="1" dirty="0"/>
              <a:t>a</a:t>
            </a:r>
          </a:p>
        </p:txBody>
      </p:sp>
      <p:sp>
        <p:nvSpPr>
          <p:cNvPr id="173124" name="Rectangle 68"/>
          <p:cNvSpPr>
            <a:spLocks noChangeArrowheads="1"/>
          </p:cNvSpPr>
          <p:nvPr/>
        </p:nvSpPr>
        <p:spPr bwMode="auto">
          <a:xfrm>
            <a:off x="250825" y="2492375"/>
            <a:ext cx="86375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a:t>Determinar si la siguiente función es equivalente a </a:t>
            </a:r>
            <a:r>
              <a:rPr lang="es-ES" altLang="es-ES" sz="1600" i="1">
                <a:latin typeface="Times New Roman" pitchFamily="18" charset="0"/>
              </a:rPr>
              <a:t>f</a:t>
            </a:r>
            <a:r>
              <a:rPr lang="es-ES" altLang="es-ES" sz="1600" baseline="-25000"/>
              <a:t>1</a:t>
            </a:r>
            <a:r>
              <a:rPr lang="es-ES" altLang="es-ES" sz="1600"/>
              <a:t>:</a:t>
            </a:r>
          </a:p>
          <a:p>
            <a:pPr eaLnBrk="1" hangingPunct="1">
              <a:spcBef>
                <a:spcPct val="0"/>
              </a:spcBef>
              <a:buFontTx/>
              <a:buNone/>
            </a:pPr>
            <a:r>
              <a:rPr lang="es-ES" altLang="es-ES" sz="1600"/>
              <a:t> </a:t>
            </a:r>
            <a:r>
              <a:rPr lang="es-ES" altLang="es-ES" sz="1600" i="1">
                <a:latin typeface="Times New Roman" pitchFamily="18" charset="0"/>
              </a:rPr>
              <a:t>f</a:t>
            </a:r>
            <a:r>
              <a:rPr lang="es-ES" altLang="es-ES" sz="1600" i="1" baseline="-25000">
                <a:latin typeface="Times New Roman" pitchFamily="18" charset="0"/>
              </a:rPr>
              <a:t>2</a:t>
            </a:r>
            <a:r>
              <a:rPr lang="es-ES" altLang="es-ES" sz="1600" i="1"/>
              <a:t> </a:t>
            </a:r>
            <a:r>
              <a:rPr lang="es-ES" altLang="es-ES" sz="1600"/>
              <a:t>= </a:t>
            </a:r>
            <a:r>
              <a:rPr lang="es-ES" altLang="es-ES" sz="1600" i="1"/>
              <a:t>c b + a</a:t>
            </a:r>
          </a:p>
        </p:txBody>
      </p:sp>
      <p:sp>
        <p:nvSpPr>
          <p:cNvPr id="173125" name="Rectangle 69"/>
          <p:cNvSpPr>
            <a:spLocks noChangeArrowheads="1"/>
          </p:cNvSpPr>
          <p:nvPr/>
        </p:nvSpPr>
        <p:spPr bwMode="auto">
          <a:xfrm>
            <a:off x="250825" y="3068638"/>
            <a:ext cx="8637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a:t>Representamos ambas funciones mediante tablas de verdad y si obtenemos el mismo resultado, entonces son equivalentes:</a:t>
            </a:r>
            <a:endParaRPr lang="es-ES" altLang="es-ES" sz="1600" i="1"/>
          </a:p>
        </p:txBody>
      </p:sp>
      <p:sp>
        <p:nvSpPr>
          <p:cNvPr id="173126" name="Rectangle 70"/>
          <p:cNvSpPr>
            <a:spLocks noChangeArrowheads="1"/>
          </p:cNvSpPr>
          <p:nvPr/>
        </p:nvSpPr>
        <p:spPr bwMode="auto">
          <a:xfrm>
            <a:off x="5797550" y="4654550"/>
            <a:ext cx="22304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s-ES" altLang="es-ES" sz="1600"/>
              <a:t>Ambas funciones son </a:t>
            </a:r>
            <a:r>
              <a:rPr lang="es-ES" altLang="es-ES" sz="1600" b="1"/>
              <a:t>equivalentes</a:t>
            </a:r>
            <a:r>
              <a:rPr lang="es-ES" altLang="es-ES" sz="1600"/>
              <a:t>, ya que obtenemos la </a:t>
            </a:r>
            <a:r>
              <a:rPr lang="es-ES" altLang="es-ES" sz="1600" b="1"/>
              <a:t>misma</a:t>
            </a:r>
            <a:r>
              <a:rPr lang="es-ES" altLang="es-ES" sz="1600"/>
              <a:t> tabla de verdad.</a:t>
            </a:r>
            <a:endParaRPr lang="es-ES" altLang="es-ES" sz="1600" i="1"/>
          </a:p>
        </p:txBody>
      </p:sp>
      <p:sp>
        <p:nvSpPr>
          <p:cNvPr id="2" name="1 Título"/>
          <p:cNvSpPr>
            <a:spLocks noGrp="1"/>
          </p:cNvSpPr>
          <p:nvPr>
            <p:ph type="title"/>
          </p:nvPr>
        </p:nvSpPr>
        <p:spPr>
          <a:xfrm>
            <a:off x="468313" y="476250"/>
            <a:ext cx="8229600" cy="576486"/>
          </a:xfrm>
        </p:spPr>
        <p:txBody>
          <a:bodyPr/>
          <a:lstStyle/>
          <a:p>
            <a:r>
              <a:rPr lang="es-ES" dirty="0" smtClean="0"/>
              <a:t>Funciones lógicas equivalentes</a:t>
            </a:r>
            <a:endParaRPr lang="es-ES" dirty="0"/>
          </a:p>
        </p:txBody>
      </p:sp>
    </p:spTree>
    <p:extLst>
      <p:ext uri="{BB962C8B-B14F-4D97-AF65-F5344CB8AC3E}">
        <p14:creationId xmlns:p14="http://schemas.microsoft.com/office/powerpoint/2010/main" val="328130841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wipe(left)">
                                      <p:cBhvr>
                                        <p:cTn id="7" dur="500"/>
                                        <p:tgtEl>
                                          <p:spTgt spid="173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123"/>
                                        </p:tgtEl>
                                        <p:attrNameLst>
                                          <p:attrName>style.visibility</p:attrName>
                                        </p:attrNameLst>
                                      </p:cBhvr>
                                      <p:to>
                                        <p:strVal val="visible"/>
                                      </p:to>
                                    </p:set>
                                    <p:animEffect transition="in" filter="wipe(left)">
                                      <p:cBhvr>
                                        <p:cTn id="12" dur="500"/>
                                        <p:tgtEl>
                                          <p:spTgt spid="173123"/>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3124"/>
                                        </p:tgtEl>
                                        <p:attrNameLst>
                                          <p:attrName>style.visibility</p:attrName>
                                        </p:attrNameLst>
                                      </p:cBhvr>
                                      <p:to>
                                        <p:strVal val="visible"/>
                                      </p:to>
                                    </p:set>
                                    <p:animEffect transition="in" filter="wipe(left)">
                                      <p:cBhvr>
                                        <p:cTn id="16" dur="500"/>
                                        <p:tgtEl>
                                          <p:spTgt spid="1731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3125"/>
                                        </p:tgtEl>
                                        <p:attrNameLst>
                                          <p:attrName>style.visibility</p:attrName>
                                        </p:attrNameLst>
                                      </p:cBhvr>
                                      <p:to>
                                        <p:strVal val="visible"/>
                                      </p:to>
                                    </p:set>
                                    <p:animEffect transition="in" filter="wipe(left)">
                                      <p:cBhvr>
                                        <p:cTn id="21" dur="500"/>
                                        <p:tgtEl>
                                          <p:spTgt spid="173125"/>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173061"/>
                                        </p:tgtEl>
                                        <p:attrNameLst>
                                          <p:attrName>style.visibility</p:attrName>
                                        </p:attrNameLst>
                                      </p:cBhvr>
                                      <p:to>
                                        <p:strVal val="visible"/>
                                      </p:to>
                                    </p:set>
                                    <p:animEffect transition="in" filter="wipe(up)">
                                      <p:cBhvr>
                                        <p:cTn id="25" dur="500"/>
                                        <p:tgtEl>
                                          <p:spTgt spid="1730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3126"/>
                                        </p:tgtEl>
                                        <p:attrNameLst>
                                          <p:attrName>style.visibility</p:attrName>
                                        </p:attrNameLst>
                                      </p:cBhvr>
                                      <p:to>
                                        <p:strVal val="visible"/>
                                      </p:to>
                                    </p:set>
                                    <p:animEffect transition="in" filter="wipe(left)">
                                      <p:cBhvr>
                                        <p:cTn id="30" dur="500"/>
                                        <p:tgtEl>
                                          <p:spTgt spid="17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123" grpId="0"/>
      <p:bldP spid="173124" grpId="0"/>
      <p:bldP spid="173125" grpId="0"/>
      <p:bldP spid="173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ChangeArrowheads="1"/>
          </p:cNvSpPr>
          <p:nvPr/>
        </p:nvSpPr>
        <p:spPr bwMode="auto">
          <a:xfrm>
            <a:off x="250825" y="1196975"/>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sym typeface="Symbol" pitchFamily="18" charset="2"/>
              </a:rPr>
              <a:t>Se define </a:t>
            </a:r>
            <a:r>
              <a:rPr lang="es-ES" altLang="es-ES" sz="1800" b="1" i="1">
                <a:sym typeface="Symbol" pitchFamily="18" charset="2"/>
              </a:rPr>
              <a:t>término canónico</a:t>
            </a:r>
            <a:r>
              <a:rPr lang="es-ES" altLang="es-ES" sz="1800">
                <a:sym typeface="Symbol" pitchFamily="18" charset="2"/>
              </a:rPr>
              <a:t>, a la suma o producto en el que aparecen todas las variables de la función, bien sea en su forma directa o negada.</a:t>
            </a:r>
          </a:p>
        </p:txBody>
      </p:sp>
      <p:sp>
        <p:nvSpPr>
          <p:cNvPr id="177157" name="Rectangle 5"/>
          <p:cNvSpPr>
            <a:spLocks noChangeArrowheads="1"/>
          </p:cNvSpPr>
          <p:nvPr/>
        </p:nvSpPr>
        <p:spPr bwMode="auto">
          <a:xfrm>
            <a:off x="250825" y="1916113"/>
            <a:ext cx="86375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b="1"/>
              <a:t>Ejemplo:</a:t>
            </a:r>
          </a:p>
          <a:p>
            <a:pPr eaLnBrk="1" hangingPunct="1">
              <a:spcBef>
                <a:spcPct val="0"/>
              </a:spcBef>
              <a:buFontTx/>
              <a:buNone/>
            </a:pPr>
            <a:r>
              <a:rPr lang="es-ES" altLang="es-ES" sz="1600"/>
              <a:t>Sea la función: </a:t>
            </a:r>
            <a:r>
              <a:rPr lang="es-ES" altLang="es-ES" sz="1600" i="1">
                <a:latin typeface="Times New Roman" pitchFamily="18" charset="0"/>
              </a:rPr>
              <a:t>f</a:t>
            </a:r>
            <a:r>
              <a:rPr lang="es-ES" altLang="es-ES" sz="1600" i="1"/>
              <a:t> </a:t>
            </a:r>
            <a:r>
              <a:rPr lang="es-ES" altLang="es-ES" sz="1600"/>
              <a:t>(</a:t>
            </a:r>
            <a:r>
              <a:rPr lang="es-ES" altLang="es-ES" sz="1600" i="1"/>
              <a:t>a, b, c</a:t>
            </a:r>
            <a:r>
              <a:rPr lang="es-ES" altLang="es-ES" sz="1600"/>
              <a:t>)= </a:t>
            </a:r>
            <a:r>
              <a:rPr lang="es-ES" altLang="es-ES" sz="1600" i="1"/>
              <a:t>abc’ + ab’c’ + ac + b’c</a:t>
            </a:r>
          </a:p>
        </p:txBody>
      </p:sp>
      <p:sp>
        <p:nvSpPr>
          <p:cNvPr id="177158" name="Rectangle 6"/>
          <p:cNvSpPr>
            <a:spLocks noChangeArrowheads="1"/>
          </p:cNvSpPr>
          <p:nvPr/>
        </p:nvSpPr>
        <p:spPr bwMode="auto">
          <a:xfrm>
            <a:off x="250825" y="2924175"/>
            <a:ext cx="86375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a:t>Los términos en los que aparecen todas las variables definidas en la función son abc’ y ab’c’.</a:t>
            </a:r>
          </a:p>
        </p:txBody>
      </p:sp>
      <p:sp>
        <p:nvSpPr>
          <p:cNvPr id="177159" name="Rectangle 7"/>
          <p:cNvSpPr>
            <a:spLocks noChangeArrowheads="1"/>
          </p:cNvSpPr>
          <p:nvPr/>
        </p:nvSpPr>
        <p:spPr bwMode="auto">
          <a:xfrm>
            <a:off x="250825" y="3284538"/>
            <a:ext cx="8637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a:t>Para transformar los otros 2 términos a términos canónicos, habrá que añadirles las variables que faltan de forma que no varíe el resultado.</a:t>
            </a:r>
            <a:endParaRPr lang="es-ES" altLang="es-ES" sz="1600" i="1"/>
          </a:p>
        </p:txBody>
      </p:sp>
      <p:sp>
        <p:nvSpPr>
          <p:cNvPr id="177160" name="Rectangle 8"/>
          <p:cNvSpPr>
            <a:spLocks noChangeArrowheads="1"/>
          </p:cNvSpPr>
          <p:nvPr/>
        </p:nvSpPr>
        <p:spPr bwMode="auto">
          <a:xfrm>
            <a:off x="539750" y="4149725"/>
            <a:ext cx="22304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s-ES" altLang="es-ES" sz="1600"/>
              <a:t>ac = a</a:t>
            </a:r>
            <a:r>
              <a:rPr lang="es-ES" altLang="es-ES" sz="1600" b="1">
                <a:solidFill>
                  <a:srgbClr val="0000FF"/>
                </a:solidFill>
              </a:rPr>
              <a:t>b</a:t>
            </a:r>
            <a:r>
              <a:rPr lang="es-ES" altLang="es-ES" sz="1600"/>
              <a:t>c + a</a:t>
            </a:r>
            <a:r>
              <a:rPr lang="es-ES" altLang="es-ES" sz="1600" b="1">
                <a:solidFill>
                  <a:srgbClr val="0000FF"/>
                </a:solidFill>
              </a:rPr>
              <a:t>b’</a:t>
            </a:r>
            <a:r>
              <a:rPr lang="es-ES" altLang="es-ES" sz="1600"/>
              <a:t>c</a:t>
            </a:r>
            <a:endParaRPr lang="es-ES" altLang="es-ES" sz="1600" i="1"/>
          </a:p>
        </p:txBody>
      </p:sp>
      <p:grpSp>
        <p:nvGrpSpPr>
          <p:cNvPr id="2" name="Group 9"/>
          <p:cNvGrpSpPr>
            <a:grpSpLocks/>
          </p:cNvGrpSpPr>
          <p:nvPr/>
        </p:nvGrpSpPr>
        <p:grpSpPr bwMode="auto">
          <a:xfrm>
            <a:off x="2520950" y="2420938"/>
            <a:ext cx="1403350" cy="431800"/>
            <a:chOff x="1588" y="1525"/>
            <a:chExt cx="884" cy="272"/>
          </a:xfrm>
        </p:grpSpPr>
        <p:sp>
          <p:nvSpPr>
            <p:cNvPr id="9230" name="Text Box 10"/>
            <p:cNvSpPr txBox="1">
              <a:spLocks noChangeArrowheads="1"/>
            </p:cNvSpPr>
            <p:nvPr/>
          </p:nvSpPr>
          <p:spPr bwMode="auto">
            <a:xfrm>
              <a:off x="1588" y="1662"/>
              <a:ext cx="884" cy="13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18000" tIns="10800" rIns="18000" bIns="108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200"/>
                <a:t>Terminos canónicos</a:t>
              </a:r>
            </a:p>
          </p:txBody>
        </p:sp>
        <p:grpSp>
          <p:nvGrpSpPr>
            <p:cNvPr id="9231" name="Group 11"/>
            <p:cNvGrpSpPr>
              <a:grpSpLocks/>
            </p:cNvGrpSpPr>
            <p:nvPr/>
          </p:nvGrpSpPr>
          <p:grpSpPr bwMode="auto">
            <a:xfrm>
              <a:off x="1704" y="1525"/>
              <a:ext cx="249" cy="136"/>
              <a:chOff x="1704" y="1525"/>
              <a:chExt cx="249" cy="136"/>
            </a:xfrm>
          </p:grpSpPr>
          <p:sp>
            <p:nvSpPr>
              <p:cNvPr id="9235" name="AutoShape 12"/>
              <p:cNvSpPr>
                <a:spLocks/>
              </p:cNvSpPr>
              <p:nvPr/>
            </p:nvSpPr>
            <p:spPr bwMode="auto">
              <a:xfrm rot="5400000">
                <a:off x="1795" y="1434"/>
                <a:ext cx="46" cy="227"/>
              </a:xfrm>
              <a:prstGeom prst="rightBrace">
                <a:avLst>
                  <a:gd name="adj1" fmla="val 41123"/>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9236" name="Line 13"/>
              <p:cNvSpPr>
                <a:spLocks noChangeShapeType="1"/>
              </p:cNvSpPr>
              <p:nvPr/>
            </p:nvSpPr>
            <p:spPr bwMode="auto">
              <a:xfrm>
                <a:off x="1817" y="1570"/>
                <a:ext cx="136" cy="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9232" name="Group 14"/>
            <p:cNvGrpSpPr>
              <a:grpSpLocks/>
            </p:cNvGrpSpPr>
            <p:nvPr/>
          </p:nvGrpSpPr>
          <p:grpSpPr bwMode="auto">
            <a:xfrm>
              <a:off x="2084" y="1525"/>
              <a:ext cx="252" cy="136"/>
              <a:chOff x="2084" y="1525"/>
              <a:chExt cx="252" cy="136"/>
            </a:xfrm>
          </p:grpSpPr>
          <p:sp>
            <p:nvSpPr>
              <p:cNvPr id="9233" name="AutoShape 15"/>
              <p:cNvSpPr>
                <a:spLocks/>
              </p:cNvSpPr>
              <p:nvPr/>
            </p:nvSpPr>
            <p:spPr bwMode="auto">
              <a:xfrm rot="5400000">
                <a:off x="2200" y="1434"/>
                <a:ext cx="46" cy="227"/>
              </a:xfrm>
              <a:prstGeom prst="rightBrace">
                <a:avLst>
                  <a:gd name="adj1" fmla="val 41123"/>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9234" name="Line 16"/>
              <p:cNvSpPr>
                <a:spLocks noChangeShapeType="1"/>
              </p:cNvSpPr>
              <p:nvPr/>
            </p:nvSpPr>
            <p:spPr bwMode="auto">
              <a:xfrm flipH="1">
                <a:off x="2084" y="1570"/>
                <a:ext cx="136" cy="9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sp>
        <p:nvSpPr>
          <p:cNvPr id="177169" name="Rectangle 17"/>
          <p:cNvSpPr>
            <a:spLocks noChangeArrowheads="1"/>
          </p:cNvSpPr>
          <p:nvPr/>
        </p:nvSpPr>
        <p:spPr bwMode="auto">
          <a:xfrm>
            <a:off x="250825" y="3860800"/>
            <a:ext cx="86375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600"/>
              <a:t>Para ello añadimos la variable en su forma directa y negada de la siguiente forma:</a:t>
            </a:r>
            <a:endParaRPr lang="es-ES" altLang="es-ES" sz="1600" i="1"/>
          </a:p>
        </p:txBody>
      </p:sp>
      <p:sp>
        <p:nvSpPr>
          <p:cNvPr id="177170" name="Rectangle 18"/>
          <p:cNvSpPr>
            <a:spLocks noChangeArrowheads="1"/>
          </p:cNvSpPr>
          <p:nvPr/>
        </p:nvSpPr>
        <p:spPr bwMode="auto">
          <a:xfrm>
            <a:off x="538163" y="4510088"/>
            <a:ext cx="22304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s-ES" altLang="es-ES" sz="1600"/>
              <a:t>b’c = </a:t>
            </a:r>
            <a:r>
              <a:rPr lang="es-ES" altLang="es-ES" sz="1600" b="1">
                <a:solidFill>
                  <a:srgbClr val="0000FF"/>
                </a:solidFill>
              </a:rPr>
              <a:t>a</a:t>
            </a:r>
            <a:r>
              <a:rPr lang="es-ES" altLang="es-ES" sz="1600"/>
              <a:t>b’c + </a:t>
            </a:r>
            <a:r>
              <a:rPr lang="es-ES" altLang="es-ES" sz="1600" b="1">
                <a:solidFill>
                  <a:srgbClr val="0000FF"/>
                </a:solidFill>
              </a:rPr>
              <a:t>a’</a:t>
            </a:r>
            <a:r>
              <a:rPr lang="es-ES" altLang="es-ES" sz="1600"/>
              <a:t>b’c</a:t>
            </a:r>
            <a:endParaRPr lang="es-ES" altLang="es-ES" sz="1600" i="1"/>
          </a:p>
        </p:txBody>
      </p:sp>
      <p:sp>
        <p:nvSpPr>
          <p:cNvPr id="177171" name="Rectangle 19"/>
          <p:cNvSpPr>
            <a:spLocks noChangeArrowheads="1"/>
          </p:cNvSpPr>
          <p:nvPr/>
        </p:nvSpPr>
        <p:spPr bwMode="auto">
          <a:xfrm>
            <a:off x="250825" y="4868863"/>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sym typeface="Symbol" pitchFamily="18" charset="2"/>
              </a:rPr>
              <a:t>Una función formada </a:t>
            </a:r>
            <a:r>
              <a:rPr lang="es-ES" altLang="es-ES" sz="1600" b="1" u="sng">
                <a:sym typeface="Symbol" pitchFamily="18" charset="2"/>
              </a:rPr>
              <a:t>únicamente</a:t>
            </a:r>
            <a:r>
              <a:rPr lang="es-ES" altLang="es-ES" sz="1600">
                <a:sym typeface="Symbol" pitchFamily="18" charset="2"/>
              </a:rPr>
              <a:t> por términos canónicos, diremos que se llama </a:t>
            </a:r>
            <a:r>
              <a:rPr lang="es-ES" altLang="es-ES" sz="1600" b="1" i="1">
                <a:sym typeface="Symbol" pitchFamily="18" charset="2"/>
              </a:rPr>
              <a:t>función canónica</a:t>
            </a:r>
            <a:r>
              <a:rPr lang="es-ES" altLang="es-ES" sz="1600">
                <a:sym typeface="Symbol" pitchFamily="18" charset="2"/>
              </a:rPr>
              <a:t>.</a:t>
            </a:r>
          </a:p>
        </p:txBody>
      </p:sp>
      <p:sp>
        <p:nvSpPr>
          <p:cNvPr id="177172" name="Rectangle 20"/>
          <p:cNvSpPr>
            <a:spLocks noChangeArrowheads="1"/>
          </p:cNvSpPr>
          <p:nvPr/>
        </p:nvSpPr>
        <p:spPr bwMode="auto">
          <a:xfrm>
            <a:off x="250825" y="5445125"/>
            <a:ext cx="8637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sym typeface="Symbol" pitchFamily="18" charset="2"/>
              </a:rPr>
              <a:t>Los términos canónicos reciben el nombre de producto canónico (</a:t>
            </a:r>
            <a:r>
              <a:rPr lang="es-ES" altLang="es-ES" sz="1400" b="1">
                <a:sym typeface="Symbol" pitchFamily="18" charset="2"/>
              </a:rPr>
              <a:t>minitérminos</a:t>
            </a:r>
            <a:r>
              <a:rPr lang="es-ES" altLang="es-ES" sz="1600">
                <a:sym typeface="Symbol" pitchFamily="18" charset="2"/>
              </a:rPr>
              <a:t>) o suma canónica (</a:t>
            </a:r>
            <a:r>
              <a:rPr lang="es-ES" altLang="es-ES" sz="1400" b="1">
                <a:sym typeface="Symbol" pitchFamily="18" charset="2"/>
              </a:rPr>
              <a:t>maxitérminos</a:t>
            </a:r>
            <a:r>
              <a:rPr lang="es-ES" altLang="es-ES" sz="1600">
                <a:sym typeface="Symbol" pitchFamily="18" charset="2"/>
              </a:rPr>
              <a:t>) cuando está formado únicamente por productos o por sumas respectivamente.</a:t>
            </a:r>
          </a:p>
        </p:txBody>
      </p:sp>
      <p:sp>
        <p:nvSpPr>
          <p:cNvPr id="3" name="2 Título"/>
          <p:cNvSpPr>
            <a:spLocks noGrp="1"/>
          </p:cNvSpPr>
          <p:nvPr>
            <p:ph type="title"/>
          </p:nvPr>
        </p:nvSpPr>
        <p:spPr>
          <a:xfrm>
            <a:off x="468313" y="476249"/>
            <a:ext cx="8229600" cy="720725"/>
          </a:xfrm>
        </p:spPr>
        <p:txBody>
          <a:bodyPr>
            <a:normAutofit fontScale="90000"/>
          </a:bodyPr>
          <a:lstStyle/>
          <a:p>
            <a:r>
              <a:rPr lang="es-ES" dirty="0"/>
              <a:t>Representación de las funciones lógicas en su forma </a:t>
            </a:r>
            <a:r>
              <a:rPr lang="es-ES" dirty="0" smtClean="0"/>
              <a:t>canónica</a:t>
            </a:r>
            <a:endParaRPr lang="es-ES" dirty="0"/>
          </a:p>
        </p:txBody>
      </p:sp>
    </p:spTree>
    <p:extLst>
      <p:ext uri="{BB962C8B-B14F-4D97-AF65-F5344CB8AC3E}">
        <p14:creationId xmlns:p14="http://schemas.microsoft.com/office/powerpoint/2010/main" val="108516089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wipe(left)">
                                      <p:cBhvr>
                                        <p:cTn id="7" dur="500"/>
                                        <p:tgtEl>
                                          <p:spTgt spid="177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7157"/>
                                        </p:tgtEl>
                                        <p:attrNameLst>
                                          <p:attrName>style.visibility</p:attrName>
                                        </p:attrNameLst>
                                      </p:cBhvr>
                                      <p:to>
                                        <p:strVal val="visible"/>
                                      </p:to>
                                    </p:set>
                                    <p:animEffect transition="in" filter="wipe(left)">
                                      <p:cBhvr>
                                        <p:cTn id="12" dur="500"/>
                                        <p:tgtEl>
                                          <p:spTgt spid="17715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7158"/>
                                        </p:tgtEl>
                                        <p:attrNameLst>
                                          <p:attrName>style.visibility</p:attrName>
                                        </p:attrNameLst>
                                      </p:cBhvr>
                                      <p:to>
                                        <p:strVal val="visible"/>
                                      </p:to>
                                    </p:set>
                                    <p:animEffect transition="in" filter="wipe(left)">
                                      <p:cBhvr>
                                        <p:cTn id="16" dur="500"/>
                                        <p:tgtEl>
                                          <p:spTgt spid="177158"/>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7159"/>
                                        </p:tgtEl>
                                        <p:attrNameLst>
                                          <p:attrName>style.visibility</p:attrName>
                                        </p:attrNameLst>
                                      </p:cBhvr>
                                      <p:to>
                                        <p:strVal val="visible"/>
                                      </p:to>
                                    </p:set>
                                    <p:animEffect transition="in" filter="wipe(left)">
                                      <p:cBhvr>
                                        <p:cTn id="25" dur="500"/>
                                        <p:tgtEl>
                                          <p:spTgt spid="1771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7169"/>
                                        </p:tgtEl>
                                        <p:attrNameLst>
                                          <p:attrName>style.visibility</p:attrName>
                                        </p:attrNameLst>
                                      </p:cBhvr>
                                      <p:to>
                                        <p:strVal val="visible"/>
                                      </p:to>
                                    </p:set>
                                    <p:animEffect transition="in" filter="wipe(left)">
                                      <p:cBhvr>
                                        <p:cTn id="30" dur="500"/>
                                        <p:tgtEl>
                                          <p:spTgt spid="177169"/>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77160"/>
                                        </p:tgtEl>
                                        <p:attrNameLst>
                                          <p:attrName>style.visibility</p:attrName>
                                        </p:attrNameLst>
                                      </p:cBhvr>
                                      <p:to>
                                        <p:strVal val="visible"/>
                                      </p:to>
                                    </p:set>
                                    <p:animEffect transition="in" filter="wipe(left)">
                                      <p:cBhvr>
                                        <p:cTn id="34" dur="500"/>
                                        <p:tgtEl>
                                          <p:spTgt spid="177160"/>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77170"/>
                                        </p:tgtEl>
                                        <p:attrNameLst>
                                          <p:attrName>style.visibility</p:attrName>
                                        </p:attrNameLst>
                                      </p:cBhvr>
                                      <p:to>
                                        <p:strVal val="visible"/>
                                      </p:to>
                                    </p:set>
                                    <p:animEffect transition="in" filter="wipe(left)">
                                      <p:cBhvr>
                                        <p:cTn id="38" dur="500"/>
                                        <p:tgtEl>
                                          <p:spTgt spid="1771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7171"/>
                                        </p:tgtEl>
                                        <p:attrNameLst>
                                          <p:attrName>style.visibility</p:attrName>
                                        </p:attrNameLst>
                                      </p:cBhvr>
                                      <p:to>
                                        <p:strVal val="visible"/>
                                      </p:to>
                                    </p:set>
                                    <p:animEffect transition="in" filter="wipe(left)">
                                      <p:cBhvr>
                                        <p:cTn id="43" dur="500"/>
                                        <p:tgtEl>
                                          <p:spTgt spid="1771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77172"/>
                                        </p:tgtEl>
                                        <p:attrNameLst>
                                          <p:attrName>style.visibility</p:attrName>
                                        </p:attrNameLst>
                                      </p:cBhvr>
                                      <p:to>
                                        <p:strVal val="visible"/>
                                      </p:to>
                                    </p:set>
                                    <p:animEffect transition="in" filter="wipe(left)">
                                      <p:cBhvr>
                                        <p:cTn id="48" dur="500"/>
                                        <p:tgtEl>
                                          <p:spTgt spid="17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57" grpId="0"/>
      <p:bldP spid="177158" grpId="0"/>
      <p:bldP spid="177159" grpId="0"/>
      <p:bldP spid="177160" grpId="0"/>
      <p:bldP spid="177169" grpId="0"/>
      <p:bldP spid="177170" grpId="0"/>
      <p:bldP spid="177171" grpId="0"/>
      <p:bldP spid="1771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476250"/>
            <a:ext cx="8229600" cy="504825"/>
          </a:xfrm>
        </p:spPr>
        <p:txBody>
          <a:bodyPr/>
          <a:lstStyle/>
          <a:p>
            <a:pPr eaLnBrk="1" hangingPunct="1"/>
            <a:r>
              <a:rPr lang="es-ES" sz="2800" smtClean="0"/>
              <a:t>1.4.1 Forma Normal Disyuntiva</a:t>
            </a:r>
          </a:p>
        </p:txBody>
      </p:sp>
      <p:sp>
        <p:nvSpPr>
          <p:cNvPr id="19459" name="Rectangle 3"/>
          <p:cNvSpPr>
            <a:spLocks noGrp="1" noChangeArrowheads="1"/>
          </p:cNvSpPr>
          <p:nvPr>
            <p:ph type="body" idx="1"/>
          </p:nvPr>
        </p:nvSpPr>
        <p:spPr>
          <a:xfrm>
            <a:off x="395288" y="1125538"/>
            <a:ext cx="2592387" cy="3598862"/>
          </a:xfrm>
        </p:spPr>
        <p:txBody>
          <a:bodyPr/>
          <a:lstStyle/>
          <a:p>
            <a:pPr eaLnBrk="1" hangingPunct="1">
              <a:lnSpc>
                <a:spcPct val="80000"/>
              </a:lnSpc>
            </a:pPr>
            <a:r>
              <a:rPr lang="es-ES" sz="2400" smtClean="0"/>
              <a:t>Expresa una función lógica como suma de productos. Cada producto contiene a todas las variables, negadas o sin negar, sin repetirse ninguna</a:t>
            </a:r>
          </a:p>
        </p:txBody>
      </p:sp>
      <p:pic>
        <p:nvPicPr>
          <p:cNvPr id="19460" name="Picture 4"/>
          <p:cNvPicPr>
            <a:picLocks noChangeAspect="1" noChangeArrowheads="1"/>
          </p:cNvPicPr>
          <p:nvPr/>
        </p:nvPicPr>
        <p:blipFill>
          <a:blip r:embed="rId2" cstate="print"/>
          <a:srcRect/>
          <a:stretch>
            <a:fillRect/>
          </a:stretch>
        </p:blipFill>
        <p:spPr bwMode="auto">
          <a:xfrm>
            <a:off x="3491880" y="2060848"/>
            <a:ext cx="4555530" cy="4680173"/>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6" y="1124744"/>
            <a:ext cx="55626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92696"/>
            <a:ext cx="39147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97" y="3933056"/>
            <a:ext cx="8994403" cy="159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56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250825" y="476250"/>
            <a:ext cx="7200900" cy="3405188"/>
          </a:xfrm>
          <a:prstGeom prst="rect">
            <a:avLst/>
          </a:prstGeom>
          <a:noFill/>
          <a:ln w="9525">
            <a:noFill/>
            <a:miter lim="800000"/>
            <a:headEnd/>
            <a:tailEnd/>
          </a:ln>
        </p:spPr>
      </p:pic>
      <p:pic>
        <p:nvPicPr>
          <p:cNvPr id="5123" name="Picture 5"/>
          <p:cNvPicPr>
            <a:picLocks noChangeAspect="1" noChangeArrowheads="1"/>
          </p:cNvPicPr>
          <p:nvPr/>
        </p:nvPicPr>
        <p:blipFill>
          <a:blip r:embed="rId3" cstate="print"/>
          <a:srcRect/>
          <a:stretch>
            <a:fillRect/>
          </a:stretch>
        </p:blipFill>
        <p:spPr bwMode="auto">
          <a:xfrm>
            <a:off x="179388" y="3889375"/>
            <a:ext cx="7380287" cy="29686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476250"/>
            <a:ext cx="8229600" cy="649288"/>
          </a:xfrm>
        </p:spPr>
        <p:txBody>
          <a:bodyPr/>
          <a:lstStyle/>
          <a:p>
            <a:pPr eaLnBrk="1" hangingPunct="1"/>
            <a:r>
              <a:rPr lang="es-ES" smtClean="0"/>
              <a:t>1.4.2 Forma Normal Conjuntiva</a:t>
            </a:r>
          </a:p>
        </p:txBody>
      </p:sp>
      <p:sp>
        <p:nvSpPr>
          <p:cNvPr id="20483" name="Rectangle 3"/>
          <p:cNvSpPr>
            <a:spLocks noGrp="1" noChangeArrowheads="1"/>
          </p:cNvSpPr>
          <p:nvPr>
            <p:ph type="body" idx="1"/>
          </p:nvPr>
        </p:nvSpPr>
        <p:spPr>
          <a:xfrm>
            <a:off x="457200" y="1268413"/>
            <a:ext cx="8147050" cy="720427"/>
          </a:xfrm>
        </p:spPr>
        <p:txBody>
          <a:bodyPr/>
          <a:lstStyle/>
          <a:p>
            <a:pPr eaLnBrk="1" hangingPunct="1">
              <a:lnSpc>
                <a:spcPct val="90000"/>
              </a:lnSpc>
            </a:pPr>
            <a:r>
              <a:rPr lang="es-ES" sz="1800" dirty="0" smtClean="0"/>
              <a:t>Expresa una función lógica como productos de sumas. Cada suma contiene a todas las variables, negadas o sin negar, sin repetirse ninguna</a:t>
            </a:r>
          </a:p>
          <a:p>
            <a:pPr eaLnBrk="1" hangingPunct="1">
              <a:lnSpc>
                <a:spcPct val="90000"/>
              </a:lnSpc>
            </a:pPr>
            <a:endParaRPr lang="es-E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37124"/>
            <a:ext cx="434155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21" y="2708920"/>
            <a:ext cx="7472817" cy="400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250825" y="1196975"/>
            <a:ext cx="86375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b="1" i="1"/>
              <a:t>Ejemplo</a:t>
            </a:r>
            <a:r>
              <a:rPr lang="es-ES" altLang="es-ES" sz="1600"/>
              <a:t>:</a:t>
            </a:r>
          </a:p>
          <a:p>
            <a:pPr eaLnBrk="1" hangingPunct="1">
              <a:spcBef>
                <a:spcPct val="0"/>
              </a:spcBef>
              <a:buFontTx/>
              <a:buNone/>
            </a:pPr>
            <a:r>
              <a:rPr lang="es-ES" altLang="es-ES" sz="1600"/>
              <a:t>Obtener la función canónica a partir de la tabla de verdad siguiente:</a:t>
            </a:r>
          </a:p>
        </p:txBody>
      </p:sp>
      <p:graphicFrame>
        <p:nvGraphicFramePr>
          <p:cNvPr id="185349" name="Group 5"/>
          <p:cNvGraphicFramePr>
            <a:graphicFrameLocks noGrp="1"/>
          </p:cNvGraphicFramePr>
          <p:nvPr/>
        </p:nvGraphicFramePr>
        <p:xfrm>
          <a:off x="373063" y="1908175"/>
          <a:ext cx="1895475" cy="2468646"/>
        </p:xfrm>
        <a:graphic>
          <a:graphicData uri="http://schemas.openxmlformats.org/drawingml/2006/table">
            <a:tbl>
              <a:tblPr/>
              <a:tblGrid>
                <a:gridCol w="268287"/>
                <a:gridCol w="268288"/>
                <a:gridCol w="334962"/>
                <a:gridCol w="1023938"/>
              </a:tblGrid>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a</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Times New Roman" pitchFamily="18" charset="0"/>
                        </a:rPr>
                        <a:t>f</a:t>
                      </a:r>
                      <a:endParaRPr kumimoji="0" lang="es-ES" sz="1200" b="1" i="1" u="none" strike="noStrike" cap="none" normalizeH="0" baseline="0" smtClean="0">
                        <a:ln>
                          <a:noFill/>
                        </a:ln>
                        <a:solidFill>
                          <a:srgbClr val="0000FF"/>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401" name="Rectangle 57"/>
          <p:cNvSpPr>
            <a:spLocks noChangeArrowheads="1"/>
          </p:cNvSpPr>
          <p:nvPr/>
        </p:nvSpPr>
        <p:spPr bwMode="auto">
          <a:xfrm>
            <a:off x="2411413" y="1916113"/>
            <a:ext cx="6477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t>Se puede resolver de 2 maneras, utilizando los minitérminos o los Maxitérminos ya que el enunciado no dice nada concreto.</a:t>
            </a:r>
          </a:p>
        </p:txBody>
      </p:sp>
      <p:sp>
        <p:nvSpPr>
          <p:cNvPr id="185402" name="Rectangle 58"/>
          <p:cNvSpPr>
            <a:spLocks noChangeArrowheads="1"/>
          </p:cNvSpPr>
          <p:nvPr/>
        </p:nvSpPr>
        <p:spPr bwMode="auto">
          <a:xfrm>
            <a:off x="2484438" y="2565400"/>
            <a:ext cx="6403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t>Utilizando </a:t>
            </a:r>
            <a:r>
              <a:rPr lang="es-ES" altLang="es-ES" sz="1600" b="1" i="1"/>
              <a:t>minitérnimos</a:t>
            </a:r>
            <a:r>
              <a:rPr lang="es-ES" altLang="es-ES" sz="1600"/>
              <a:t>:</a:t>
            </a:r>
          </a:p>
        </p:txBody>
      </p:sp>
      <p:sp>
        <p:nvSpPr>
          <p:cNvPr id="185403" name="Rectangle 59"/>
          <p:cNvSpPr>
            <a:spLocks noChangeArrowheads="1"/>
          </p:cNvSpPr>
          <p:nvPr/>
        </p:nvSpPr>
        <p:spPr bwMode="auto">
          <a:xfrm>
            <a:off x="2484438" y="2852738"/>
            <a:ext cx="64087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t>Sumaremos aquellos en los que la función vale 1, por lo tanto será:</a:t>
            </a:r>
          </a:p>
        </p:txBody>
      </p:sp>
      <p:sp>
        <p:nvSpPr>
          <p:cNvPr id="185404" name="Rectangle 60"/>
          <p:cNvSpPr>
            <a:spLocks noChangeArrowheads="1"/>
          </p:cNvSpPr>
          <p:nvPr/>
        </p:nvSpPr>
        <p:spPr bwMode="auto">
          <a:xfrm>
            <a:off x="2555875" y="3500438"/>
            <a:ext cx="309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001 + 011 + 100 + 110 + 111</a:t>
            </a:r>
          </a:p>
        </p:txBody>
      </p:sp>
      <p:sp>
        <p:nvSpPr>
          <p:cNvPr id="185405" name="Rectangle 61"/>
          <p:cNvSpPr>
            <a:spLocks noChangeArrowheads="1"/>
          </p:cNvSpPr>
          <p:nvPr/>
        </p:nvSpPr>
        <p:spPr bwMode="auto">
          <a:xfrm>
            <a:off x="2552700" y="3044825"/>
            <a:ext cx="324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800" i="1">
                <a:latin typeface="Times New Roman" pitchFamily="18" charset="0"/>
                <a:sym typeface="Symbol" pitchFamily="18" charset="2"/>
              </a:rPr>
              <a:t>f </a:t>
            </a:r>
            <a:r>
              <a:rPr lang="es-ES" altLang="es-ES" sz="1800">
                <a:sym typeface="Symbol" pitchFamily="18" charset="2"/>
              </a:rPr>
              <a:t>= </a:t>
            </a:r>
            <a:r>
              <a:rPr lang="es-ES" altLang="es-ES" sz="2400">
                <a:sym typeface="Symbol" pitchFamily="18" charset="2"/>
              </a:rPr>
              <a:t></a:t>
            </a:r>
            <a:r>
              <a:rPr lang="es-ES" altLang="es-ES" sz="1800" i="1"/>
              <a:t>m</a:t>
            </a:r>
            <a:r>
              <a:rPr lang="es-ES" altLang="es-ES" sz="1800" i="1" baseline="-25000"/>
              <a:t>i </a:t>
            </a:r>
            <a:r>
              <a:rPr lang="es-ES" altLang="es-ES" sz="1800">
                <a:sym typeface="Symbol" pitchFamily="18" charset="2"/>
              </a:rPr>
              <a:t>= m</a:t>
            </a:r>
            <a:r>
              <a:rPr lang="es-ES" altLang="es-ES" sz="1800" baseline="-25000">
                <a:sym typeface="Symbol" pitchFamily="18" charset="2"/>
              </a:rPr>
              <a:t>1</a:t>
            </a:r>
            <a:r>
              <a:rPr lang="es-ES" altLang="es-ES" sz="1800">
                <a:sym typeface="Symbol" pitchFamily="18" charset="2"/>
              </a:rPr>
              <a:t>+m</a:t>
            </a:r>
            <a:r>
              <a:rPr lang="es-ES" altLang="es-ES" sz="1800" baseline="-25000">
                <a:sym typeface="Symbol" pitchFamily="18" charset="2"/>
              </a:rPr>
              <a:t>3</a:t>
            </a:r>
            <a:r>
              <a:rPr lang="es-ES" altLang="es-ES" sz="1800">
                <a:sym typeface="Symbol" pitchFamily="18" charset="2"/>
              </a:rPr>
              <a:t>+m</a:t>
            </a:r>
            <a:r>
              <a:rPr lang="es-ES" altLang="es-ES" sz="1800" baseline="-25000">
                <a:sym typeface="Symbol" pitchFamily="18" charset="2"/>
              </a:rPr>
              <a:t>4</a:t>
            </a:r>
            <a:r>
              <a:rPr lang="es-ES" altLang="es-ES" sz="1800">
                <a:sym typeface="Symbol" pitchFamily="18" charset="2"/>
              </a:rPr>
              <a:t>+ m</a:t>
            </a:r>
            <a:r>
              <a:rPr lang="es-ES" altLang="es-ES" sz="1800" baseline="-25000">
                <a:sym typeface="Symbol" pitchFamily="18" charset="2"/>
              </a:rPr>
              <a:t>6</a:t>
            </a:r>
            <a:r>
              <a:rPr lang="es-ES" altLang="es-ES" sz="1800">
                <a:sym typeface="Symbol" pitchFamily="18" charset="2"/>
              </a:rPr>
              <a:t> + m</a:t>
            </a:r>
            <a:r>
              <a:rPr lang="es-ES" altLang="es-ES" sz="1800" baseline="-25000">
                <a:sym typeface="Symbol" pitchFamily="18" charset="2"/>
              </a:rPr>
              <a:t>7</a:t>
            </a:r>
          </a:p>
        </p:txBody>
      </p:sp>
      <p:sp>
        <p:nvSpPr>
          <p:cNvPr id="185406" name="Rectangle 62"/>
          <p:cNvSpPr>
            <a:spLocks noChangeArrowheads="1"/>
          </p:cNvSpPr>
          <p:nvPr/>
        </p:nvSpPr>
        <p:spPr bwMode="auto">
          <a:xfrm>
            <a:off x="391311" y="4941888"/>
            <a:ext cx="22669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ctr" eaLnBrk="1" hangingPunct="1">
              <a:spcBef>
                <a:spcPct val="0"/>
              </a:spcBef>
              <a:buFontTx/>
              <a:buNone/>
            </a:pPr>
            <a:r>
              <a:rPr lang="es-ES" altLang="es-ES" sz="1800" i="1" dirty="0">
                <a:latin typeface="Times New Roman" pitchFamily="18" charset="0"/>
                <a:sym typeface="Symbol" pitchFamily="18" charset="2"/>
              </a:rPr>
              <a:t>f </a:t>
            </a:r>
            <a:r>
              <a:rPr lang="es-ES" altLang="es-ES" sz="1800" dirty="0">
                <a:sym typeface="Symbol" pitchFamily="18" charset="2"/>
              </a:rPr>
              <a:t>= </a:t>
            </a:r>
            <a:r>
              <a:rPr lang="es-ES" altLang="es-ES" sz="2000" dirty="0">
                <a:sym typeface="Symbol" pitchFamily="18" charset="2"/>
              </a:rPr>
              <a:t></a:t>
            </a:r>
            <a:r>
              <a:rPr lang="es-ES" altLang="es-ES" sz="1800" i="1" dirty="0"/>
              <a:t>M</a:t>
            </a:r>
            <a:r>
              <a:rPr lang="es-ES" altLang="es-ES" sz="1800" i="1" baseline="-25000" dirty="0"/>
              <a:t>i</a:t>
            </a:r>
            <a:r>
              <a:rPr lang="es-ES" altLang="es-ES" sz="1800" dirty="0">
                <a:sym typeface="Symbol" pitchFamily="18" charset="2"/>
              </a:rPr>
              <a:t>  = </a:t>
            </a:r>
            <a:r>
              <a:rPr lang="es-ES" altLang="es-ES" sz="1800" dirty="0" smtClean="0">
                <a:sym typeface="Symbol" pitchFamily="18" charset="2"/>
              </a:rPr>
              <a:t>M</a:t>
            </a:r>
            <a:r>
              <a:rPr lang="es-ES" altLang="es-ES" sz="1800" baseline="-25000" dirty="0" smtClean="0">
                <a:sym typeface="Symbol" pitchFamily="18" charset="2"/>
              </a:rPr>
              <a:t>0</a:t>
            </a:r>
            <a:r>
              <a:rPr lang="es-ES" altLang="es-ES" sz="1800" dirty="0" smtClean="0">
                <a:sym typeface="Symbol" pitchFamily="18" charset="2"/>
              </a:rPr>
              <a:t>*M</a:t>
            </a:r>
            <a:r>
              <a:rPr lang="es-ES" altLang="es-ES" sz="1800" baseline="-25000" dirty="0" smtClean="0">
                <a:sym typeface="Symbol" pitchFamily="18" charset="2"/>
              </a:rPr>
              <a:t>2</a:t>
            </a:r>
            <a:r>
              <a:rPr lang="es-ES" altLang="es-ES" sz="1800" dirty="0" smtClean="0">
                <a:sym typeface="Symbol" pitchFamily="18" charset="2"/>
              </a:rPr>
              <a:t>*M</a:t>
            </a:r>
            <a:r>
              <a:rPr lang="es-ES" altLang="es-ES" sz="1800" baseline="-25000" dirty="0" smtClean="0">
                <a:sym typeface="Symbol" pitchFamily="18" charset="2"/>
              </a:rPr>
              <a:t>5</a:t>
            </a:r>
          </a:p>
          <a:p>
            <a:pPr algn="ctr" eaLnBrk="1" hangingPunct="1">
              <a:spcBef>
                <a:spcPct val="0"/>
              </a:spcBef>
              <a:buFontTx/>
              <a:buNone/>
            </a:pPr>
            <a:endParaRPr lang="es-ES" altLang="es-ES" sz="1800" baseline="-25000" dirty="0">
              <a:sym typeface="Symbol" pitchFamily="18" charset="2"/>
            </a:endParaRPr>
          </a:p>
        </p:txBody>
      </p:sp>
      <p:sp>
        <p:nvSpPr>
          <p:cNvPr id="185407" name="Rectangle 63"/>
          <p:cNvSpPr>
            <a:spLocks noChangeArrowheads="1"/>
          </p:cNvSpPr>
          <p:nvPr/>
        </p:nvSpPr>
        <p:spPr bwMode="auto">
          <a:xfrm>
            <a:off x="2555875" y="3883025"/>
            <a:ext cx="330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c’b’a + c’ba + cb’a’ + cba’ + cba</a:t>
            </a:r>
          </a:p>
        </p:txBody>
      </p:sp>
      <p:sp>
        <p:nvSpPr>
          <p:cNvPr id="185408" name="Rectangle 64"/>
          <p:cNvSpPr>
            <a:spLocks noChangeArrowheads="1"/>
          </p:cNvSpPr>
          <p:nvPr/>
        </p:nvSpPr>
        <p:spPr bwMode="auto">
          <a:xfrm>
            <a:off x="395288" y="4365625"/>
            <a:ext cx="6403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dirty="0"/>
              <a:t>Utilizando </a:t>
            </a:r>
            <a:r>
              <a:rPr lang="es-ES" altLang="es-ES" sz="1600" b="1" i="1" dirty="0" err="1"/>
              <a:t>maxitérnimos</a:t>
            </a:r>
            <a:r>
              <a:rPr lang="es-ES" altLang="es-ES" sz="1600" dirty="0"/>
              <a:t>:</a:t>
            </a:r>
          </a:p>
        </p:txBody>
      </p:sp>
      <p:sp>
        <p:nvSpPr>
          <p:cNvPr id="185409" name="Rectangle 65"/>
          <p:cNvSpPr>
            <a:spLocks noChangeArrowheads="1"/>
          </p:cNvSpPr>
          <p:nvPr/>
        </p:nvSpPr>
        <p:spPr bwMode="auto">
          <a:xfrm>
            <a:off x="395288" y="4652963"/>
            <a:ext cx="71294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t>Multiplicaremos aquellos en los que la función vale 0, por lo tanto será:</a:t>
            </a:r>
          </a:p>
        </p:txBody>
      </p:sp>
      <p:sp>
        <p:nvSpPr>
          <p:cNvPr id="2" name="1 Título"/>
          <p:cNvSpPr>
            <a:spLocks noGrp="1"/>
          </p:cNvSpPr>
          <p:nvPr>
            <p:ph type="title"/>
          </p:nvPr>
        </p:nvSpPr>
        <p:spPr>
          <a:xfrm>
            <a:off x="468313" y="476250"/>
            <a:ext cx="8229600" cy="504478"/>
          </a:xfrm>
        </p:spPr>
        <p:txBody>
          <a:bodyPr>
            <a:noAutofit/>
          </a:bodyPr>
          <a:lstStyle/>
          <a:p>
            <a:r>
              <a:rPr lang="es-ES" sz="2000" dirty="0"/>
              <a:t>Representación de las funciones lógicas en su forma </a:t>
            </a:r>
            <a:r>
              <a:rPr lang="es-ES" sz="2000" dirty="0" smtClean="0"/>
              <a:t>canónica</a:t>
            </a:r>
            <a:endParaRPr lang="es-ES" sz="2000" dirty="0"/>
          </a:p>
        </p:txBody>
      </p:sp>
    </p:spTree>
    <p:extLst>
      <p:ext uri="{BB962C8B-B14F-4D97-AF65-F5344CB8AC3E}">
        <p14:creationId xmlns:p14="http://schemas.microsoft.com/office/powerpoint/2010/main" val="277805065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wipe(left)">
                                      <p:cBhvr>
                                        <p:cTn id="7" dur="500"/>
                                        <p:tgtEl>
                                          <p:spTgt spid="18534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85349"/>
                                        </p:tgtEl>
                                        <p:attrNameLst>
                                          <p:attrName>style.visibility</p:attrName>
                                        </p:attrNameLst>
                                      </p:cBhvr>
                                      <p:to>
                                        <p:strVal val="visible"/>
                                      </p:to>
                                    </p:set>
                                    <p:animEffect transition="in" filter="wipe(up)">
                                      <p:cBhvr>
                                        <p:cTn id="11" dur="500"/>
                                        <p:tgtEl>
                                          <p:spTgt spid="1853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5401"/>
                                        </p:tgtEl>
                                        <p:attrNameLst>
                                          <p:attrName>style.visibility</p:attrName>
                                        </p:attrNameLst>
                                      </p:cBhvr>
                                      <p:to>
                                        <p:strVal val="visible"/>
                                      </p:to>
                                    </p:set>
                                    <p:animEffect transition="in" filter="wipe(left)">
                                      <p:cBhvr>
                                        <p:cTn id="16" dur="500"/>
                                        <p:tgtEl>
                                          <p:spTgt spid="1854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5402"/>
                                        </p:tgtEl>
                                        <p:attrNameLst>
                                          <p:attrName>style.visibility</p:attrName>
                                        </p:attrNameLst>
                                      </p:cBhvr>
                                      <p:to>
                                        <p:strVal val="visible"/>
                                      </p:to>
                                    </p:set>
                                    <p:animEffect transition="in" filter="wipe(left)">
                                      <p:cBhvr>
                                        <p:cTn id="21" dur="500"/>
                                        <p:tgtEl>
                                          <p:spTgt spid="1854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5403"/>
                                        </p:tgtEl>
                                        <p:attrNameLst>
                                          <p:attrName>style.visibility</p:attrName>
                                        </p:attrNameLst>
                                      </p:cBhvr>
                                      <p:to>
                                        <p:strVal val="visible"/>
                                      </p:to>
                                    </p:set>
                                    <p:animEffect transition="in" filter="wipe(left)">
                                      <p:cBhvr>
                                        <p:cTn id="26" dur="500"/>
                                        <p:tgtEl>
                                          <p:spTgt spid="185403"/>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5405"/>
                                        </p:tgtEl>
                                        <p:attrNameLst>
                                          <p:attrName>style.visibility</p:attrName>
                                        </p:attrNameLst>
                                      </p:cBhvr>
                                      <p:to>
                                        <p:strVal val="visible"/>
                                      </p:to>
                                    </p:set>
                                    <p:animEffect transition="in" filter="wipe(left)">
                                      <p:cBhvr>
                                        <p:cTn id="30" dur="500"/>
                                        <p:tgtEl>
                                          <p:spTgt spid="185405"/>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85404"/>
                                        </p:tgtEl>
                                        <p:attrNameLst>
                                          <p:attrName>style.visibility</p:attrName>
                                        </p:attrNameLst>
                                      </p:cBhvr>
                                      <p:to>
                                        <p:strVal val="visible"/>
                                      </p:to>
                                    </p:set>
                                    <p:animEffect transition="in" filter="wipe(left)">
                                      <p:cBhvr>
                                        <p:cTn id="34" dur="500"/>
                                        <p:tgtEl>
                                          <p:spTgt spid="18540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5407"/>
                                        </p:tgtEl>
                                        <p:attrNameLst>
                                          <p:attrName>style.visibility</p:attrName>
                                        </p:attrNameLst>
                                      </p:cBhvr>
                                      <p:to>
                                        <p:strVal val="visible"/>
                                      </p:to>
                                    </p:set>
                                    <p:animEffect transition="in" filter="wipe(left)">
                                      <p:cBhvr>
                                        <p:cTn id="39" dur="500"/>
                                        <p:tgtEl>
                                          <p:spTgt spid="1854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5408"/>
                                        </p:tgtEl>
                                        <p:attrNameLst>
                                          <p:attrName>style.visibility</p:attrName>
                                        </p:attrNameLst>
                                      </p:cBhvr>
                                      <p:to>
                                        <p:strVal val="visible"/>
                                      </p:to>
                                    </p:set>
                                    <p:animEffect transition="in" filter="wipe(left)">
                                      <p:cBhvr>
                                        <p:cTn id="44" dur="500"/>
                                        <p:tgtEl>
                                          <p:spTgt spid="18540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5409"/>
                                        </p:tgtEl>
                                        <p:attrNameLst>
                                          <p:attrName>style.visibility</p:attrName>
                                        </p:attrNameLst>
                                      </p:cBhvr>
                                      <p:to>
                                        <p:strVal val="visible"/>
                                      </p:to>
                                    </p:set>
                                    <p:animEffect transition="in" filter="wipe(left)">
                                      <p:cBhvr>
                                        <p:cTn id="49" dur="500"/>
                                        <p:tgtEl>
                                          <p:spTgt spid="185409"/>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85406"/>
                                        </p:tgtEl>
                                        <p:attrNameLst>
                                          <p:attrName>style.visibility</p:attrName>
                                        </p:attrNameLst>
                                      </p:cBhvr>
                                      <p:to>
                                        <p:strVal val="visible"/>
                                      </p:to>
                                    </p:set>
                                    <p:animEffect transition="in" filter="wipe(left)">
                                      <p:cBhvr>
                                        <p:cTn id="53" dur="500"/>
                                        <p:tgtEl>
                                          <p:spTgt spid="185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P spid="185401" grpId="0"/>
      <p:bldP spid="185402" grpId="0"/>
      <p:bldP spid="185403" grpId="0"/>
      <p:bldP spid="185404" grpId="0"/>
      <p:bldP spid="185405" grpId="0"/>
      <p:bldP spid="185406" grpId="0"/>
      <p:bldP spid="185407" grpId="0"/>
      <p:bldP spid="185408" grpId="0"/>
      <p:bldP spid="1854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531851" y="1052736"/>
            <a:ext cx="8009193" cy="4433407"/>
            <a:chOff x="531851" y="1052736"/>
            <a:chExt cx="8009193" cy="4433407"/>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052736"/>
              <a:ext cx="785747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51" y="4869160"/>
              <a:ext cx="6992477" cy="61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46927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547688"/>
            <a:ext cx="7386480" cy="612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89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619125"/>
            <a:ext cx="585787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1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1"/>
          <p:cNvSpPr>
            <a:spLocks noGrp="1"/>
          </p:cNvSpPr>
          <p:nvPr>
            <p:ph type="ftr" idx="10"/>
          </p:nvPr>
        </p:nvSpPr>
        <p:spPr/>
        <p:txBody>
          <a:bodyPr/>
          <a:lstStyle/>
          <a:p>
            <a:r>
              <a:rPr lang="es-ES" altLang="es-ES"/>
              <a:t>Tema III</a:t>
            </a:r>
          </a:p>
        </p:txBody>
      </p:sp>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453" y="1371930"/>
            <a:ext cx="6644455" cy="47075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8729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1"/>
          <p:cNvSpPr>
            <a:spLocks noGrp="1"/>
          </p:cNvSpPr>
          <p:nvPr>
            <p:ph type="ftr" idx="10"/>
          </p:nvPr>
        </p:nvSpPr>
        <p:spPr/>
        <p:txBody>
          <a:bodyPr/>
          <a:lstStyle/>
          <a:p>
            <a:r>
              <a:rPr lang="es-ES" altLang="es-ES"/>
              <a:t>Tema III</a:t>
            </a:r>
          </a:p>
        </p:txBody>
      </p:sp>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40" y="1260579"/>
            <a:ext cx="7185095" cy="4984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9200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407988" y="1176338"/>
            <a:ext cx="8326437" cy="45053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122238" y="908050"/>
            <a:ext cx="9021762" cy="3644900"/>
          </a:xfrm>
          <a:prstGeom prst="rect">
            <a:avLst/>
          </a:prstGeom>
          <a:noFill/>
          <a:ln w="9525">
            <a:noFill/>
            <a:miter lim="800000"/>
            <a:headEnd/>
            <a:tailEnd/>
          </a:ln>
        </p:spPr>
      </p:pic>
      <p:pic>
        <p:nvPicPr>
          <p:cNvPr id="22531" name="Picture 5"/>
          <p:cNvPicPr>
            <a:picLocks noChangeAspect="1" noChangeArrowheads="1"/>
          </p:cNvPicPr>
          <p:nvPr/>
        </p:nvPicPr>
        <p:blipFill>
          <a:blip r:embed="rId3" cstate="print"/>
          <a:srcRect/>
          <a:stretch>
            <a:fillRect/>
          </a:stretch>
        </p:blipFill>
        <p:spPr bwMode="auto">
          <a:xfrm>
            <a:off x="179388" y="4508500"/>
            <a:ext cx="8642350" cy="13144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ChangeArrowheads="1"/>
          </p:cNvSpPr>
          <p:nvPr/>
        </p:nvSpPr>
        <p:spPr bwMode="auto">
          <a:xfrm>
            <a:off x="250825" y="1196975"/>
            <a:ext cx="8637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dirty="0"/>
              <a:t>Se llama expresión normalizada a la que está formada únicamente por términos canónicos, y todos ellos están representados como suma de productos o producto de sumas.</a:t>
            </a:r>
          </a:p>
        </p:txBody>
      </p:sp>
      <p:sp>
        <p:nvSpPr>
          <p:cNvPr id="193541" name="Rectangle 5"/>
          <p:cNvSpPr>
            <a:spLocks noChangeArrowheads="1"/>
          </p:cNvSpPr>
          <p:nvPr/>
        </p:nvSpPr>
        <p:spPr bwMode="auto">
          <a:xfrm>
            <a:off x="2195513" y="1914525"/>
            <a:ext cx="257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800" i="1">
                <a:latin typeface="Times New Roman" pitchFamily="18" charset="0"/>
              </a:rPr>
              <a:t>f</a:t>
            </a:r>
            <a:r>
              <a:rPr lang="es-ES" altLang="es-ES" sz="1800" i="1"/>
              <a:t> </a:t>
            </a:r>
            <a:r>
              <a:rPr lang="es-ES" altLang="es-ES" sz="1800"/>
              <a:t> (c, b, a) </a:t>
            </a:r>
            <a:r>
              <a:rPr lang="es-ES" altLang="es-ES" sz="1800">
                <a:sym typeface="Symbol" pitchFamily="18" charset="2"/>
              </a:rPr>
              <a:t>= </a:t>
            </a:r>
            <a:r>
              <a:rPr lang="es-ES" altLang="es-ES" sz="1800" i="1">
                <a:sym typeface="Symbol" pitchFamily="18" charset="2"/>
              </a:rPr>
              <a:t>c b + c’ b a’</a:t>
            </a:r>
            <a:endParaRPr lang="es-ES" altLang="es-ES" sz="1800" b="1" i="1" baseline="-25000">
              <a:latin typeface="Times New Roman" pitchFamily="18" charset="0"/>
            </a:endParaRPr>
          </a:p>
        </p:txBody>
      </p:sp>
      <p:sp>
        <p:nvSpPr>
          <p:cNvPr id="193542" name="Rectangle 6"/>
          <p:cNvSpPr>
            <a:spLocks noChangeArrowheads="1"/>
          </p:cNvSpPr>
          <p:nvPr/>
        </p:nvSpPr>
        <p:spPr bwMode="auto">
          <a:xfrm>
            <a:off x="250825" y="3213100"/>
            <a:ext cx="8637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b="1" i="1"/>
              <a:t>Ejemplo</a:t>
            </a:r>
            <a:r>
              <a:rPr lang="es-ES" altLang="es-ES" sz="1600"/>
              <a:t>:</a:t>
            </a:r>
          </a:p>
          <a:p>
            <a:pPr algn="just" eaLnBrk="1" hangingPunct="1">
              <a:spcBef>
                <a:spcPct val="0"/>
              </a:spcBef>
              <a:buFontTx/>
              <a:buNone/>
            </a:pPr>
            <a:r>
              <a:rPr lang="es-ES" altLang="es-ES" sz="1600"/>
              <a:t>La siguiente función no normalizada  </a:t>
            </a:r>
            <a:r>
              <a:rPr lang="es-ES" altLang="es-ES" sz="1600" i="1">
                <a:latin typeface="Times New Roman" pitchFamily="18" charset="0"/>
              </a:rPr>
              <a:t>f </a:t>
            </a:r>
            <a:r>
              <a:rPr lang="es-ES" altLang="es-ES" sz="1600"/>
              <a:t>= </a:t>
            </a:r>
            <a:r>
              <a:rPr lang="es-ES" altLang="es-ES" sz="1600" i="1">
                <a:sym typeface="Symbol" pitchFamily="18" charset="2"/>
              </a:rPr>
              <a:t>c </a:t>
            </a:r>
            <a:r>
              <a:rPr lang="es-ES" altLang="es-ES" sz="1600">
                <a:sym typeface="Symbol" pitchFamily="18" charset="2"/>
              </a:rPr>
              <a:t>(</a:t>
            </a:r>
            <a:r>
              <a:rPr lang="es-ES" altLang="es-ES" sz="1600" i="1">
                <a:sym typeface="Symbol" pitchFamily="18" charset="2"/>
              </a:rPr>
              <a:t>b + b’ a</a:t>
            </a:r>
            <a:r>
              <a:rPr lang="es-ES" altLang="es-ES" sz="1600">
                <a:sym typeface="Symbol" pitchFamily="18" charset="2"/>
              </a:rPr>
              <a:t>)</a:t>
            </a:r>
            <a:r>
              <a:rPr lang="es-ES" altLang="es-ES" sz="1600" i="1">
                <a:sym typeface="Symbol" pitchFamily="18" charset="2"/>
              </a:rPr>
              <a:t> + b</a:t>
            </a:r>
            <a:r>
              <a:rPr lang="es-ES" altLang="es-ES" sz="1600"/>
              <a:t>, se puede normalizar de la siguiente forma:</a:t>
            </a:r>
          </a:p>
        </p:txBody>
      </p:sp>
      <p:sp>
        <p:nvSpPr>
          <p:cNvPr id="193543" name="Rectangle 7"/>
          <p:cNvSpPr>
            <a:spLocks noChangeArrowheads="1"/>
          </p:cNvSpPr>
          <p:nvPr/>
        </p:nvSpPr>
        <p:spPr bwMode="auto">
          <a:xfrm>
            <a:off x="565150" y="4676775"/>
            <a:ext cx="335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c (b + b’ a) + b = c b + c b’ a + b</a:t>
            </a:r>
            <a:endParaRPr lang="es-ES" altLang="es-ES" sz="1600" baseline="-25000"/>
          </a:p>
        </p:txBody>
      </p:sp>
      <p:sp>
        <p:nvSpPr>
          <p:cNvPr id="193544" name="Rectangle 8"/>
          <p:cNvSpPr>
            <a:spLocks noChangeArrowheads="1"/>
          </p:cNvSpPr>
          <p:nvPr/>
        </p:nvSpPr>
        <p:spPr bwMode="auto">
          <a:xfrm>
            <a:off x="2195513" y="2198688"/>
            <a:ext cx="314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800" i="1">
                <a:latin typeface="Times New Roman" pitchFamily="18" charset="0"/>
              </a:rPr>
              <a:t>f</a:t>
            </a:r>
            <a:r>
              <a:rPr lang="es-ES" altLang="es-ES" sz="1800" i="1"/>
              <a:t> </a:t>
            </a:r>
            <a:r>
              <a:rPr lang="es-ES" altLang="es-ES" sz="1800"/>
              <a:t>(c, b, a) </a:t>
            </a:r>
            <a:r>
              <a:rPr lang="es-ES" altLang="es-ES" sz="1800">
                <a:sym typeface="Symbol" pitchFamily="18" charset="2"/>
              </a:rPr>
              <a:t>= (</a:t>
            </a:r>
            <a:r>
              <a:rPr lang="es-ES" altLang="es-ES" sz="1800" i="1">
                <a:sym typeface="Symbol" pitchFamily="18" charset="2"/>
              </a:rPr>
              <a:t>c + b</a:t>
            </a:r>
            <a:r>
              <a:rPr lang="es-ES" altLang="es-ES" sz="1800">
                <a:sym typeface="Symbol" pitchFamily="18" charset="2"/>
              </a:rPr>
              <a:t>)(</a:t>
            </a:r>
            <a:r>
              <a:rPr lang="es-ES" altLang="es-ES" sz="1800" i="1">
                <a:sym typeface="Symbol" pitchFamily="18" charset="2"/>
              </a:rPr>
              <a:t>c’ + b + a’</a:t>
            </a:r>
            <a:r>
              <a:rPr lang="es-ES" altLang="es-ES" sz="1800">
                <a:sym typeface="Symbol" pitchFamily="18" charset="2"/>
              </a:rPr>
              <a:t>)</a:t>
            </a:r>
            <a:endParaRPr lang="es-ES" altLang="es-ES" sz="1800" b="1" baseline="-25000">
              <a:latin typeface="Times New Roman" pitchFamily="18" charset="0"/>
              <a:sym typeface="Symbol" pitchFamily="18" charset="2"/>
            </a:endParaRPr>
          </a:p>
        </p:txBody>
      </p:sp>
      <p:sp>
        <p:nvSpPr>
          <p:cNvPr id="193545" name="Rectangle 9"/>
          <p:cNvSpPr>
            <a:spLocks noChangeArrowheads="1"/>
          </p:cNvSpPr>
          <p:nvPr/>
        </p:nvSpPr>
        <p:spPr bwMode="auto">
          <a:xfrm>
            <a:off x="311150" y="4005263"/>
            <a:ext cx="555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Hay que expresarla en suma de productos o producto de sumas.</a:t>
            </a:r>
            <a:endParaRPr lang="es-ES" altLang="es-ES" sz="1600"/>
          </a:p>
        </p:txBody>
      </p:sp>
      <p:sp>
        <p:nvSpPr>
          <p:cNvPr id="193546" name="Rectangle 10"/>
          <p:cNvSpPr>
            <a:spLocks noChangeArrowheads="1"/>
          </p:cNvSpPr>
          <p:nvPr/>
        </p:nvSpPr>
        <p:spPr bwMode="auto">
          <a:xfrm>
            <a:off x="285750" y="4292600"/>
            <a:ext cx="695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En nuestro caso, si desarrollamos los paréntesis, obtenemos la suma de productos.</a:t>
            </a:r>
            <a:endParaRPr lang="es-ES" altLang="es-ES" sz="1600"/>
          </a:p>
        </p:txBody>
      </p:sp>
      <p:sp>
        <p:nvSpPr>
          <p:cNvPr id="193547" name="Rectangle 11"/>
          <p:cNvSpPr>
            <a:spLocks noChangeArrowheads="1"/>
          </p:cNvSpPr>
          <p:nvPr/>
        </p:nvSpPr>
        <p:spPr bwMode="auto">
          <a:xfrm>
            <a:off x="2195513" y="25654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800" i="1">
                <a:latin typeface="Times New Roman" pitchFamily="18" charset="0"/>
              </a:rPr>
              <a:t>f</a:t>
            </a:r>
            <a:r>
              <a:rPr lang="es-ES" altLang="es-ES" sz="1800" i="1"/>
              <a:t> </a:t>
            </a:r>
            <a:r>
              <a:rPr lang="es-ES" altLang="es-ES" sz="1800"/>
              <a:t>(c, b, a) </a:t>
            </a:r>
            <a:r>
              <a:rPr lang="es-ES" altLang="es-ES" sz="1800">
                <a:sym typeface="Symbol" pitchFamily="18" charset="2"/>
              </a:rPr>
              <a:t>= </a:t>
            </a:r>
            <a:r>
              <a:rPr lang="es-ES" altLang="es-ES" sz="1800" i="1">
                <a:sym typeface="Symbol" pitchFamily="18" charset="2"/>
              </a:rPr>
              <a:t>c</a:t>
            </a:r>
            <a:r>
              <a:rPr lang="es-ES" altLang="es-ES" sz="1800">
                <a:sym typeface="Symbol" pitchFamily="18" charset="2"/>
              </a:rPr>
              <a:t> (</a:t>
            </a:r>
            <a:r>
              <a:rPr lang="es-ES" altLang="es-ES" sz="1800" i="1">
                <a:sym typeface="Symbol" pitchFamily="18" charset="2"/>
              </a:rPr>
              <a:t>b + b’ a</a:t>
            </a:r>
            <a:r>
              <a:rPr lang="es-ES" altLang="es-ES" sz="1800">
                <a:sym typeface="Symbol" pitchFamily="18" charset="2"/>
              </a:rPr>
              <a:t>) + </a:t>
            </a:r>
            <a:r>
              <a:rPr lang="es-ES" altLang="es-ES" sz="1800" i="1">
                <a:sym typeface="Symbol" pitchFamily="18" charset="2"/>
              </a:rPr>
              <a:t>b</a:t>
            </a:r>
            <a:endParaRPr lang="es-ES" altLang="es-ES" sz="1800" b="1" baseline="-25000">
              <a:latin typeface="Times New Roman" pitchFamily="18" charset="0"/>
              <a:sym typeface="Symbol" pitchFamily="18" charset="2"/>
            </a:endParaRPr>
          </a:p>
        </p:txBody>
      </p:sp>
      <p:grpSp>
        <p:nvGrpSpPr>
          <p:cNvPr id="2" name="Group 12"/>
          <p:cNvGrpSpPr>
            <a:grpSpLocks/>
          </p:cNvGrpSpPr>
          <p:nvPr/>
        </p:nvGrpSpPr>
        <p:grpSpPr bwMode="auto">
          <a:xfrm>
            <a:off x="5364163" y="1916113"/>
            <a:ext cx="1320800" cy="649287"/>
            <a:chOff x="3379" y="1207"/>
            <a:chExt cx="832" cy="409"/>
          </a:xfrm>
        </p:grpSpPr>
        <p:sp>
          <p:nvSpPr>
            <p:cNvPr id="14356" name="AutoShape 13"/>
            <p:cNvSpPr>
              <a:spLocks/>
            </p:cNvSpPr>
            <p:nvPr/>
          </p:nvSpPr>
          <p:spPr bwMode="auto">
            <a:xfrm>
              <a:off x="3379" y="1207"/>
              <a:ext cx="45" cy="409"/>
            </a:xfrm>
            <a:prstGeom prst="rightBrace">
              <a:avLst>
                <a:gd name="adj1" fmla="val 757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14357" name="Text Box 14"/>
            <p:cNvSpPr txBox="1">
              <a:spLocks noChangeArrowheads="1"/>
            </p:cNvSpPr>
            <p:nvPr/>
          </p:nvSpPr>
          <p:spPr bwMode="auto">
            <a:xfrm>
              <a:off x="3412" y="1297"/>
              <a:ext cx="7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400"/>
                <a:t>Normalizadas</a:t>
              </a:r>
            </a:p>
          </p:txBody>
        </p:sp>
      </p:grpSp>
      <p:grpSp>
        <p:nvGrpSpPr>
          <p:cNvPr id="3" name="Group 15"/>
          <p:cNvGrpSpPr>
            <a:grpSpLocks/>
          </p:cNvGrpSpPr>
          <p:nvPr/>
        </p:nvGrpSpPr>
        <p:grpSpPr bwMode="auto">
          <a:xfrm>
            <a:off x="5364163" y="2565400"/>
            <a:ext cx="1497012" cy="358775"/>
            <a:chOff x="3379" y="1616"/>
            <a:chExt cx="943" cy="226"/>
          </a:xfrm>
        </p:grpSpPr>
        <p:sp>
          <p:nvSpPr>
            <p:cNvPr id="14354" name="AutoShape 16"/>
            <p:cNvSpPr>
              <a:spLocks/>
            </p:cNvSpPr>
            <p:nvPr/>
          </p:nvSpPr>
          <p:spPr bwMode="auto">
            <a:xfrm>
              <a:off x="3379" y="1616"/>
              <a:ext cx="45" cy="226"/>
            </a:xfrm>
            <a:prstGeom prst="rightBrace">
              <a:avLst>
                <a:gd name="adj1" fmla="val 418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14355" name="Text Box 17"/>
            <p:cNvSpPr txBox="1">
              <a:spLocks noChangeArrowheads="1"/>
            </p:cNvSpPr>
            <p:nvPr/>
          </p:nvSpPr>
          <p:spPr bwMode="auto">
            <a:xfrm>
              <a:off x="3424" y="1643"/>
              <a:ext cx="8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400"/>
                <a:t>No normalizada</a:t>
              </a:r>
            </a:p>
          </p:txBody>
        </p:sp>
      </p:grpSp>
      <p:sp>
        <p:nvSpPr>
          <p:cNvPr id="193554" name="Rectangle 18"/>
          <p:cNvSpPr>
            <a:spLocks noChangeArrowheads="1"/>
          </p:cNvSpPr>
          <p:nvPr/>
        </p:nvSpPr>
        <p:spPr bwMode="auto">
          <a:xfrm>
            <a:off x="250825" y="2852738"/>
            <a:ext cx="790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Las expresiones no normalizadas se pueden normalizar operando con ellas.</a:t>
            </a:r>
          </a:p>
        </p:txBody>
      </p:sp>
      <p:sp>
        <p:nvSpPr>
          <p:cNvPr id="193555" name="Rectangle 19"/>
          <p:cNvSpPr>
            <a:spLocks noChangeArrowheads="1"/>
          </p:cNvSpPr>
          <p:nvPr/>
        </p:nvSpPr>
        <p:spPr bwMode="auto">
          <a:xfrm>
            <a:off x="39629" y="5084763"/>
            <a:ext cx="5724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dirty="0"/>
              <a:t>Para convertir funciones </a:t>
            </a:r>
            <a:r>
              <a:rPr lang="es-ES" altLang="es-ES" sz="1800" dirty="0" smtClean="0"/>
              <a:t>no normalizadas a canónicas</a:t>
            </a:r>
            <a:endParaRPr lang="es-ES" altLang="es-ES" sz="1800" dirty="0"/>
          </a:p>
        </p:txBody>
      </p:sp>
      <p:sp>
        <p:nvSpPr>
          <p:cNvPr id="193556" name="Rectangle 20"/>
          <p:cNvSpPr>
            <a:spLocks noChangeArrowheads="1"/>
          </p:cNvSpPr>
          <p:nvPr/>
        </p:nvSpPr>
        <p:spPr bwMode="auto">
          <a:xfrm>
            <a:off x="250825" y="5437188"/>
            <a:ext cx="8637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dirty="0"/>
              <a:t>En el caso de </a:t>
            </a:r>
            <a:r>
              <a:rPr lang="es-ES" altLang="es-ES" sz="1800" b="1" i="1" dirty="0"/>
              <a:t>suma de productos</a:t>
            </a:r>
            <a:r>
              <a:rPr lang="es-ES" altLang="es-ES" sz="1800" dirty="0"/>
              <a:t>, se multiplican los términos a los que le falta una variable, por dicha </a:t>
            </a:r>
            <a:r>
              <a:rPr lang="es-ES" altLang="es-ES" sz="1800" dirty="0" smtClean="0"/>
              <a:t>variable </a:t>
            </a:r>
            <a:r>
              <a:rPr lang="es-ES" altLang="es-ES" sz="1800" dirty="0"/>
              <a:t>y su negada.</a:t>
            </a:r>
          </a:p>
        </p:txBody>
      </p:sp>
      <p:sp>
        <p:nvSpPr>
          <p:cNvPr id="193557" name="Rectangle 21"/>
          <p:cNvSpPr>
            <a:spLocks noChangeArrowheads="1"/>
          </p:cNvSpPr>
          <p:nvPr/>
        </p:nvSpPr>
        <p:spPr bwMode="auto">
          <a:xfrm>
            <a:off x="250825" y="6027738"/>
            <a:ext cx="8637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En el caso de </a:t>
            </a:r>
            <a:r>
              <a:rPr lang="es-ES" altLang="es-ES" sz="1800" b="1" i="1"/>
              <a:t>producto de sumas</a:t>
            </a:r>
            <a:r>
              <a:rPr lang="es-ES" altLang="es-ES" sz="1800"/>
              <a:t>, a cada factor que le falta una variable, se le suma dicha variable y su negada.</a:t>
            </a:r>
          </a:p>
        </p:txBody>
      </p:sp>
      <p:sp>
        <p:nvSpPr>
          <p:cNvPr id="4" name="3 Título"/>
          <p:cNvSpPr>
            <a:spLocks noGrp="1"/>
          </p:cNvSpPr>
          <p:nvPr>
            <p:ph type="title"/>
          </p:nvPr>
        </p:nvSpPr>
        <p:spPr>
          <a:xfrm>
            <a:off x="468313" y="476250"/>
            <a:ext cx="8229600" cy="545029"/>
          </a:xfrm>
        </p:spPr>
        <p:txBody>
          <a:bodyPr>
            <a:normAutofit/>
          </a:bodyPr>
          <a:lstStyle/>
          <a:p>
            <a:r>
              <a:rPr lang="es-ES" sz="2400" dirty="0"/>
              <a:t>Conversión de </a:t>
            </a:r>
            <a:r>
              <a:rPr lang="es-ES" sz="2400" dirty="0" smtClean="0"/>
              <a:t>expresiones a forma canónicas</a:t>
            </a:r>
            <a:endParaRPr lang="es-ES" sz="2400" dirty="0"/>
          </a:p>
        </p:txBody>
      </p:sp>
    </p:spTree>
    <p:extLst>
      <p:ext uri="{BB962C8B-B14F-4D97-AF65-F5344CB8AC3E}">
        <p14:creationId xmlns:p14="http://schemas.microsoft.com/office/powerpoint/2010/main" val="39450144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wipe(left)">
                                      <p:cBhvr>
                                        <p:cTn id="7" dur="500"/>
                                        <p:tgtEl>
                                          <p:spTgt spid="193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41"/>
                                        </p:tgtEl>
                                        <p:attrNameLst>
                                          <p:attrName>style.visibility</p:attrName>
                                        </p:attrNameLst>
                                      </p:cBhvr>
                                      <p:to>
                                        <p:strVal val="visible"/>
                                      </p:to>
                                    </p:set>
                                    <p:animEffect transition="in" filter="wipe(left)">
                                      <p:cBhvr>
                                        <p:cTn id="12" dur="500"/>
                                        <p:tgtEl>
                                          <p:spTgt spid="193541"/>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3544"/>
                                        </p:tgtEl>
                                        <p:attrNameLst>
                                          <p:attrName>style.visibility</p:attrName>
                                        </p:attrNameLst>
                                      </p:cBhvr>
                                      <p:to>
                                        <p:strVal val="visible"/>
                                      </p:to>
                                    </p:set>
                                    <p:animEffect transition="in" filter="wipe(left)">
                                      <p:cBhvr>
                                        <p:cTn id="16" dur="500"/>
                                        <p:tgtEl>
                                          <p:spTgt spid="193544"/>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93547"/>
                                        </p:tgtEl>
                                        <p:attrNameLst>
                                          <p:attrName>style.visibility</p:attrName>
                                        </p:attrNameLst>
                                      </p:cBhvr>
                                      <p:to>
                                        <p:strVal val="visible"/>
                                      </p:to>
                                    </p:set>
                                    <p:animEffect transition="in" filter="wipe(left)">
                                      <p:cBhvr>
                                        <p:cTn id="24" dur="500"/>
                                        <p:tgtEl>
                                          <p:spTgt spid="193547"/>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3554"/>
                                        </p:tgtEl>
                                        <p:attrNameLst>
                                          <p:attrName>style.visibility</p:attrName>
                                        </p:attrNameLst>
                                      </p:cBhvr>
                                      <p:to>
                                        <p:strVal val="visible"/>
                                      </p:to>
                                    </p:set>
                                    <p:animEffect transition="in" filter="wipe(left)">
                                      <p:cBhvr>
                                        <p:cTn id="33" dur="500"/>
                                        <p:tgtEl>
                                          <p:spTgt spid="193554"/>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93542"/>
                                        </p:tgtEl>
                                        <p:attrNameLst>
                                          <p:attrName>style.visibility</p:attrName>
                                        </p:attrNameLst>
                                      </p:cBhvr>
                                      <p:to>
                                        <p:strVal val="visible"/>
                                      </p:to>
                                    </p:set>
                                    <p:animEffect transition="in" filter="wipe(left)">
                                      <p:cBhvr>
                                        <p:cTn id="37" dur="500"/>
                                        <p:tgtEl>
                                          <p:spTgt spid="1935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3545"/>
                                        </p:tgtEl>
                                        <p:attrNameLst>
                                          <p:attrName>style.visibility</p:attrName>
                                        </p:attrNameLst>
                                      </p:cBhvr>
                                      <p:to>
                                        <p:strVal val="visible"/>
                                      </p:to>
                                    </p:set>
                                    <p:animEffect transition="in" filter="wipe(left)">
                                      <p:cBhvr>
                                        <p:cTn id="42" dur="500"/>
                                        <p:tgtEl>
                                          <p:spTgt spid="193545"/>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93546"/>
                                        </p:tgtEl>
                                        <p:attrNameLst>
                                          <p:attrName>style.visibility</p:attrName>
                                        </p:attrNameLst>
                                      </p:cBhvr>
                                      <p:to>
                                        <p:strVal val="visible"/>
                                      </p:to>
                                    </p:set>
                                    <p:animEffect transition="in" filter="wipe(left)">
                                      <p:cBhvr>
                                        <p:cTn id="46" dur="500"/>
                                        <p:tgtEl>
                                          <p:spTgt spid="193546"/>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93543"/>
                                        </p:tgtEl>
                                        <p:attrNameLst>
                                          <p:attrName>style.visibility</p:attrName>
                                        </p:attrNameLst>
                                      </p:cBhvr>
                                      <p:to>
                                        <p:strVal val="visible"/>
                                      </p:to>
                                    </p:set>
                                    <p:animEffect transition="in" filter="wipe(left)">
                                      <p:cBhvr>
                                        <p:cTn id="50" dur="500"/>
                                        <p:tgtEl>
                                          <p:spTgt spid="1935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3555"/>
                                        </p:tgtEl>
                                        <p:attrNameLst>
                                          <p:attrName>style.visibility</p:attrName>
                                        </p:attrNameLst>
                                      </p:cBhvr>
                                      <p:to>
                                        <p:strVal val="visible"/>
                                      </p:to>
                                    </p:set>
                                    <p:animEffect transition="in" filter="wipe(left)">
                                      <p:cBhvr>
                                        <p:cTn id="55" dur="500"/>
                                        <p:tgtEl>
                                          <p:spTgt spid="19355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3556"/>
                                        </p:tgtEl>
                                        <p:attrNameLst>
                                          <p:attrName>style.visibility</p:attrName>
                                        </p:attrNameLst>
                                      </p:cBhvr>
                                      <p:to>
                                        <p:strVal val="visible"/>
                                      </p:to>
                                    </p:set>
                                    <p:animEffect transition="in" filter="wipe(left)">
                                      <p:cBhvr>
                                        <p:cTn id="60" dur="500"/>
                                        <p:tgtEl>
                                          <p:spTgt spid="19355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3557"/>
                                        </p:tgtEl>
                                        <p:attrNameLst>
                                          <p:attrName>style.visibility</p:attrName>
                                        </p:attrNameLst>
                                      </p:cBhvr>
                                      <p:to>
                                        <p:strVal val="visible"/>
                                      </p:to>
                                    </p:set>
                                    <p:animEffect transition="in" filter="wipe(left)">
                                      <p:cBhvr>
                                        <p:cTn id="65" dur="500"/>
                                        <p:tgtEl>
                                          <p:spTgt spid="19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p:bldP spid="193541" grpId="0"/>
      <p:bldP spid="193542" grpId="0"/>
      <p:bldP spid="193543" grpId="0"/>
      <p:bldP spid="193544" grpId="0"/>
      <p:bldP spid="193545" grpId="0"/>
      <p:bldP spid="193546" grpId="0"/>
      <p:bldP spid="193547" grpId="0"/>
      <p:bldP spid="193554" grpId="0"/>
      <p:bldP spid="193555" grpId="0"/>
      <p:bldP spid="193556" grpId="0"/>
      <p:bldP spid="1935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S" smtClean="0"/>
              <a:t>1.1 </a:t>
            </a:r>
            <a:r>
              <a:rPr lang="es-ES" sz="2800" smtClean="0"/>
              <a:t>Procesamiento digital de la información</a:t>
            </a:r>
          </a:p>
        </p:txBody>
      </p:sp>
      <p:pic>
        <p:nvPicPr>
          <p:cNvPr id="6147" name="Picture 4"/>
          <p:cNvPicPr>
            <a:picLocks noGrp="1" noChangeAspect="1" noChangeArrowheads="1"/>
          </p:cNvPicPr>
          <p:nvPr>
            <p:ph type="body" idx="1"/>
          </p:nvPr>
        </p:nvPicPr>
        <p:blipFill>
          <a:blip r:embed="rId2" cstate="print"/>
          <a:srcRect/>
          <a:stretch>
            <a:fillRect/>
          </a:stretch>
        </p:blipFill>
        <p:spPr>
          <a:xfrm>
            <a:off x="661988" y="2222500"/>
            <a:ext cx="7818437" cy="3402013"/>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250825" y="1268413"/>
            <a:ext cx="86375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b="1" i="1" dirty="0"/>
              <a:t>Ejemplo</a:t>
            </a:r>
            <a:r>
              <a:rPr lang="es-ES" altLang="es-ES" sz="1600" dirty="0"/>
              <a:t>:</a:t>
            </a:r>
          </a:p>
          <a:p>
            <a:pPr algn="just" eaLnBrk="1" hangingPunct="1">
              <a:spcBef>
                <a:spcPct val="0"/>
              </a:spcBef>
              <a:buFontTx/>
              <a:buNone/>
            </a:pPr>
            <a:r>
              <a:rPr lang="es-ES" altLang="es-ES" sz="1600" dirty="0"/>
              <a:t>La función anterior, es normalizada, pero para transformarla a su expresión canónica realizaremos los siguientes pasos:</a:t>
            </a:r>
          </a:p>
        </p:txBody>
      </p:sp>
      <p:sp>
        <p:nvSpPr>
          <p:cNvPr id="195589" name="Rectangle 5"/>
          <p:cNvSpPr>
            <a:spLocks noChangeArrowheads="1"/>
          </p:cNvSpPr>
          <p:nvPr/>
        </p:nvSpPr>
        <p:spPr bwMode="auto">
          <a:xfrm>
            <a:off x="565150" y="2133600"/>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c b + c b’ a + b</a:t>
            </a:r>
            <a:endParaRPr lang="es-ES" altLang="es-ES" sz="1600" baseline="-25000"/>
          </a:p>
        </p:txBody>
      </p:sp>
      <p:sp>
        <p:nvSpPr>
          <p:cNvPr id="195590" name="Rectangle 6"/>
          <p:cNvSpPr>
            <a:spLocks noChangeArrowheads="1"/>
          </p:cNvSpPr>
          <p:nvPr/>
        </p:nvSpPr>
        <p:spPr bwMode="auto">
          <a:xfrm>
            <a:off x="311150" y="2779713"/>
            <a:ext cx="8637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Al primer término le falta la variable “a”, por lo que multiplicamos el término por dicha variable y su negada.</a:t>
            </a:r>
            <a:endParaRPr lang="es-ES" altLang="es-ES" sz="1600"/>
          </a:p>
        </p:txBody>
      </p:sp>
      <p:sp>
        <p:nvSpPr>
          <p:cNvPr id="195591" name="Rectangle 7"/>
          <p:cNvSpPr>
            <a:spLocks noChangeArrowheads="1"/>
          </p:cNvSpPr>
          <p:nvPr/>
        </p:nvSpPr>
        <p:spPr bwMode="auto">
          <a:xfrm>
            <a:off x="285750" y="3789363"/>
            <a:ext cx="866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El último término le faltan las variables “a” y “c”, por lo que multiplicamos por cada una de ellas y su negada.</a:t>
            </a:r>
            <a:endParaRPr lang="es-ES" altLang="es-ES" sz="1600"/>
          </a:p>
        </p:txBody>
      </p:sp>
      <p:sp>
        <p:nvSpPr>
          <p:cNvPr id="195592" name="Rectangle 8"/>
          <p:cNvSpPr>
            <a:spLocks noChangeArrowheads="1"/>
          </p:cNvSpPr>
          <p:nvPr/>
        </p:nvSpPr>
        <p:spPr bwMode="auto">
          <a:xfrm>
            <a:off x="539750" y="3379788"/>
            <a:ext cx="2508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c b (</a:t>
            </a:r>
            <a:r>
              <a:rPr lang="es-ES" altLang="es-ES" sz="1600">
                <a:solidFill>
                  <a:srgbClr val="FF0000"/>
                </a:solidFill>
              </a:rPr>
              <a:t>a + a’</a:t>
            </a:r>
            <a:r>
              <a:rPr lang="es-ES" altLang="es-ES" sz="1600"/>
              <a:t>) + c b’ a + b</a:t>
            </a:r>
            <a:endParaRPr lang="es-ES" altLang="es-ES" sz="1600" baseline="-25000"/>
          </a:p>
        </p:txBody>
      </p:sp>
      <p:sp>
        <p:nvSpPr>
          <p:cNvPr id="195593" name="Rectangle 9"/>
          <p:cNvSpPr>
            <a:spLocks noChangeArrowheads="1"/>
          </p:cNvSpPr>
          <p:nvPr/>
        </p:nvSpPr>
        <p:spPr bwMode="auto">
          <a:xfrm>
            <a:off x="3065463" y="3379788"/>
            <a:ext cx="2586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a:t>= c b </a:t>
            </a:r>
            <a:r>
              <a:rPr lang="es-ES" altLang="es-ES" sz="1600">
                <a:solidFill>
                  <a:srgbClr val="FF0000"/>
                </a:solidFill>
              </a:rPr>
              <a:t>a</a:t>
            </a:r>
            <a:r>
              <a:rPr lang="es-ES" altLang="es-ES" sz="1600"/>
              <a:t> + c b </a:t>
            </a:r>
            <a:r>
              <a:rPr lang="es-ES" altLang="es-ES" sz="1600">
                <a:solidFill>
                  <a:srgbClr val="FF0000"/>
                </a:solidFill>
              </a:rPr>
              <a:t>a’</a:t>
            </a:r>
            <a:r>
              <a:rPr lang="es-ES" altLang="es-ES" sz="1600"/>
              <a:t> + c b’ a + b</a:t>
            </a:r>
            <a:endParaRPr lang="es-ES" altLang="es-ES" sz="1600" baseline="-25000"/>
          </a:p>
        </p:txBody>
      </p:sp>
      <p:grpSp>
        <p:nvGrpSpPr>
          <p:cNvPr id="2" name="Group 10"/>
          <p:cNvGrpSpPr>
            <a:grpSpLocks/>
          </p:cNvGrpSpPr>
          <p:nvPr/>
        </p:nvGrpSpPr>
        <p:grpSpPr bwMode="auto">
          <a:xfrm>
            <a:off x="900113" y="2420938"/>
            <a:ext cx="398462" cy="287337"/>
            <a:chOff x="588" y="1525"/>
            <a:chExt cx="251" cy="181"/>
          </a:xfrm>
        </p:grpSpPr>
        <p:sp>
          <p:nvSpPr>
            <p:cNvPr id="15378" name="AutoShape 11"/>
            <p:cNvSpPr>
              <a:spLocks/>
            </p:cNvSpPr>
            <p:nvPr/>
          </p:nvSpPr>
          <p:spPr bwMode="auto">
            <a:xfrm rot="-5400000">
              <a:off x="680" y="1457"/>
              <a:ext cx="46" cy="181"/>
            </a:xfrm>
            <a:prstGeom prst="leftBrace">
              <a:avLst>
                <a:gd name="adj1" fmla="val 327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15379" name="Rectangle 12"/>
            <p:cNvSpPr>
              <a:spLocks noChangeArrowheads="1"/>
            </p:cNvSpPr>
            <p:nvPr/>
          </p:nvSpPr>
          <p:spPr bwMode="auto">
            <a:xfrm>
              <a:off x="588" y="1610"/>
              <a:ext cx="25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000">
                  <a:solidFill>
                    <a:srgbClr val="FF0000"/>
                  </a:solidFill>
                </a:rPr>
                <a:t>(a + a’)</a:t>
              </a:r>
              <a:endParaRPr lang="es-ES" altLang="es-ES" sz="1000" baseline="-25000">
                <a:solidFill>
                  <a:srgbClr val="FF0000"/>
                </a:solidFill>
              </a:endParaRPr>
            </a:p>
          </p:txBody>
        </p:sp>
      </p:grpSp>
      <p:sp>
        <p:nvSpPr>
          <p:cNvPr id="195597" name="Rectangle 13"/>
          <p:cNvSpPr>
            <a:spLocks noChangeArrowheads="1"/>
          </p:cNvSpPr>
          <p:nvPr/>
        </p:nvSpPr>
        <p:spPr bwMode="auto">
          <a:xfrm>
            <a:off x="539750" y="4365625"/>
            <a:ext cx="462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c b a + c b a’ + c b’ a + b (</a:t>
            </a:r>
            <a:r>
              <a:rPr lang="es-ES" altLang="es-ES" sz="1600">
                <a:solidFill>
                  <a:srgbClr val="6600FF"/>
                </a:solidFill>
              </a:rPr>
              <a:t>c’a’ + c’a + ca’ + ca</a:t>
            </a:r>
            <a:r>
              <a:rPr lang="es-ES" altLang="es-ES" sz="1600"/>
              <a:t>)</a:t>
            </a:r>
            <a:endParaRPr lang="es-ES" altLang="es-ES" sz="1600" baseline="-25000"/>
          </a:p>
        </p:txBody>
      </p:sp>
      <p:sp>
        <p:nvSpPr>
          <p:cNvPr id="195598" name="Rectangle 14"/>
          <p:cNvSpPr>
            <a:spLocks noChangeArrowheads="1"/>
          </p:cNvSpPr>
          <p:nvPr/>
        </p:nvSpPr>
        <p:spPr bwMode="auto">
          <a:xfrm>
            <a:off x="539750" y="4676775"/>
            <a:ext cx="5230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f</a:t>
            </a:r>
            <a:r>
              <a:rPr lang="es-ES" altLang="es-ES" sz="1600"/>
              <a:t> = c b a + c b a’ + c b’ a + </a:t>
            </a:r>
            <a:r>
              <a:rPr lang="es-ES" altLang="es-ES" sz="1600">
                <a:solidFill>
                  <a:srgbClr val="6600FF"/>
                </a:solidFill>
              </a:rPr>
              <a:t>c’ </a:t>
            </a:r>
            <a:r>
              <a:rPr lang="es-ES" altLang="es-ES" sz="1600"/>
              <a:t>b </a:t>
            </a:r>
            <a:r>
              <a:rPr lang="es-ES" altLang="es-ES" sz="1600">
                <a:solidFill>
                  <a:srgbClr val="6600FF"/>
                </a:solidFill>
              </a:rPr>
              <a:t>a’ + c’ </a:t>
            </a:r>
            <a:r>
              <a:rPr lang="es-ES" altLang="es-ES" sz="1600"/>
              <a:t>b </a:t>
            </a:r>
            <a:r>
              <a:rPr lang="es-ES" altLang="es-ES" sz="1600">
                <a:solidFill>
                  <a:srgbClr val="6600FF"/>
                </a:solidFill>
              </a:rPr>
              <a:t>a + c </a:t>
            </a:r>
            <a:r>
              <a:rPr lang="es-ES" altLang="es-ES" sz="1600"/>
              <a:t>b </a:t>
            </a:r>
            <a:r>
              <a:rPr lang="es-ES" altLang="es-ES" sz="1600">
                <a:solidFill>
                  <a:srgbClr val="6600FF"/>
                </a:solidFill>
              </a:rPr>
              <a:t>a’ + c </a:t>
            </a:r>
            <a:r>
              <a:rPr lang="es-ES" altLang="es-ES" sz="1600"/>
              <a:t>b </a:t>
            </a:r>
            <a:r>
              <a:rPr lang="es-ES" altLang="es-ES" sz="1600">
                <a:solidFill>
                  <a:srgbClr val="6600FF"/>
                </a:solidFill>
              </a:rPr>
              <a:t>a</a:t>
            </a:r>
            <a:endParaRPr lang="es-ES" altLang="es-ES" sz="1600"/>
          </a:p>
        </p:txBody>
      </p:sp>
      <p:grpSp>
        <p:nvGrpSpPr>
          <p:cNvPr id="3" name="Group 15"/>
          <p:cNvGrpSpPr>
            <a:grpSpLocks/>
          </p:cNvGrpSpPr>
          <p:nvPr/>
        </p:nvGrpSpPr>
        <p:grpSpPr bwMode="auto">
          <a:xfrm>
            <a:off x="1717675" y="2420938"/>
            <a:ext cx="1166813" cy="287337"/>
            <a:chOff x="1111" y="1525"/>
            <a:chExt cx="735" cy="181"/>
          </a:xfrm>
        </p:grpSpPr>
        <p:sp>
          <p:nvSpPr>
            <p:cNvPr id="15376" name="AutoShape 16"/>
            <p:cNvSpPr>
              <a:spLocks/>
            </p:cNvSpPr>
            <p:nvPr/>
          </p:nvSpPr>
          <p:spPr bwMode="auto">
            <a:xfrm rot="-5400000">
              <a:off x="1406" y="1457"/>
              <a:ext cx="46" cy="181"/>
            </a:xfrm>
            <a:prstGeom prst="leftBrace">
              <a:avLst>
                <a:gd name="adj1" fmla="val 327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15377" name="Rectangle 17"/>
            <p:cNvSpPr>
              <a:spLocks noChangeArrowheads="1"/>
            </p:cNvSpPr>
            <p:nvPr/>
          </p:nvSpPr>
          <p:spPr bwMode="auto">
            <a:xfrm>
              <a:off x="1111" y="1610"/>
              <a:ext cx="73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000">
                  <a:solidFill>
                    <a:srgbClr val="6600FF"/>
                  </a:solidFill>
                </a:rPr>
                <a:t>(ca + ca’ + c’a + c’a’)</a:t>
              </a:r>
              <a:endParaRPr lang="es-ES" altLang="es-ES" sz="1000" baseline="-25000">
                <a:solidFill>
                  <a:srgbClr val="6600FF"/>
                </a:solidFill>
              </a:endParaRPr>
            </a:p>
          </p:txBody>
        </p:sp>
      </p:grpSp>
      <p:sp>
        <p:nvSpPr>
          <p:cNvPr id="195602" name="Rectangle 18"/>
          <p:cNvSpPr>
            <a:spLocks noChangeArrowheads="1"/>
          </p:cNvSpPr>
          <p:nvPr/>
        </p:nvSpPr>
        <p:spPr bwMode="auto">
          <a:xfrm>
            <a:off x="250825" y="5080000"/>
            <a:ext cx="866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600" i="1">
                <a:latin typeface="Times New Roman" pitchFamily="18" charset="0"/>
              </a:rPr>
              <a:t>De esta forma tenemos finalmente la transformación de una expresión normalizada a su expresión canónica.</a:t>
            </a:r>
            <a:endParaRPr lang="es-ES" altLang="es-ES" sz="1600"/>
          </a:p>
        </p:txBody>
      </p:sp>
      <p:sp>
        <p:nvSpPr>
          <p:cNvPr id="195603" name="Rectangle 19"/>
          <p:cNvSpPr>
            <a:spLocks noChangeArrowheads="1"/>
          </p:cNvSpPr>
          <p:nvPr/>
        </p:nvSpPr>
        <p:spPr bwMode="auto">
          <a:xfrm>
            <a:off x="1331913" y="5756275"/>
            <a:ext cx="6108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b="1" i="1">
                <a:latin typeface="Times New Roman" pitchFamily="18" charset="0"/>
              </a:rPr>
              <a:t>f</a:t>
            </a:r>
            <a:r>
              <a:rPr lang="es-ES" altLang="es-ES" sz="1800" b="1"/>
              <a:t> = c b a + c b a’ + c b’ a + c’ b a’ + c’ b a + c b a’ + c b a</a:t>
            </a:r>
          </a:p>
        </p:txBody>
      </p:sp>
      <p:sp>
        <p:nvSpPr>
          <p:cNvPr id="20" name="3 Título"/>
          <p:cNvSpPr txBox="1">
            <a:spLocks/>
          </p:cNvSpPr>
          <p:nvPr/>
        </p:nvSpPr>
        <p:spPr>
          <a:xfrm>
            <a:off x="468313" y="476250"/>
            <a:ext cx="8229600" cy="545029"/>
          </a:xfrm>
          <a:prstGeom prst="rect">
            <a:avLst/>
          </a:prstGeom>
        </p:spPr>
        <p:txBody>
          <a:bodyPr>
            <a:normAutofit/>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r>
              <a:rPr lang="es-ES" sz="2400" kern="0" dirty="0" smtClean="0"/>
              <a:t>Conversión de expresiones a forma canónicas</a:t>
            </a:r>
            <a:endParaRPr lang="es-ES" sz="2400" kern="0" dirty="0"/>
          </a:p>
        </p:txBody>
      </p:sp>
    </p:spTree>
    <p:extLst>
      <p:ext uri="{BB962C8B-B14F-4D97-AF65-F5344CB8AC3E}">
        <p14:creationId xmlns:p14="http://schemas.microsoft.com/office/powerpoint/2010/main" val="241776608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wipe(left)">
                                      <p:cBhvr>
                                        <p:cTn id="7" dur="500"/>
                                        <p:tgtEl>
                                          <p:spTgt spid="1955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5589"/>
                                        </p:tgtEl>
                                        <p:attrNameLst>
                                          <p:attrName>style.visibility</p:attrName>
                                        </p:attrNameLst>
                                      </p:cBhvr>
                                      <p:to>
                                        <p:strVal val="visible"/>
                                      </p:to>
                                    </p:set>
                                    <p:animEffect transition="in" filter="wipe(left)">
                                      <p:cBhvr>
                                        <p:cTn id="10" dur="500"/>
                                        <p:tgtEl>
                                          <p:spTgt spid="1955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5590"/>
                                        </p:tgtEl>
                                        <p:attrNameLst>
                                          <p:attrName>style.visibility</p:attrName>
                                        </p:attrNameLst>
                                      </p:cBhvr>
                                      <p:to>
                                        <p:strVal val="visible"/>
                                      </p:to>
                                    </p:set>
                                    <p:animEffect transition="in" filter="wipe(left)">
                                      <p:cBhvr>
                                        <p:cTn id="15" dur="500"/>
                                        <p:tgtEl>
                                          <p:spTgt spid="195590"/>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95592"/>
                                        </p:tgtEl>
                                        <p:attrNameLst>
                                          <p:attrName>style.visibility</p:attrName>
                                        </p:attrNameLst>
                                      </p:cBhvr>
                                      <p:to>
                                        <p:strVal val="visible"/>
                                      </p:to>
                                    </p:set>
                                    <p:animEffect transition="in" filter="wipe(left)">
                                      <p:cBhvr>
                                        <p:cTn id="23" dur="500"/>
                                        <p:tgtEl>
                                          <p:spTgt spid="195592"/>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95593"/>
                                        </p:tgtEl>
                                        <p:attrNameLst>
                                          <p:attrName>style.visibility</p:attrName>
                                        </p:attrNameLst>
                                      </p:cBhvr>
                                      <p:to>
                                        <p:strVal val="visible"/>
                                      </p:to>
                                    </p:set>
                                    <p:animEffect transition="in" filter="wipe(left)">
                                      <p:cBhvr>
                                        <p:cTn id="27" dur="500"/>
                                        <p:tgtEl>
                                          <p:spTgt spid="1955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5591"/>
                                        </p:tgtEl>
                                        <p:attrNameLst>
                                          <p:attrName>style.visibility</p:attrName>
                                        </p:attrNameLst>
                                      </p:cBhvr>
                                      <p:to>
                                        <p:strVal val="visible"/>
                                      </p:to>
                                    </p:set>
                                    <p:animEffect transition="in" filter="wipe(left)">
                                      <p:cBhvr>
                                        <p:cTn id="32" dur="500"/>
                                        <p:tgtEl>
                                          <p:spTgt spid="195591"/>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95597"/>
                                        </p:tgtEl>
                                        <p:attrNameLst>
                                          <p:attrName>style.visibility</p:attrName>
                                        </p:attrNameLst>
                                      </p:cBhvr>
                                      <p:to>
                                        <p:strVal val="visible"/>
                                      </p:to>
                                    </p:set>
                                    <p:animEffect transition="in" filter="wipe(left)">
                                      <p:cBhvr>
                                        <p:cTn id="40" dur="500"/>
                                        <p:tgtEl>
                                          <p:spTgt spid="195597"/>
                                        </p:tgtEl>
                                      </p:cBhvr>
                                    </p:animEffect>
                                  </p:childTnLst>
                                </p:cTn>
                              </p:par>
                            </p:childTnLst>
                          </p:cTn>
                        </p:par>
                        <p:par>
                          <p:cTn id="41" fill="hold" nodeType="afterGroup">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95598"/>
                                        </p:tgtEl>
                                        <p:attrNameLst>
                                          <p:attrName>style.visibility</p:attrName>
                                        </p:attrNameLst>
                                      </p:cBhvr>
                                      <p:to>
                                        <p:strVal val="visible"/>
                                      </p:to>
                                    </p:set>
                                    <p:animEffect transition="in" filter="wipe(left)">
                                      <p:cBhvr>
                                        <p:cTn id="44" dur="500"/>
                                        <p:tgtEl>
                                          <p:spTgt spid="1955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5602"/>
                                        </p:tgtEl>
                                        <p:attrNameLst>
                                          <p:attrName>style.visibility</p:attrName>
                                        </p:attrNameLst>
                                      </p:cBhvr>
                                      <p:to>
                                        <p:strVal val="visible"/>
                                      </p:to>
                                    </p:set>
                                    <p:animEffect transition="in" filter="wipe(left)">
                                      <p:cBhvr>
                                        <p:cTn id="49" dur="500"/>
                                        <p:tgtEl>
                                          <p:spTgt spid="195602"/>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95603"/>
                                        </p:tgtEl>
                                        <p:attrNameLst>
                                          <p:attrName>style.visibility</p:attrName>
                                        </p:attrNameLst>
                                      </p:cBhvr>
                                      <p:to>
                                        <p:strVal val="visible"/>
                                      </p:to>
                                    </p:set>
                                    <p:animEffect transition="in" filter="wipe(left)">
                                      <p:cBhvr>
                                        <p:cTn id="53"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89" grpId="0"/>
      <p:bldP spid="195590" grpId="0"/>
      <p:bldP spid="195591" grpId="0"/>
      <p:bldP spid="195592" grpId="0"/>
      <p:bldP spid="195593" grpId="0"/>
      <p:bldP spid="195597" grpId="0"/>
      <p:bldP spid="195598" grpId="0"/>
      <p:bldP spid="195602" grpId="0"/>
      <p:bldP spid="19560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5976664" cy="436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93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476250"/>
            <a:ext cx="8229600" cy="649288"/>
          </a:xfrm>
        </p:spPr>
        <p:txBody>
          <a:bodyPr/>
          <a:lstStyle/>
          <a:p>
            <a:pPr eaLnBrk="1" hangingPunct="1"/>
            <a:r>
              <a:rPr lang="es-ES" smtClean="0"/>
              <a:t>1.5 Otras Representaciones Completas</a:t>
            </a:r>
          </a:p>
        </p:txBody>
      </p:sp>
      <p:pic>
        <p:nvPicPr>
          <p:cNvPr id="23555" name="Picture 5"/>
          <p:cNvPicPr>
            <a:picLocks noChangeAspect="1" noChangeArrowheads="1"/>
          </p:cNvPicPr>
          <p:nvPr/>
        </p:nvPicPr>
        <p:blipFill>
          <a:blip r:embed="rId2" cstate="print"/>
          <a:srcRect/>
          <a:stretch>
            <a:fillRect/>
          </a:stretch>
        </p:blipFill>
        <p:spPr bwMode="auto">
          <a:xfrm>
            <a:off x="900113" y="1844675"/>
            <a:ext cx="6624637" cy="46180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539750" y="620713"/>
            <a:ext cx="8208963" cy="57880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23813" y="833438"/>
            <a:ext cx="9191626" cy="51911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250825" y="476250"/>
            <a:ext cx="8604250" cy="2974975"/>
          </a:xfrm>
          <a:prstGeom prst="rect">
            <a:avLst/>
          </a:prstGeom>
          <a:noFill/>
          <a:ln w="9525">
            <a:noFill/>
            <a:miter lim="800000"/>
            <a:headEnd/>
            <a:tailEnd/>
          </a:ln>
        </p:spPr>
      </p:pic>
      <p:pic>
        <p:nvPicPr>
          <p:cNvPr id="26627" name="Picture 5"/>
          <p:cNvPicPr>
            <a:picLocks noChangeAspect="1" noChangeArrowheads="1"/>
          </p:cNvPicPr>
          <p:nvPr/>
        </p:nvPicPr>
        <p:blipFill>
          <a:blip r:embed="rId3" cstate="print"/>
          <a:srcRect/>
          <a:stretch>
            <a:fillRect/>
          </a:stretch>
        </p:blipFill>
        <p:spPr bwMode="auto">
          <a:xfrm>
            <a:off x="250825" y="3429000"/>
            <a:ext cx="8459788" cy="320198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565789" cy="4640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recto"/>
          <p:cNvCxnSpPr/>
          <p:nvPr/>
        </p:nvCxnSpPr>
        <p:spPr>
          <a:xfrm>
            <a:off x="4860032" y="3284984"/>
            <a:ext cx="1440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76" y="908720"/>
            <a:ext cx="891548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077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68313" y="476250"/>
            <a:ext cx="8229600" cy="504825"/>
          </a:xfrm>
        </p:spPr>
        <p:txBody>
          <a:bodyPr/>
          <a:lstStyle/>
          <a:p>
            <a:pPr eaLnBrk="1" hangingPunct="1"/>
            <a:r>
              <a:rPr lang="es-ES" sz="2800" smtClean="0"/>
              <a:t>Método gráfico</a:t>
            </a:r>
          </a:p>
        </p:txBody>
      </p:sp>
      <p:pic>
        <p:nvPicPr>
          <p:cNvPr id="27651" name="Picture 5"/>
          <p:cNvPicPr>
            <a:picLocks noChangeAspect="1" noChangeArrowheads="1"/>
          </p:cNvPicPr>
          <p:nvPr/>
        </p:nvPicPr>
        <p:blipFill>
          <a:blip r:embed="rId2" cstate="print"/>
          <a:srcRect/>
          <a:stretch>
            <a:fillRect/>
          </a:stretch>
        </p:blipFill>
        <p:spPr bwMode="auto">
          <a:xfrm>
            <a:off x="323850" y="1268413"/>
            <a:ext cx="7956550" cy="27590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cstate="print"/>
          <a:srcRect/>
          <a:stretch>
            <a:fillRect/>
          </a:stretch>
        </p:blipFill>
        <p:spPr bwMode="auto">
          <a:xfrm>
            <a:off x="323528" y="2420888"/>
            <a:ext cx="8424862" cy="4575175"/>
          </a:xfrm>
          <a:prstGeom prst="rect">
            <a:avLst/>
          </a:prstGeom>
          <a:noFill/>
          <a:ln w="9525">
            <a:noFill/>
            <a:miter lim="800000"/>
            <a:headEnd/>
            <a:tailEnd/>
          </a:ln>
        </p:spPr>
      </p:pic>
      <p:sp>
        <p:nvSpPr>
          <p:cNvPr id="3" name="5 CuadroTexto"/>
          <p:cNvSpPr txBox="1">
            <a:spLocks noChangeArrowheads="1"/>
          </p:cNvSpPr>
          <p:nvPr/>
        </p:nvSpPr>
        <p:spPr bwMode="auto">
          <a:xfrm>
            <a:off x="1547664" y="908720"/>
            <a:ext cx="5616575" cy="923330"/>
          </a:xfrm>
          <a:prstGeom prst="rect">
            <a:avLst/>
          </a:prstGeom>
          <a:noFill/>
          <a:ln w="9525">
            <a:noFill/>
            <a:miter lim="800000"/>
            <a:headEnd/>
            <a:tailEnd/>
          </a:ln>
        </p:spPr>
        <p:txBody>
          <a:bodyPr>
            <a:spAutoFit/>
          </a:bodyPr>
          <a:lstStyle/>
          <a:p>
            <a:r>
              <a:rPr lang="es-ES" dirty="0"/>
              <a:t>Negar las salidas de las puertas de primer nivel y las entradas de las puertas de segundo </a:t>
            </a:r>
            <a:r>
              <a:rPr lang="es-ES" dirty="0" smtClean="0"/>
              <a:t>nivel</a:t>
            </a:r>
          </a:p>
          <a:p>
            <a:r>
              <a:rPr lang="es-ES" dirty="0" smtClean="0"/>
              <a:t>Las dos negaciones hace que el resultado no cambie</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14400" y="333375"/>
            <a:ext cx="8229600" cy="576263"/>
          </a:xfrm>
        </p:spPr>
        <p:txBody>
          <a:bodyPr/>
          <a:lstStyle/>
          <a:p>
            <a:pPr eaLnBrk="1" hangingPunct="1"/>
            <a:r>
              <a:rPr lang="es-ES" sz="2800" smtClean="0"/>
              <a:t>Computación analógica y digital</a:t>
            </a:r>
          </a:p>
        </p:txBody>
      </p:sp>
      <p:pic>
        <p:nvPicPr>
          <p:cNvPr id="7171" name="Picture 4"/>
          <p:cNvPicPr>
            <a:picLocks noChangeAspect="1" noChangeArrowheads="1"/>
          </p:cNvPicPr>
          <p:nvPr/>
        </p:nvPicPr>
        <p:blipFill>
          <a:blip r:embed="rId2" cstate="print"/>
          <a:srcRect/>
          <a:stretch>
            <a:fillRect/>
          </a:stretch>
        </p:blipFill>
        <p:spPr bwMode="auto">
          <a:xfrm>
            <a:off x="468313" y="981075"/>
            <a:ext cx="5275262" cy="2182813"/>
          </a:xfrm>
          <a:prstGeom prst="rect">
            <a:avLst/>
          </a:prstGeom>
          <a:noFill/>
          <a:ln w="9525">
            <a:noFill/>
            <a:miter lim="800000"/>
            <a:headEnd/>
            <a:tailEnd/>
          </a:ln>
        </p:spPr>
      </p:pic>
      <p:pic>
        <p:nvPicPr>
          <p:cNvPr id="7172" name="Picture 6"/>
          <p:cNvPicPr>
            <a:picLocks noChangeAspect="1" noChangeArrowheads="1"/>
          </p:cNvPicPr>
          <p:nvPr/>
        </p:nvPicPr>
        <p:blipFill>
          <a:blip r:embed="rId3" cstate="print"/>
          <a:srcRect/>
          <a:stretch>
            <a:fillRect/>
          </a:stretch>
        </p:blipFill>
        <p:spPr bwMode="auto">
          <a:xfrm>
            <a:off x="2484438" y="3213100"/>
            <a:ext cx="6191250" cy="3382963"/>
          </a:xfrm>
          <a:prstGeom prst="rect">
            <a:avLst/>
          </a:prstGeom>
          <a:noFill/>
          <a:ln w="9525">
            <a:noFill/>
            <a:miter lim="800000"/>
            <a:headEnd/>
            <a:tailEnd/>
          </a:ln>
        </p:spPr>
      </p:pic>
      <p:sp>
        <p:nvSpPr>
          <p:cNvPr id="7173" name="Text Box 7"/>
          <p:cNvSpPr txBox="1">
            <a:spLocks noChangeArrowheads="1"/>
          </p:cNvSpPr>
          <p:nvPr/>
        </p:nvSpPr>
        <p:spPr bwMode="auto">
          <a:xfrm>
            <a:off x="6084888" y="1268413"/>
            <a:ext cx="1871662" cy="1739900"/>
          </a:xfrm>
          <a:prstGeom prst="rect">
            <a:avLst/>
          </a:prstGeom>
          <a:noFill/>
          <a:ln w="9525">
            <a:noFill/>
            <a:miter lim="800000"/>
            <a:headEnd/>
            <a:tailEnd/>
          </a:ln>
        </p:spPr>
        <p:txBody>
          <a:bodyPr>
            <a:spAutoFit/>
          </a:bodyPr>
          <a:lstStyle/>
          <a:p>
            <a:pPr>
              <a:spcBef>
                <a:spcPct val="50000"/>
              </a:spcBef>
            </a:pPr>
            <a:r>
              <a:rPr lang="es-ES"/>
              <a:t>Expresión de computación analógica: operaciones de multiplicación, integración etc.</a:t>
            </a:r>
          </a:p>
        </p:txBody>
      </p:sp>
      <p:sp>
        <p:nvSpPr>
          <p:cNvPr id="7174" name="Text Box 8"/>
          <p:cNvSpPr txBox="1">
            <a:spLocks noChangeArrowheads="1"/>
          </p:cNvSpPr>
          <p:nvPr/>
        </p:nvSpPr>
        <p:spPr bwMode="auto">
          <a:xfrm>
            <a:off x="971550" y="3573463"/>
            <a:ext cx="2160588" cy="1465262"/>
          </a:xfrm>
          <a:prstGeom prst="rect">
            <a:avLst/>
          </a:prstGeom>
          <a:noFill/>
          <a:ln w="9525">
            <a:noFill/>
            <a:miter lim="800000"/>
            <a:headEnd/>
            <a:tailEnd/>
          </a:ln>
        </p:spPr>
        <p:txBody>
          <a:bodyPr>
            <a:spAutoFit/>
          </a:bodyPr>
          <a:lstStyle/>
          <a:p>
            <a:pPr>
              <a:spcBef>
                <a:spcPct val="50000"/>
              </a:spcBef>
            </a:pPr>
            <a:r>
              <a:rPr lang="es-ES"/>
              <a:t>Expresiones de computación digital: sumas lógicas, productos lógicos, etc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5"/>
          <p:cNvPicPr>
            <a:picLocks noChangeAspect="1" noChangeArrowheads="1"/>
          </p:cNvPicPr>
          <p:nvPr/>
        </p:nvPicPr>
        <p:blipFill>
          <a:blip r:embed="rId2" cstate="print"/>
          <a:srcRect/>
          <a:stretch>
            <a:fillRect/>
          </a:stretch>
        </p:blipFill>
        <p:spPr bwMode="auto">
          <a:xfrm>
            <a:off x="827584" y="2347837"/>
            <a:ext cx="7416800" cy="4262437"/>
          </a:xfrm>
          <a:prstGeom prst="rect">
            <a:avLst/>
          </a:prstGeom>
          <a:noFill/>
          <a:ln w="9525">
            <a:noFill/>
            <a:miter lim="800000"/>
            <a:headEnd/>
            <a:tailEnd/>
          </a:ln>
        </p:spPr>
      </p:pic>
      <p:pic>
        <p:nvPicPr>
          <p:cNvPr id="29699" name="Picture 4"/>
          <p:cNvPicPr>
            <a:picLocks noChangeAspect="1" noChangeArrowheads="1"/>
          </p:cNvPicPr>
          <p:nvPr/>
        </p:nvPicPr>
        <p:blipFill>
          <a:blip r:embed="rId3" cstate="print"/>
          <a:srcRect/>
          <a:stretch>
            <a:fillRect/>
          </a:stretch>
        </p:blipFill>
        <p:spPr bwMode="auto">
          <a:xfrm>
            <a:off x="275055" y="1281801"/>
            <a:ext cx="8834437" cy="1231900"/>
          </a:xfrm>
          <a:prstGeom prst="rect">
            <a:avLst/>
          </a:prstGeom>
          <a:noFill/>
          <a:ln w="9525">
            <a:noFill/>
            <a:miter lim="800000"/>
            <a:headEnd/>
            <a:tailEnd/>
          </a:ln>
        </p:spPr>
      </p:pic>
      <p:sp>
        <p:nvSpPr>
          <p:cNvPr id="29698" name="Rectangle 2"/>
          <p:cNvSpPr>
            <a:spLocks noGrp="1" noChangeArrowheads="1"/>
          </p:cNvSpPr>
          <p:nvPr>
            <p:ph type="title"/>
          </p:nvPr>
        </p:nvSpPr>
        <p:spPr>
          <a:xfrm>
            <a:off x="468313" y="476251"/>
            <a:ext cx="8229600" cy="504478"/>
          </a:xfrm>
        </p:spPr>
        <p:txBody>
          <a:bodyPr/>
          <a:lstStyle/>
          <a:p>
            <a:pPr eaLnBrk="1" hangingPunct="1"/>
            <a:r>
              <a:rPr lang="es-ES" dirty="0" smtClean="0"/>
              <a:t>1.6 Análisis y Síntesis</a:t>
            </a:r>
          </a:p>
        </p:txBody>
      </p:sp>
      <p:sp>
        <p:nvSpPr>
          <p:cNvPr id="2" name="CuadroTexto 1"/>
          <p:cNvSpPr txBox="1"/>
          <p:nvPr/>
        </p:nvSpPr>
        <p:spPr>
          <a:xfrm>
            <a:off x="309563" y="962144"/>
            <a:ext cx="3614365" cy="369332"/>
          </a:xfrm>
          <a:prstGeom prst="rect">
            <a:avLst/>
          </a:prstGeom>
          <a:noFill/>
        </p:spPr>
        <p:txBody>
          <a:bodyPr wrap="square" rtlCol="0">
            <a:spAutoFit/>
          </a:bodyPr>
          <a:lstStyle/>
          <a:p>
            <a:r>
              <a:rPr lang="es-ES" b="1" dirty="0" smtClean="0"/>
              <a:t>ANÁLISIS</a:t>
            </a:r>
            <a:endParaRPr lang="es-ES" b="1" dirty="0"/>
          </a:p>
        </p:txBody>
      </p:sp>
      <p:sp>
        <p:nvSpPr>
          <p:cNvPr id="3" name="CuadroTexto 2"/>
          <p:cNvSpPr txBox="1"/>
          <p:nvPr/>
        </p:nvSpPr>
        <p:spPr>
          <a:xfrm>
            <a:off x="2334300" y="5937500"/>
            <a:ext cx="6804248" cy="923330"/>
          </a:xfrm>
          <a:prstGeom prst="rect">
            <a:avLst/>
          </a:prstGeom>
          <a:noFill/>
        </p:spPr>
        <p:txBody>
          <a:bodyPr wrap="square" rtlCol="0">
            <a:spAutoFit/>
          </a:bodyPr>
          <a:lstStyle/>
          <a:p>
            <a:r>
              <a:rPr lang="es-ES" dirty="0" smtClean="0"/>
              <a:t>La forma de analizar un circuito es seguir el camino de la señal desde la entrada hasta la salida, anotando las transformaciones que introducen los operadores que se encuentran en el camino</a:t>
            </a:r>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68313" y="476250"/>
            <a:ext cx="8229600" cy="720725"/>
          </a:xfrm>
        </p:spPr>
        <p:txBody>
          <a:bodyPr/>
          <a:lstStyle/>
          <a:p>
            <a:pPr eaLnBrk="1" hangingPunct="1"/>
            <a:r>
              <a:rPr lang="es-ES" smtClean="0"/>
              <a:t>Síntesis</a:t>
            </a:r>
          </a:p>
        </p:txBody>
      </p:sp>
      <p:pic>
        <p:nvPicPr>
          <p:cNvPr id="30723" name="Picture 5"/>
          <p:cNvPicPr>
            <a:picLocks noChangeAspect="1" noChangeArrowheads="1"/>
          </p:cNvPicPr>
          <p:nvPr/>
        </p:nvPicPr>
        <p:blipFill>
          <a:blip r:embed="rId2" cstate="print"/>
          <a:srcRect/>
          <a:stretch>
            <a:fillRect/>
          </a:stretch>
        </p:blipFill>
        <p:spPr bwMode="auto">
          <a:xfrm>
            <a:off x="250825" y="1052513"/>
            <a:ext cx="8732838" cy="1751012"/>
          </a:xfrm>
          <a:prstGeom prst="rect">
            <a:avLst/>
          </a:prstGeom>
          <a:noFill/>
          <a:ln w="9525">
            <a:noFill/>
            <a:miter lim="800000"/>
            <a:headEnd/>
            <a:tailEnd/>
          </a:ln>
        </p:spPr>
      </p:pic>
      <p:pic>
        <p:nvPicPr>
          <p:cNvPr id="30724" name="Picture 6"/>
          <p:cNvPicPr>
            <a:picLocks noChangeAspect="1" noChangeArrowheads="1"/>
          </p:cNvPicPr>
          <p:nvPr/>
        </p:nvPicPr>
        <p:blipFill>
          <a:blip r:embed="rId3" cstate="print"/>
          <a:srcRect/>
          <a:stretch>
            <a:fillRect/>
          </a:stretch>
        </p:blipFill>
        <p:spPr bwMode="auto">
          <a:xfrm>
            <a:off x="250825" y="2781300"/>
            <a:ext cx="8420100" cy="13843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323850" y="549275"/>
            <a:ext cx="8634413" cy="51022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323850" y="620713"/>
            <a:ext cx="8353425" cy="51244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476250"/>
            <a:ext cx="8229600" cy="649288"/>
          </a:xfrm>
        </p:spPr>
        <p:txBody>
          <a:bodyPr/>
          <a:lstStyle/>
          <a:p>
            <a:pPr eaLnBrk="1" hangingPunct="1"/>
            <a:r>
              <a:rPr lang="es-ES" sz="2800" smtClean="0"/>
              <a:t>1.7 Introducción a la minimización</a:t>
            </a:r>
          </a:p>
        </p:txBody>
      </p:sp>
      <p:pic>
        <p:nvPicPr>
          <p:cNvPr id="33795" name="Picture 4"/>
          <p:cNvPicPr>
            <a:picLocks noChangeAspect="1" noChangeArrowheads="1"/>
          </p:cNvPicPr>
          <p:nvPr/>
        </p:nvPicPr>
        <p:blipFill>
          <a:blip r:embed="rId2" cstate="print"/>
          <a:srcRect/>
          <a:stretch>
            <a:fillRect/>
          </a:stretch>
        </p:blipFill>
        <p:spPr bwMode="auto">
          <a:xfrm>
            <a:off x="468313" y="1196975"/>
            <a:ext cx="8529637" cy="1282700"/>
          </a:xfrm>
          <a:prstGeom prst="rect">
            <a:avLst/>
          </a:prstGeom>
          <a:noFill/>
          <a:ln w="9525">
            <a:noFill/>
            <a:miter lim="800000"/>
            <a:headEnd/>
            <a:tailEnd/>
          </a:ln>
        </p:spPr>
      </p:pic>
      <p:pic>
        <p:nvPicPr>
          <p:cNvPr id="33796" name="Picture 5"/>
          <p:cNvPicPr>
            <a:picLocks noChangeAspect="1" noChangeArrowheads="1"/>
          </p:cNvPicPr>
          <p:nvPr/>
        </p:nvPicPr>
        <p:blipFill>
          <a:blip r:embed="rId3" cstate="print"/>
          <a:srcRect/>
          <a:stretch>
            <a:fillRect/>
          </a:stretch>
        </p:blipFill>
        <p:spPr bwMode="auto">
          <a:xfrm>
            <a:off x="827088" y="2924175"/>
            <a:ext cx="7632700" cy="260508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590550"/>
            <a:ext cx="649605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963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2" cstate="print"/>
          <a:srcRect/>
          <a:stretch>
            <a:fillRect/>
          </a:stretch>
        </p:blipFill>
        <p:spPr bwMode="auto">
          <a:xfrm>
            <a:off x="206375" y="1052513"/>
            <a:ext cx="8937625" cy="37179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47700"/>
            <a:ext cx="6400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986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print"/>
          <a:srcRect/>
          <a:stretch>
            <a:fillRect/>
          </a:stretch>
        </p:blipFill>
        <p:spPr bwMode="auto">
          <a:xfrm>
            <a:off x="585788" y="839788"/>
            <a:ext cx="7970837" cy="51784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763588" y="1265238"/>
            <a:ext cx="7615237" cy="4327525"/>
          </a:xfrm>
          <a:prstGeom prst="rect">
            <a:avLst/>
          </a:prstGeom>
          <a:noFill/>
          <a:ln w="9525">
            <a:noFill/>
            <a:miter lim="800000"/>
            <a:headEnd/>
            <a:tailEnd/>
          </a:ln>
        </p:spPr>
      </p:pic>
      <p:sp>
        <p:nvSpPr>
          <p:cNvPr id="36867" name="4 CuadroTexto"/>
          <p:cNvSpPr txBox="1">
            <a:spLocks noChangeArrowheads="1"/>
          </p:cNvSpPr>
          <p:nvPr/>
        </p:nvSpPr>
        <p:spPr bwMode="auto">
          <a:xfrm>
            <a:off x="763588" y="765175"/>
            <a:ext cx="7337425" cy="369332"/>
          </a:xfrm>
          <a:prstGeom prst="rect">
            <a:avLst/>
          </a:prstGeom>
          <a:noFill/>
          <a:ln w="9525">
            <a:noFill/>
            <a:miter lim="800000"/>
            <a:headEnd/>
            <a:tailEnd/>
          </a:ln>
        </p:spPr>
        <p:txBody>
          <a:bodyPr wrap="square">
            <a:spAutoFit/>
          </a:bodyPr>
          <a:lstStyle/>
          <a:p>
            <a:r>
              <a:rPr lang="es-ES" dirty="0"/>
              <a:t>Simplificación con los ceros; el resultado hay que complementarlo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323850" y="2060575"/>
            <a:ext cx="8604250" cy="2928938"/>
          </a:xfrm>
          <a:prstGeom prst="rect">
            <a:avLst/>
          </a:prstGeom>
          <a:noFill/>
          <a:ln w="9525">
            <a:noFill/>
            <a:miter lim="800000"/>
            <a:headEnd/>
            <a:tailEnd/>
          </a:ln>
        </p:spPr>
      </p:pic>
      <p:sp>
        <p:nvSpPr>
          <p:cNvPr id="8195" name="Rectangle 5"/>
          <p:cNvSpPr>
            <a:spLocks noGrp="1" noChangeArrowheads="1"/>
          </p:cNvSpPr>
          <p:nvPr>
            <p:ph type="title"/>
          </p:nvPr>
        </p:nvSpPr>
        <p:spPr>
          <a:xfrm>
            <a:off x="468313" y="260350"/>
            <a:ext cx="8229600" cy="1296988"/>
          </a:xfrm>
        </p:spPr>
        <p:txBody>
          <a:bodyPr/>
          <a:lstStyle/>
          <a:p>
            <a:pPr eaLnBrk="1" hangingPunct="1"/>
            <a:r>
              <a:rPr lang="es-ES" smtClean="0"/>
              <a:t>Operadores digitales representados con tablas de verdad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468313" y="692150"/>
            <a:ext cx="8072437" cy="44545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a:stretch>
            <a:fillRect/>
          </a:stretch>
        </p:blipFill>
        <p:spPr bwMode="auto">
          <a:xfrm>
            <a:off x="395288" y="692150"/>
            <a:ext cx="8569325" cy="533876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srcRect/>
          <a:stretch>
            <a:fillRect/>
          </a:stretch>
        </p:blipFill>
        <p:spPr bwMode="auto">
          <a:xfrm>
            <a:off x="468313" y="765175"/>
            <a:ext cx="8280400" cy="480218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712788" y="795338"/>
            <a:ext cx="7716837" cy="52673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cstate="print"/>
          <a:srcRect/>
          <a:stretch>
            <a:fillRect/>
          </a:stretch>
        </p:blipFill>
        <p:spPr bwMode="auto">
          <a:xfrm>
            <a:off x="993775" y="1201738"/>
            <a:ext cx="7156450" cy="44545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srcRect/>
          <a:stretch>
            <a:fillRect/>
          </a:stretch>
        </p:blipFill>
        <p:spPr bwMode="auto">
          <a:xfrm>
            <a:off x="890588" y="1011238"/>
            <a:ext cx="7361237" cy="48355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sp>
        <p:nvSpPr>
          <p:cNvPr id="4" name="3 Marcador de contenido"/>
          <p:cNvSpPr>
            <a:spLocks noGrp="1"/>
          </p:cNvSpPr>
          <p:nvPr>
            <p:ph idx="1"/>
          </p:nvPr>
        </p:nvSpPr>
        <p:spPr>
          <a:xfrm>
            <a:off x="457200" y="1981200"/>
            <a:ext cx="8229600" cy="3752056"/>
          </a:xfrm>
        </p:spPr>
        <p:txBody>
          <a:bodyPr/>
          <a:lstStyle/>
          <a:p>
            <a:r>
              <a:rPr lang="es-ES" dirty="0" smtClean="0">
                <a:hlinkClick r:id="rId2"/>
              </a:rPr>
              <a:t>Clase </a:t>
            </a:r>
            <a:r>
              <a:rPr lang="es-ES" dirty="0" err="1" smtClean="0">
                <a:hlinkClick r:id="rId2"/>
              </a:rPr>
              <a:t>ponferrada</a:t>
            </a:r>
            <a:endParaRPr lang="es-ES" dirty="0" smtClean="0">
              <a:hlinkClick r:id="rId2"/>
            </a:endParaRPr>
          </a:p>
          <a:p>
            <a:pPr lvl="1"/>
            <a:r>
              <a:rPr lang="es-ES" dirty="0" smtClean="0">
                <a:hlinkClick r:id="rId2"/>
              </a:rPr>
              <a:t>http</a:t>
            </a:r>
            <a:r>
              <a:rPr lang="es-ES" dirty="0">
                <a:hlinkClick r:id="rId2"/>
              </a:rPr>
              <a:t>://</a:t>
            </a:r>
            <a:r>
              <a:rPr lang="es-ES" dirty="0" smtClean="0">
                <a:hlinkClick r:id="rId2"/>
              </a:rPr>
              <a:t>www.intecca.uned.es/portalavip/grabacion.php?ID_Grabacion=58250&amp;ID_Sala=61016&amp;hashData=57bd49de0e2c0342924e76fcc0a0e0a9&amp;paramsToCheck=SURfR3JhYmFjaW9uLElEX1NhbGEs</a:t>
            </a:r>
            <a:endParaRPr lang="es-ES" dirty="0" smtClean="0"/>
          </a:p>
          <a:p>
            <a:r>
              <a:rPr lang="es-ES" dirty="0" err="1" smtClean="0"/>
              <a:t>Karnaugh</a:t>
            </a:r>
            <a:endParaRPr lang="es-ES" dirty="0" smtClean="0"/>
          </a:p>
          <a:p>
            <a:pPr lvl="1"/>
            <a:r>
              <a:rPr lang="es-ES" dirty="0">
                <a:hlinkClick r:id="rId3"/>
              </a:rPr>
              <a:t>http://</a:t>
            </a:r>
            <a:r>
              <a:rPr lang="es-ES" dirty="0" smtClean="0">
                <a:hlinkClick r:id="rId3"/>
              </a:rPr>
              <a:t>www.youtube.com/watch?v=DwdyHY3-nGs</a:t>
            </a:r>
            <a:r>
              <a:rPr lang="es-ES" dirty="0" smtClean="0"/>
              <a:t> </a:t>
            </a:r>
          </a:p>
          <a:p>
            <a:endParaRPr lang="es-ES" dirty="0"/>
          </a:p>
          <a:p>
            <a:endParaRPr lang="es-ES" dirty="0"/>
          </a:p>
        </p:txBody>
      </p:sp>
    </p:spTree>
    <p:extLst>
      <p:ext uri="{BB962C8B-B14F-4D97-AF65-F5344CB8AC3E}">
        <p14:creationId xmlns:p14="http://schemas.microsoft.com/office/powerpoint/2010/main" val="36523623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srcRect/>
          <a:stretch>
            <a:fillRect/>
          </a:stretch>
        </p:blipFill>
        <p:spPr bwMode="auto">
          <a:xfrm>
            <a:off x="287338" y="765175"/>
            <a:ext cx="8856662" cy="517048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29681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555776" y="5589240"/>
            <a:ext cx="1224136"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2473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57245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043608" y="5373216"/>
            <a:ext cx="7447640" cy="1224136"/>
          </a:xfrm>
          <a:prstGeom prst="rect">
            <a:avLst/>
          </a:prstGeom>
        </p:spPr>
      </p:pic>
    </p:spTree>
    <p:extLst>
      <p:ext uri="{BB962C8B-B14F-4D97-AF65-F5344CB8AC3E}">
        <p14:creationId xmlns:p14="http://schemas.microsoft.com/office/powerpoint/2010/main" val="255592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1331913" y="476250"/>
            <a:ext cx="5657850" cy="5976938"/>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ChangeArrowheads="1"/>
          </p:cNvSpPr>
          <p:nvPr/>
        </p:nvSpPr>
        <p:spPr bwMode="auto">
          <a:xfrm>
            <a:off x="250825" y="1052513"/>
            <a:ext cx="8637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b="1" i="1" dirty="0"/>
              <a:t>Ejemplo</a:t>
            </a:r>
            <a:r>
              <a:rPr lang="es-ES" altLang="es-ES" sz="1600" dirty="0"/>
              <a:t>:</a:t>
            </a:r>
          </a:p>
          <a:p>
            <a:pPr eaLnBrk="1" hangingPunct="1">
              <a:spcBef>
                <a:spcPct val="0"/>
              </a:spcBef>
              <a:buFontTx/>
              <a:buNone/>
            </a:pPr>
            <a:r>
              <a:rPr lang="es-ES" altLang="es-ES" sz="1600" dirty="0"/>
              <a:t>Simplificar la siguiente función aplicando las leyes del Algebra de Boole.</a:t>
            </a:r>
          </a:p>
          <a:p>
            <a:pPr eaLnBrk="1" hangingPunct="1">
              <a:spcBef>
                <a:spcPct val="0"/>
              </a:spcBef>
              <a:buFontTx/>
              <a:buNone/>
            </a:pPr>
            <a:r>
              <a:rPr lang="es-ES" altLang="es-ES" sz="1600" dirty="0"/>
              <a:t>XZ’Y+(XZ’Y+ZX’)(Y(Z+X)+Y’Z+Y’XZ’)</a:t>
            </a:r>
          </a:p>
        </p:txBody>
      </p:sp>
      <p:sp>
        <p:nvSpPr>
          <p:cNvPr id="225285" name="Rectangle 5"/>
          <p:cNvSpPr>
            <a:spLocks noChangeArrowheads="1"/>
          </p:cNvSpPr>
          <p:nvPr/>
        </p:nvSpPr>
        <p:spPr bwMode="auto">
          <a:xfrm>
            <a:off x="250825" y="1844675"/>
            <a:ext cx="3521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Comenzamos desarrollando la función:</a:t>
            </a:r>
          </a:p>
        </p:txBody>
      </p:sp>
      <p:sp>
        <p:nvSpPr>
          <p:cNvPr id="225286" name="Rectangle 6"/>
          <p:cNvSpPr>
            <a:spLocks noChangeArrowheads="1"/>
          </p:cNvSpPr>
          <p:nvPr/>
        </p:nvSpPr>
        <p:spPr bwMode="auto">
          <a:xfrm>
            <a:off x="2022475" y="2133600"/>
            <a:ext cx="649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dirty="0"/>
              <a:t>Y(Z+X)</a:t>
            </a:r>
          </a:p>
        </p:txBody>
      </p:sp>
      <p:grpSp>
        <p:nvGrpSpPr>
          <p:cNvPr id="2" name="Group 7"/>
          <p:cNvGrpSpPr>
            <a:grpSpLocks/>
          </p:cNvGrpSpPr>
          <p:nvPr/>
        </p:nvGrpSpPr>
        <p:grpSpPr bwMode="auto">
          <a:xfrm>
            <a:off x="250825" y="2133600"/>
            <a:ext cx="3529013" cy="244475"/>
            <a:chOff x="158" y="1525"/>
            <a:chExt cx="2223" cy="154"/>
          </a:xfrm>
        </p:grpSpPr>
        <p:sp>
          <p:nvSpPr>
            <p:cNvPr id="17494" name="Rectangle 8"/>
            <p:cNvSpPr>
              <a:spLocks noChangeArrowheads="1"/>
            </p:cNvSpPr>
            <p:nvPr/>
          </p:nvSpPr>
          <p:spPr bwMode="auto">
            <a:xfrm>
              <a:off x="158" y="1525"/>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95" name="Rectangle 9"/>
            <p:cNvSpPr>
              <a:spLocks noChangeArrowheads="1"/>
            </p:cNvSpPr>
            <p:nvPr/>
          </p:nvSpPr>
          <p:spPr bwMode="auto">
            <a:xfrm>
              <a:off x="567" y="1525"/>
              <a:ext cx="6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(XZ’Y+ZX’)(</a:t>
              </a:r>
            </a:p>
          </p:txBody>
        </p:sp>
        <p:sp>
          <p:nvSpPr>
            <p:cNvPr id="17496" name="Rectangle 10"/>
            <p:cNvSpPr>
              <a:spLocks noChangeArrowheads="1"/>
            </p:cNvSpPr>
            <p:nvPr/>
          </p:nvSpPr>
          <p:spPr bwMode="auto">
            <a:xfrm>
              <a:off x="1693" y="1525"/>
              <a:ext cx="6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+Y’Z+Y’XZ’)</a:t>
              </a:r>
            </a:p>
          </p:txBody>
        </p:sp>
      </p:grpSp>
      <p:sp>
        <p:nvSpPr>
          <p:cNvPr id="225291" name="Rectangle 11"/>
          <p:cNvSpPr>
            <a:spLocks noChangeArrowheads="1"/>
          </p:cNvSpPr>
          <p:nvPr/>
        </p:nvSpPr>
        <p:spPr bwMode="auto">
          <a:xfrm>
            <a:off x="2022475" y="242093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YZ+YX</a:t>
            </a:r>
          </a:p>
        </p:txBody>
      </p:sp>
      <p:grpSp>
        <p:nvGrpSpPr>
          <p:cNvPr id="3" name="Group 12"/>
          <p:cNvGrpSpPr>
            <a:grpSpLocks/>
          </p:cNvGrpSpPr>
          <p:nvPr/>
        </p:nvGrpSpPr>
        <p:grpSpPr bwMode="auto">
          <a:xfrm>
            <a:off x="250825" y="2420938"/>
            <a:ext cx="3529013" cy="244475"/>
            <a:chOff x="158" y="1525"/>
            <a:chExt cx="2223" cy="154"/>
          </a:xfrm>
        </p:grpSpPr>
        <p:sp>
          <p:nvSpPr>
            <p:cNvPr id="17491" name="Rectangle 13"/>
            <p:cNvSpPr>
              <a:spLocks noChangeArrowheads="1"/>
            </p:cNvSpPr>
            <p:nvPr/>
          </p:nvSpPr>
          <p:spPr bwMode="auto">
            <a:xfrm>
              <a:off x="158" y="1525"/>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92" name="Rectangle 14"/>
            <p:cNvSpPr>
              <a:spLocks noChangeArrowheads="1"/>
            </p:cNvSpPr>
            <p:nvPr/>
          </p:nvSpPr>
          <p:spPr bwMode="auto">
            <a:xfrm>
              <a:off x="567" y="1525"/>
              <a:ext cx="6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(XZ’Y+ZX’)(</a:t>
              </a:r>
            </a:p>
          </p:txBody>
        </p:sp>
        <p:sp>
          <p:nvSpPr>
            <p:cNvPr id="17493" name="Rectangle 15"/>
            <p:cNvSpPr>
              <a:spLocks noChangeArrowheads="1"/>
            </p:cNvSpPr>
            <p:nvPr/>
          </p:nvSpPr>
          <p:spPr bwMode="auto">
            <a:xfrm>
              <a:off x="1693" y="1525"/>
              <a:ext cx="6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+Y’Z+Y’XZ’)</a:t>
              </a:r>
            </a:p>
          </p:txBody>
        </p:sp>
      </p:grpSp>
      <p:sp>
        <p:nvSpPr>
          <p:cNvPr id="225296" name="Rectangle 16"/>
          <p:cNvSpPr>
            <a:spLocks noChangeArrowheads="1"/>
          </p:cNvSpPr>
          <p:nvPr/>
        </p:nvSpPr>
        <p:spPr bwMode="auto">
          <a:xfrm>
            <a:off x="250825" y="2681288"/>
            <a:ext cx="7623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Eliminamos las variables en una suma que aparezcan en su forma normal y negada:</a:t>
            </a:r>
          </a:p>
        </p:txBody>
      </p:sp>
      <p:sp>
        <p:nvSpPr>
          <p:cNvPr id="225297" name="Rectangle 17"/>
          <p:cNvSpPr>
            <a:spLocks noChangeArrowheads="1"/>
          </p:cNvSpPr>
          <p:nvPr/>
        </p:nvSpPr>
        <p:spPr bwMode="auto">
          <a:xfrm>
            <a:off x="2022475" y="2968625"/>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YZ</a:t>
            </a:r>
          </a:p>
        </p:txBody>
      </p:sp>
      <p:sp>
        <p:nvSpPr>
          <p:cNvPr id="225298" name="Rectangle 18"/>
          <p:cNvSpPr>
            <a:spLocks noChangeArrowheads="1"/>
          </p:cNvSpPr>
          <p:nvPr/>
        </p:nvSpPr>
        <p:spPr bwMode="auto">
          <a:xfrm>
            <a:off x="250825" y="2968625"/>
            <a:ext cx="614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225299" name="Rectangle 19"/>
          <p:cNvSpPr>
            <a:spLocks noChangeArrowheads="1"/>
          </p:cNvSpPr>
          <p:nvPr/>
        </p:nvSpPr>
        <p:spPr bwMode="auto">
          <a:xfrm>
            <a:off x="900113" y="2968625"/>
            <a:ext cx="1065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(XZ’Y+ZX’)(</a:t>
            </a:r>
          </a:p>
        </p:txBody>
      </p:sp>
      <p:sp>
        <p:nvSpPr>
          <p:cNvPr id="225300" name="Rectangle 20"/>
          <p:cNvSpPr>
            <a:spLocks noChangeArrowheads="1"/>
          </p:cNvSpPr>
          <p:nvPr/>
        </p:nvSpPr>
        <p:spPr bwMode="auto">
          <a:xfrm>
            <a:off x="2828925" y="2968625"/>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Y’Z</a:t>
            </a:r>
          </a:p>
        </p:txBody>
      </p:sp>
      <p:sp>
        <p:nvSpPr>
          <p:cNvPr id="225301" name="Rectangle 21"/>
          <p:cNvSpPr>
            <a:spLocks noChangeArrowheads="1"/>
          </p:cNvSpPr>
          <p:nvPr/>
        </p:nvSpPr>
        <p:spPr bwMode="auto">
          <a:xfrm>
            <a:off x="2311400" y="2968625"/>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a:t>
            </a:r>
          </a:p>
        </p:txBody>
      </p:sp>
      <p:sp>
        <p:nvSpPr>
          <p:cNvPr id="225302" name="Rectangle 22"/>
          <p:cNvSpPr>
            <a:spLocks noChangeArrowheads="1"/>
          </p:cNvSpPr>
          <p:nvPr/>
        </p:nvSpPr>
        <p:spPr bwMode="auto">
          <a:xfrm>
            <a:off x="3181350" y="296862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+Y’XZ’)</a:t>
            </a:r>
          </a:p>
        </p:txBody>
      </p:sp>
      <p:sp>
        <p:nvSpPr>
          <p:cNvPr id="225303" name="Rectangle 23"/>
          <p:cNvSpPr>
            <a:spLocks noChangeArrowheads="1"/>
          </p:cNvSpPr>
          <p:nvPr/>
        </p:nvSpPr>
        <p:spPr bwMode="auto">
          <a:xfrm>
            <a:off x="2022475" y="3257550"/>
            <a:ext cx="12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Z</a:t>
            </a:r>
          </a:p>
        </p:txBody>
      </p:sp>
      <p:sp>
        <p:nvSpPr>
          <p:cNvPr id="225304" name="Rectangle 24"/>
          <p:cNvSpPr>
            <a:spLocks noChangeArrowheads="1"/>
          </p:cNvSpPr>
          <p:nvPr/>
        </p:nvSpPr>
        <p:spPr bwMode="auto">
          <a:xfrm>
            <a:off x="250825" y="3257550"/>
            <a:ext cx="614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225305" name="Rectangle 25"/>
          <p:cNvSpPr>
            <a:spLocks noChangeArrowheads="1"/>
          </p:cNvSpPr>
          <p:nvPr/>
        </p:nvSpPr>
        <p:spPr bwMode="auto">
          <a:xfrm>
            <a:off x="900113" y="3257550"/>
            <a:ext cx="1065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(XZ’Y+ZX’)(</a:t>
            </a:r>
          </a:p>
        </p:txBody>
      </p:sp>
      <p:sp>
        <p:nvSpPr>
          <p:cNvPr id="225306" name="Rectangle 26"/>
          <p:cNvSpPr>
            <a:spLocks noChangeArrowheads="1"/>
          </p:cNvSpPr>
          <p:nvPr/>
        </p:nvSpPr>
        <p:spPr bwMode="auto">
          <a:xfrm>
            <a:off x="2768600" y="3257550"/>
            <a:ext cx="38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a:t>
            </a:r>
          </a:p>
        </p:txBody>
      </p:sp>
      <p:sp>
        <p:nvSpPr>
          <p:cNvPr id="225307" name="Rectangle 27"/>
          <p:cNvSpPr>
            <a:spLocks noChangeArrowheads="1"/>
          </p:cNvSpPr>
          <p:nvPr/>
        </p:nvSpPr>
        <p:spPr bwMode="auto">
          <a:xfrm>
            <a:off x="3181350" y="3257550"/>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+Y’XZ’)</a:t>
            </a:r>
          </a:p>
        </p:txBody>
      </p:sp>
      <p:sp>
        <p:nvSpPr>
          <p:cNvPr id="225308" name="Rectangle 28"/>
          <p:cNvSpPr>
            <a:spLocks noChangeArrowheads="1"/>
          </p:cNvSpPr>
          <p:nvPr/>
        </p:nvSpPr>
        <p:spPr bwMode="auto">
          <a:xfrm>
            <a:off x="2195513" y="3257550"/>
            <a:ext cx="569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(Y+Y’)</a:t>
            </a:r>
          </a:p>
        </p:txBody>
      </p:sp>
      <p:sp>
        <p:nvSpPr>
          <p:cNvPr id="225309" name="Rectangle 29"/>
          <p:cNvSpPr>
            <a:spLocks noChangeArrowheads="1"/>
          </p:cNvSpPr>
          <p:nvPr/>
        </p:nvSpPr>
        <p:spPr bwMode="auto">
          <a:xfrm>
            <a:off x="250825" y="3573463"/>
            <a:ext cx="2427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Desarrollamos el producto:</a:t>
            </a:r>
          </a:p>
        </p:txBody>
      </p:sp>
      <p:sp>
        <p:nvSpPr>
          <p:cNvPr id="225310" name="Rectangle 30"/>
          <p:cNvSpPr>
            <a:spLocks noChangeArrowheads="1"/>
          </p:cNvSpPr>
          <p:nvPr/>
        </p:nvSpPr>
        <p:spPr bwMode="auto">
          <a:xfrm>
            <a:off x="1931988" y="3833813"/>
            <a:ext cx="192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(Z</a:t>
            </a:r>
          </a:p>
        </p:txBody>
      </p:sp>
      <p:sp>
        <p:nvSpPr>
          <p:cNvPr id="225311" name="Rectangle 31"/>
          <p:cNvSpPr>
            <a:spLocks noChangeArrowheads="1"/>
          </p:cNvSpPr>
          <p:nvPr/>
        </p:nvSpPr>
        <p:spPr bwMode="auto">
          <a:xfrm>
            <a:off x="250825" y="3833813"/>
            <a:ext cx="614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225312" name="Rectangle 32"/>
          <p:cNvSpPr>
            <a:spLocks noChangeArrowheads="1"/>
          </p:cNvSpPr>
          <p:nvPr/>
        </p:nvSpPr>
        <p:spPr bwMode="auto">
          <a:xfrm>
            <a:off x="900113" y="383381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(XZ’Y+ZX’)</a:t>
            </a:r>
          </a:p>
        </p:txBody>
      </p:sp>
      <p:sp>
        <p:nvSpPr>
          <p:cNvPr id="225313" name="Rectangle 33"/>
          <p:cNvSpPr>
            <a:spLocks noChangeArrowheads="1"/>
          </p:cNvSpPr>
          <p:nvPr/>
        </p:nvSpPr>
        <p:spPr bwMode="auto">
          <a:xfrm>
            <a:off x="2195513" y="3833813"/>
            <a:ext cx="388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a:t>
            </a:r>
          </a:p>
        </p:txBody>
      </p:sp>
      <p:sp>
        <p:nvSpPr>
          <p:cNvPr id="225314" name="Rectangle 34"/>
          <p:cNvSpPr>
            <a:spLocks noChangeArrowheads="1"/>
          </p:cNvSpPr>
          <p:nvPr/>
        </p:nvSpPr>
        <p:spPr bwMode="auto">
          <a:xfrm>
            <a:off x="2608263" y="3833813"/>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+Y’XZ’)</a:t>
            </a:r>
          </a:p>
        </p:txBody>
      </p:sp>
      <p:sp>
        <p:nvSpPr>
          <p:cNvPr id="225315" name="Rectangle 35"/>
          <p:cNvSpPr>
            <a:spLocks noChangeArrowheads="1"/>
          </p:cNvSpPr>
          <p:nvPr/>
        </p:nvSpPr>
        <p:spPr bwMode="auto">
          <a:xfrm>
            <a:off x="1403350" y="4049713"/>
            <a:ext cx="24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 Z</a:t>
            </a:r>
          </a:p>
        </p:txBody>
      </p:sp>
      <p:sp>
        <p:nvSpPr>
          <p:cNvPr id="225316" name="Rectangle 36"/>
          <p:cNvSpPr>
            <a:spLocks noChangeArrowheads="1"/>
          </p:cNvSpPr>
          <p:nvPr/>
        </p:nvSpPr>
        <p:spPr bwMode="auto">
          <a:xfrm>
            <a:off x="250825" y="4049713"/>
            <a:ext cx="614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225317" name="Rectangle 37"/>
          <p:cNvSpPr>
            <a:spLocks noChangeArrowheads="1"/>
          </p:cNvSpPr>
          <p:nvPr/>
        </p:nvSpPr>
        <p:spPr bwMode="auto">
          <a:xfrm>
            <a:off x="900113" y="404971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a:t>
            </a:r>
          </a:p>
        </p:txBody>
      </p:sp>
      <p:sp>
        <p:nvSpPr>
          <p:cNvPr id="225318" name="Rectangle 38"/>
          <p:cNvSpPr>
            <a:spLocks noChangeArrowheads="1"/>
          </p:cNvSpPr>
          <p:nvPr/>
        </p:nvSpPr>
        <p:spPr bwMode="auto">
          <a:xfrm>
            <a:off x="1690688" y="4049713"/>
            <a:ext cx="388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a:t>
            </a:r>
          </a:p>
        </p:txBody>
      </p:sp>
      <p:sp>
        <p:nvSpPr>
          <p:cNvPr id="225319" name="Rectangle 39"/>
          <p:cNvSpPr>
            <a:spLocks noChangeArrowheads="1"/>
          </p:cNvSpPr>
          <p:nvPr/>
        </p:nvSpPr>
        <p:spPr bwMode="auto">
          <a:xfrm>
            <a:off x="2103438" y="4049713"/>
            <a:ext cx="788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+Y’XZ’)+</a:t>
            </a:r>
          </a:p>
        </p:txBody>
      </p:sp>
      <p:sp>
        <p:nvSpPr>
          <p:cNvPr id="225320" name="Rectangle 40"/>
          <p:cNvSpPr>
            <a:spLocks noChangeArrowheads="1"/>
          </p:cNvSpPr>
          <p:nvPr/>
        </p:nvSpPr>
        <p:spPr bwMode="auto">
          <a:xfrm>
            <a:off x="2900363" y="4049713"/>
            <a:ext cx="303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ZX’</a:t>
            </a:r>
          </a:p>
        </p:txBody>
      </p:sp>
      <p:sp>
        <p:nvSpPr>
          <p:cNvPr id="225321" name="Rectangle 41"/>
          <p:cNvSpPr>
            <a:spLocks noChangeArrowheads="1"/>
          </p:cNvSpPr>
          <p:nvPr/>
        </p:nvSpPr>
        <p:spPr bwMode="auto">
          <a:xfrm>
            <a:off x="3201988" y="4049713"/>
            <a:ext cx="24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 Z</a:t>
            </a:r>
          </a:p>
        </p:txBody>
      </p:sp>
      <p:sp>
        <p:nvSpPr>
          <p:cNvPr id="225322" name="Rectangle 42"/>
          <p:cNvSpPr>
            <a:spLocks noChangeArrowheads="1"/>
          </p:cNvSpPr>
          <p:nvPr/>
        </p:nvSpPr>
        <p:spPr bwMode="auto">
          <a:xfrm>
            <a:off x="3489325" y="4049713"/>
            <a:ext cx="38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a:t>
            </a:r>
          </a:p>
        </p:txBody>
      </p:sp>
      <p:sp>
        <p:nvSpPr>
          <p:cNvPr id="225323" name="Rectangle 43"/>
          <p:cNvSpPr>
            <a:spLocks noChangeArrowheads="1"/>
          </p:cNvSpPr>
          <p:nvPr/>
        </p:nvSpPr>
        <p:spPr bwMode="auto">
          <a:xfrm>
            <a:off x="3902075" y="4049713"/>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+Y’XZ’)</a:t>
            </a:r>
          </a:p>
        </p:txBody>
      </p:sp>
      <p:grpSp>
        <p:nvGrpSpPr>
          <p:cNvPr id="4" name="Group 44"/>
          <p:cNvGrpSpPr>
            <a:grpSpLocks/>
          </p:cNvGrpSpPr>
          <p:nvPr/>
        </p:nvGrpSpPr>
        <p:grpSpPr bwMode="auto">
          <a:xfrm>
            <a:off x="250825" y="4337050"/>
            <a:ext cx="5280025" cy="244475"/>
            <a:chOff x="158" y="2913"/>
            <a:chExt cx="3326" cy="154"/>
          </a:xfrm>
        </p:grpSpPr>
        <p:sp>
          <p:nvSpPr>
            <p:cNvPr id="17484" name="Rectangle 45"/>
            <p:cNvSpPr>
              <a:spLocks noChangeArrowheads="1"/>
            </p:cNvSpPr>
            <p:nvPr/>
          </p:nvSpPr>
          <p:spPr bwMode="auto">
            <a:xfrm>
              <a:off x="158" y="2913"/>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85" name="Rectangle 46"/>
            <p:cNvSpPr>
              <a:spLocks noChangeArrowheads="1"/>
            </p:cNvSpPr>
            <p:nvPr/>
          </p:nvSpPr>
          <p:spPr bwMode="auto">
            <a:xfrm>
              <a:off x="567" y="2913"/>
              <a:ext cx="3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0000FF"/>
                  </a:solidFill>
                </a:rPr>
                <a:t>XZ’Y</a:t>
              </a:r>
              <a:r>
                <a:rPr lang="es-ES" altLang="es-ES" sz="1600"/>
                <a:t>Z</a:t>
              </a:r>
            </a:p>
          </p:txBody>
        </p:sp>
        <p:sp>
          <p:nvSpPr>
            <p:cNvPr id="17486" name="Rectangle 47"/>
            <p:cNvSpPr>
              <a:spLocks noChangeArrowheads="1"/>
            </p:cNvSpPr>
            <p:nvPr/>
          </p:nvSpPr>
          <p:spPr bwMode="auto">
            <a:xfrm>
              <a:off x="930" y="2913"/>
              <a:ext cx="5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a:t>
              </a:r>
              <a:r>
                <a:rPr lang="es-ES" altLang="es-ES" sz="1600">
                  <a:solidFill>
                    <a:srgbClr val="0000FF"/>
                  </a:solidFill>
                </a:rPr>
                <a:t>XZ’Y</a:t>
              </a:r>
              <a:r>
                <a:rPr lang="es-ES" altLang="es-ES" sz="1600"/>
                <a:t>YX</a:t>
              </a:r>
            </a:p>
          </p:txBody>
        </p:sp>
        <p:sp>
          <p:nvSpPr>
            <p:cNvPr id="17487" name="Rectangle 48"/>
            <p:cNvSpPr>
              <a:spLocks noChangeArrowheads="1"/>
            </p:cNvSpPr>
            <p:nvPr/>
          </p:nvSpPr>
          <p:spPr bwMode="auto">
            <a:xfrm>
              <a:off x="1472" y="2913"/>
              <a:ext cx="7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a:t>
              </a:r>
              <a:r>
                <a:rPr lang="es-ES" altLang="es-ES" sz="1600">
                  <a:solidFill>
                    <a:srgbClr val="0000FF"/>
                  </a:solidFill>
                </a:rPr>
                <a:t>XZ’Y</a:t>
              </a:r>
              <a:r>
                <a:rPr lang="es-ES" altLang="es-ES" sz="1600"/>
                <a:t>Y’XZ’+</a:t>
              </a:r>
            </a:p>
          </p:txBody>
        </p:sp>
        <p:sp>
          <p:nvSpPr>
            <p:cNvPr id="17488" name="Rectangle 49"/>
            <p:cNvSpPr>
              <a:spLocks noChangeArrowheads="1"/>
            </p:cNvSpPr>
            <p:nvPr/>
          </p:nvSpPr>
          <p:spPr bwMode="auto">
            <a:xfrm>
              <a:off x="2200" y="2913"/>
              <a:ext cx="2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0000FF"/>
                  </a:solidFill>
                </a:rPr>
                <a:t>ZX’</a:t>
              </a:r>
              <a:r>
                <a:rPr lang="es-ES" altLang="es-ES" sz="1600"/>
                <a:t>Z</a:t>
              </a:r>
            </a:p>
          </p:txBody>
        </p:sp>
        <p:sp>
          <p:nvSpPr>
            <p:cNvPr id="17489" name="Rectangle 50"/>
            <p:cNvSpPr>
              <a:spLocks noChangeArrowheads="1"/>
            </p:cNvSpPr>
            <p:nvPr/>
          </p:nvSpPr>
          <p:spPr bwMode="auto">
            <a:xfrm>
              <a:off x="2482" y="2913"/>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a:t>
              </a:r>
              <a:r>
                <a:rPr lang="es-ES" altLang="es-ES" sz="1600">
                  <a:solidFill>
                    <a:srgbClr val="0000FF"/>
                  </a:solidFill>
                </a:rPr>
                <a:t>ZX’</a:t>
              </a:r>
              <a:r>
                <a:rPr lang="es-ES" altLang="es-ES" sz="1600"/>
                <a:t>YX</a:t>
              </a:r>
            </a:p>
          </p:txBody>
        </p:sp>
        <p:sp>
          <p:nvSpPr>
            <p:cNvPr id="17490" name="Rectangle 51"/>
            <p:cNvSpPr>
              <a:spLocks noChangeArrowheads="1"/>
            </p:cNvSpPr>
            <p:nvPr/>
          </p:nvSpPr>
          <p:spPr bwMode="auto">
            <a:xfrm>
              <a:off x="2914" y="2913"/>
              <a:ext cx="5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a:t>
              </a:r>
              <a:r>
                <a:rPr lang="es-ES" altLang="es-ES" sz="1600">
                  <a:solidFill>
                    <a:srgbClr val="0000FF"/>
                  </a:solidFill>
                </a:rPr>
                <a:t>ZX’</a:t>
              </a:r>
              <a:r>
                <a:rPr lang="es-ES" altLang="es-ES" sz="1600"/>
                <a:t>Y’XZ’</a:t>
              </a:r>
            </a:p>
          </p:txBody>
        </p:sp>
      </p:grpSp>
      <p:grpSp>
        <p:nvGrpSpPr>
          <p:cNvPr id="5" name="Group 52"/>
          <p:cNvGrpSpPr>
            <a:grpSpLocks/>
          </p:cNvGrpSpPr>
          <p:nvPr/>
        </p:nvGrpSpPr>
        <p:grpSpPr bwMode="auto">
          <a:xfrm>
            <a:off x="250825" y="4913313"/>
            <a:ext cx="5280025" cy="244475"/>
            <a:chOff x="158" y="3276"/>
            <a:chExt cx="3326" cy="154"/>
          </a:xfrm>
        </p:grpSpPr>
        <p:sp>
          <p:nvSpPr>
            <p:cNvPr id="17477" name="Rectangle 53"/>
            <p:cNvSpPr>
              <a:spLocks noChangeArrowheads="1"/>
            </p:cNvSpPr>
            <p:nvPr/>
          </p:nvSpPr>
          <p:spPr bwMode="auto">
            <a:xfrm>
              <a:off x="158" y="3276"/>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78" name="Rectangle 54"/>
            <p:cNvSpPr>
              <a:spLocks noChangeArrowheads="1"/>
            </p:cNvSpPr>
            <p:nvPr/>
          </p:nvSpPr>
          <p:spPr bwMode="auto">
            <a:xfrm>
              <a:off x="567" y="3276"/>
              <a:ext cx="3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a:t>
              </a:r>
              <a:r>
                <a:rPr lang="es-ES" altLang="es-ES" sz="1600">
                  <a:solidFill>
                    <a:srgbClr val="FF0000"/>
                  </a:solidFill>
                </a:rPr>
                <a:t>Z’</a:t>
              </a:r>
              <a:r>
                <a:rPr lang="es-ES" altLang="es-ES" sz="1600"/>
                <a:t>Y</a:t>
              </a:r>
              <a:r>
                <a:rPr lang="es-ES" altLang="es-ES" sz="1600">
                  <a:solidFill>
                    <a:srgbClr val="FF0000"/>
                  </a:solidFill>
                </a:rPr>
                <a:t>Z</a:t>
              </a:r>
            </a:p>
          </p:txBody>
        </p:sp>
        <p:sp>
          <p:nvSpPr>
            <p:cNvPr id="17479" name="Rectangle 55"/>
            <p:cNvSpPr>
              <a:spLocks noChangeArrowheads="1"/>
            </p:cNvSpPr>
            <p:nvPr/>
          </p:nvSpPr>
          <p:spPr bwMode="auto">
            <a:xfrm>
              <a:off x="930" y="3276"/>
              <a:ext cx="5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+XZ’YYX</a:t>
              </a:r>
            </a:p>
          </p:txBody>
        </p:sp>
        <p:sp>
          <p:nvSpPr>
            <p:cNvPr id="17480" name="Rectangle 56"/>
            <p:cNvSpPr>
              <a:spLocks noChangeArrowheads="1"/>
            </p:cNvSpPr>
            <p:nvPr/>
          </p:nvSpPr>
          <p:spPr bwMode="auto">
            <a:xfrm>
              <a:off x="1472" y="3276"/>
              <a:ext cx="7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a:t>
              </a:r>
              <a:r>
                <a:rPr lang="es-ES" altLang="es-ES" sz="1600">
                  <a:solidFill>
                    <a:srgbClr val="FF0000"/>
                  </a:solidFill>
                </a:rPr>
                <a:t>YY’</a:t>
              </a:r>
              <a:r>
                <a:rPr lang="es-ES" altLang="es-ES" sz="1600"/>
                <a:t>XZ’+</a:t>
              </a:r>
            </a:p>
          </p:txBody>
        </p:sp>
        <p:sp>
          <p:nvSpPr>
            <p:cNvPr id="17481" name="Rectangle 57"/>
            <p:cNvSpPr>
              <a:spLocks noChangeArrowheads="1"/>
            </p:cNvSpPr>
            <p:nvPr/>
          </p:nvSpPr>
          <p:spPr bwMode="auto">
            <a:xfrm>
              <a:off x="2200" y="3276"/>
              <a:ext cx="2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ZX’Z</a:t>
              </a:r>
            </a:p>
          </p:txBody>
        </p:sp>
        <p:sp>
          <p:nvSpPr>
            <p:cNvPr id="17482" name="Rectangle 58"/>
            <p:cNvSpPr>
              <a:spLocks noChangeArrowheads="1"/>
            </p:cNvSpPr>
            <p:nvPr/>
          </p:nvSpPr>
          <p:spPr bwMode="auto">
            <a:xfrm>
              <a:off x="2482" y="3276"/>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+Z</a:t>
              </a:r>
              <a:r>
                <a:rPr lang="es-ES" altLang="es-ES" sz="1600">
                  <a:solidFill>
                    <a:srgbClr val="FF0000"/>
                  </a:solidFill>
                </a:rPr>
                <a:t>X’</a:t>
              </a:r>
              <a:r>
                <a:rPr lang="es-ES" altLang="es-ES" sz="1600"/>
                <a:t>Y</a:t>
              </a:r>
              <a:r>
                <a:rPr lang="es-ES" altLang="es-ES" sz="1600">
                  <a:solidFill>
                    <a:srgbClr val="FF0000"/>
                  </a:solidFill>
                </a:rPr>
                <a:t>X</a:t>
              </a:r>
            </a:p>
          </p:txBody>
        </p:sp>
        <p:sp>
          <p:nvSpPr>
            <p:cNvPr id="17483" name="Rectangle 59"/>
            <p:cNvSpPr>
              <a:spLocks noChangeArrowheads="1"/>
            </p:cNvSpPr>
            <p:nvPr/>
          </p:nvSpPr>
          <p:spPr bwMode="auto">
            <a:xfrm>
              <a:off x="2914" y="3276"/>
              <a:ext cx="5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a:t>
              </a:r>
              <a:r>
                <a:rPr lang="es-ES" altLang="es-ES" sz="1600">
                  <a:solidFill>
                    <a:srgbClr val="FF0000"/>
                  </a:solidFill>
                </a:rPr>
                <a:t>ZX’</a:t>
              </a:r>
              <a:r>
                <a:rPr lang="es-ES" altLang="es-ES" sz="1600"/>
                <a:t>Y’</a:t>
              </a:r>
              <a:r>
                <a:rPr lang="es-ES" altLang="es-ES" sz="1600">
                  <a:solidFill>
                    <a:srgbClr val="FF0000"/>
                  </a:solidFill>
                </a:rPr>
                <a:t>XZ’</a:t>
              </a:r>
            </a:p>
          </p:txBody>
        </p:sp>
      </p:grpSp>
      <p:sp>
        <p:nvSpPr>
          <p:cNvPr id="225340" name="Rectangle 60"/>
          <p:cNvSpPr>
            <a:spLocks noChangeArrowheads="1"/>
          </p:cNvSpPr>
          <p:nvPr/>
        </p:nvSpPr>
        <p:spPr bwMode="auto">
          <a:xfrm>
            <a:off x="250825" y="4625975"/>
            <a:ext cx="7307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Eliminamos los términos que tengan un producto entre una variable y su negada:</a:t>
            </a:r>
          </a:p>
        </p:txBody>
      </p:sp>
      <p:grpSp>
        <p:nvGrpSpPr>
          <p:cNvPr id="6" name="Group 61"/>
          <p:cNvGrpSpPr>
            <a:grpSpLocks/>
          </p:cNvGrpSpPr>
          <p:nvPr/>
        </p:nvGrpSpPr>
        <p:grpSpPr bwMode="auto">
          <a:xfrm>
            <a:off x="900113" y="4870450"/>
            <a:ext cx="576262" cy="360363"/>
            <a:chOff x="1451" y="3203"/>
            <a:chExt cx="363" cy="363"/>
          </a:xfrm>
        </p:grpSpPr>
        <p:sp>
          <p:nvSpPr>
            <p:cNvPr id="17475" name="Line 62"/>
            <p:cNvSpPr>
              <a:spLocks noChangeShapeType="1"/>
            </p:cNvSpPr>
            <p:nvPr/>
          </p:nvSpPr>
          <p:spPr bwMode="auto">
            <a:xfrm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76" name="Line 63"/>
            <p:cNvSpPr>
              <a:spLocks noChangeShapeType="1"/>
            </p:cNvSpPr>
            <p:nvPr/>
          </p:nvSpPr>
          <p:spPr bwMode="auto">
            <a:xfrm rot="5400000"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7" name="Group 64"/>
          <p:cNvGrpSpPr>
            <a:grpSpLocks/>
          </p:cNvGrpSpPr>
          <p:nvPr/>
        </p:nvGrpSpPr>
        <p:grpSpPr bwMode="auto">
          <a:xfrm>
            <a:off x="2627313" y="4870450"/>
            <a:ext cx="576262" cy="360363"/>
            <a:chOff x="1451" y="3203"/>
            <a:chExt cx="363" cy="363"/>
          </a:xfrm>
        </p:grpSpPr>
        <p:sp>
          <p:nvSpPr>
            <p:cNvPr id="17473" name="Line 65"/>
            <p:cNvSpPr>
              <a:spLocks noChangeShapeType="1"/>
            </p:cNvSpPr>
            <p:nvPr/>
          </p:nvSpPr>
          <p:spPr bwMode="auto">
            <a:xfrm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74" name="Line 66"/>
            <p:cNvSpPr>
              <a:spLocks noChangeShapeType="1"/>
            </p:cNvSpPr>
            <p:nvPr/>
          </p:nvSpPr>
          <p:spPr bwMode="auto">
            <a:xfrm rot="5400000"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8" name="Group 67"/>
          <p:cNvGrpSpPr>
            <a:grpSpLocks/>
          </p:cNvGrpSpPr>
          <p:nvPr/>
        </p:nvGrpSpPr>
        <p:grpSpPr bwMode="auto">
          <a:xfrm>
            <a:off x="4067175" y="4870450"/>
            <a:ext cx="576263" cy="360363"/>
            <a:chOff x="1451" y="3203"/>
            <a:chExt cx="363" cy="363"/>
          </a:xfrm>
        </p:grpSpPr>
        <p:sp>
          <p:nvSpPr>
            <p:cNvPr id="17471" name="Line 68"/>
            <p:cNvSpPr>
              <a:spLocks noChangeShapeType="1"/>
            </p:cNvSpPr>
            <p:nvPr/>
          </p:nvSpPr>
          <p:spPr bwMode="auto">
            <a:xfrm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72" name="Line 69"/>
            <p:cNvSpPr>
              <a:spLocks noChangeShapeType="1"/>
            </p:cNvSpPr>
            <p:nvPr/>
          </p:nvSpPr>
          <p:spPr bwMode="auto">
            <a:xfrm rot="5400000"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9" name="Group 70"/>
          <p:cNvGrpSpPr>
            <a:grpSpLocks/>
          </p:cNvGrpSpPr>
          <p:nvPr/>
        </p:nvGrpSpPr>
        <p:grpSpPr bwMode="auto">
          <a:xfrm>
            <a:off x="4787900" y="4870450"/>
            <a:ext cx="576263" cy="360363"/>
            <a:chOff x="1451" y="3203"/>
            <a:chExt cx="363" cy="363"/>
          </a:xfrm>
        </p:grpSpPr>
        <p:sp>
          <p:nvSpPr>
            <p:cNvPr id="17469" name="Line 71"/>
            <p:cNvSpPr>
              <a:spLocks noChangeShapeType="1"/>
            </p:cNvSpPr>
            <p:nvPr/>
          </p:nvSpPr>
          <p:spPr bwMode="auto">
            <a:xfrm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70" name="Line 72"/>
            <p:cNvSpPr>
              <a:spLocks noChangeShapeType="1"/>
            </p:cNvSpPr>
            <p:nvPr/>
          </p:nvSpPr>
          <p:spPr bwMode="auto">
            <a:xfrm rot="5400000" flipV="1">
              <a:off x="1474" y="3203"/>
              <a:ext cx="317"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0" name="Group 73"/>
          <p:cNvGrpSpPr>
            <a:grpSpLocks/>
          </p:cNvGrpSpPr>
          <p:nvPr/>
        </p:nvGrpSpPr>
        <p:grpSpPr bwMode="auto">
          <a:xfrm>
            <a:off x="250825" y="5202238"/>
            <a:ext cx="1939925" cy="244475"/>
            <a:chOff x="158" y="3458"/>
            <a:chExt cx="1222" cy="154"/>
          </a:xfrm>
        </p:grpSpPr>
        <p:sp>
          <p:nvSpPr>
            <p:cNvPr id="17466" name="Rectangle 74"/>
            <p:cNvSpPr>
              <a:spLocks noChangeArrowheads="1"/>
            </p:cNvSpPr>
            <p:nvPr/>
          </p:nvSpPr>
          <p:spPr bwMode="auto">
            <a:xfrm>
              <a:off x="158" y="3458"/>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67" name="Rectangle 75"/>
            <p:cNvSpPr>
              <a:spLocks noChangeArrowheads="1"/>
            </p:cNvSpPr>
            <p:nvPr/>
          </p:nvSpPr>
          <p:spPr bwMode="auto">
            <a:xfrm>
              <a:off x="567" y="3458"/>
              <a:ext cx="5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XZ’YYX+</a:t>
              </a:r>
            </a:p>
          </p:txBody>
        </p:sp>
        <p:sp>
          <p:nvSpPr>
            <p:cNvPr id="17468" name="Rectangle 76"/>
            <p:cNvSpPr>
              <a:spLocks noChangeArrowheads="1"/>
            </p:cNvSpPr>
            <p:nvPr/>
          </p:nvSpPr>
          <p:spPr bwMode="auto">
            <a:xfrm>
              <a:off x="1111" y="3458"/>
              <a:ext cx="2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ZX’Z</a:t>
              </a:r>
            </a:p>
          </p:txBody>
        </p:sp>
      </p:grpSp>
      <p:grpSp>
        <p:nvGrpSpPr>
          <p:cNvPr id="11" name="Group 77"/>
          <p:cNvGrpSpPr>
            <a:grpSpLocks/>
          </p:cNvGrpSpPr>
          <p:nvPr/>
        </p:nvGrpSpPr>
        <p:grpSpPr bwMode="auto">
          <a:xfrm>
            <a:off x="250825" y="5776913"/>
            <a:ext cx="1939925" cy="244475"/>
            <a:chOff x="158" y="3820"/>
            <a:chExt cx="1222" cy="154"/>
          </a:xfrm>
        </p:grpSpPr>
        <p:sp>
          <p:nvSpPr>
            <p:cNvPr id="17463" name="Rectangle 78"/>
            <p:cNvSpPr>
              <a:spLocks noChangeArrowheads="1"/>
            </p:cNvSpPr>
            <p:nvPr/>
          </p:nvSpPr>
          <p:spPr bwMode="auto">
            <a:xfrm>
              <a:off x="158" y="3820"/>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64" name="Rectangle 79"/>
            <p:cNvSpPr>
              <a:spLocks noChangeArrowheads="1"/>
            </p:cNvSpPr>
            <p:nvPr/>
          </p:nvSpPr>
          <p:spPr bwMode="auto">
            <a:xfrm>
              <a:off x="567" y="3820"/>
              <a:ext cx="5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FF0000"/>
                  </a:solidFill>
                </a:rPr>
                <a:t>X</a:t>
              </a:r>
              <a:r>
                <a:rPr lang="es-ES" altLang="es-ES" sz="1600"/>
                <a:t>Z’</a:t>
              </a:r>
              <a:r>
                <a:rPr lang="es-ES" altLang="es-ES" sz="1600">
                  <a:solidFill>
                    <a:srgbClr val="FF0000"/>
                  </a:solidFill>
                </a:rPr>
                <a:t>YYX</a:t>
              </a:r>
              <a:r>
                <a:rPr lang="es-ES" altLang="es-ES" sz="1600"/>
                <a:t>+</a:t>
              </a:r>
            </a:p>
          </p:txBody>
        </p:sp>
        <p:sp>
          <p:nvSpPr>
            <p:cNvPr id="17465" name="Rectangle 80"/>
            <p:cNvSpPr>
              <a:spLocks noChangeArrowheads="1"/>
            </p:cNvSpPr>
            <p:nvPr/>
          </p:nvSpPr>
          <p:spPr bwMode="auto">
            <a:xfrm>
              <a:off x="1111" y="3820"/>
              <a:ext cx="2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FF0000"/>
                  </a:solidFill>
                </a:rPr>
                <a:t>Z</a:t>
              </a:r>
              <a:r>
                <a:rPr lang="es-ES" altLang="es-ES" sz="1600"/>
                <a:t>X’</a:t>
              </a:r>
              <a:r>
                <a:rPr lang="es-ES" altLang="es-ES" sz="1600">
                  <a:solidFill>
                    <a:srgbClr val="FF0000"/>
                  </a:solidFill>
                </a:rPr>
                <a:t>Z</a:t>
              </a:r>
            </a:p>
          </p:txBody>
        </p:sp>
      </p:grpSp>
      <p:sp>
        <p:nvSpPr>
          <p:cNvPr id="225361" name="Rectangle 81"/>
          <p:cNvSpPr>
            <a:spLocks noChangeArrowheads="1"/>
          </p:cNvSpPr>
          <p:nvPr/>
        </p:nvSpPr>
        <p:spPr bwMode="auto">
          <a:xfrm>
            <a:off x="250825" y="5486400"/>
            <a:ext cx="546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Eliminamos las variables repetidas en los términos producto:</a:t>
            </a:r>
          </a:p>
        </p:txBody>
      </p:sp>
      <p:grpSp>
        <p:nvGrpSpPr>
          <p:cNvPr id="12" name="Group 82"/>
          <p:cNvGrpSpPr>
            <a:grpSpLocks/>
          </p:cNvGrpSpPr>
          <p:nvPr/>
        </p:nvGrpSpPr>
        <p:grpSpPr bwMode="auto">
          <a:xfrm>
            <a:off x="250825" y="6021388"/>
            <a:ext cx="1600200" cy="244475"/>
            <a:chOff x="158" y="3974"/>
            <a:chExt cx="1008" cy="154"/>
          </a:xfrm>
        </p:grpSpPr>
        <p:sp>
          <p:nvSpPr>
            <p:cNvPr id="17460" name="Rectangle 83"/>
            <p:cNvSpPr>
              <a:spLocks noChangeArrowheads="1"/>
            </p:cNvSpPr>
            <p:nvPr/>
          </p:nvSpPr>
          <p:spPr bwMode="auto">
            <a:xfrm>
              <a:off x="158" y="3974"/>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61" name="Rectangle 84"/>
            <p:cNvSpPr>
              <a:spLocks noChangeArrowheads="1"/>
            </p:cNvSpPr>
            <p:nvPr/>
          </p:nvSpPr>
          <p:spPr bwMode="auto">
            <a:xfrm>
              <a:off x="567" y="3974"/>
              <a:ext cx="3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FF0000"/>
                  </a:solidFill>
                </a:rPr>
                <a:t>X</a:t>
              </a:r>
              <a:r>
                <a:rPr lang="es-ES" altLang="es-ES" sz="1600"/>
                <a:t>Z’</a:t>
              </a:r>
              <a:r>
                <a:rPr lang="es-ES" altLang="es-ES" sz="1600">
                  <a:solidFill>
                    <a:srgbClr val="FF0000"/>
                  </a:solidFill>
                </a:rPr>
                <a:t>Y</a:t>
              </a:r>
              <a:r>
                <a:rPr lang="es-ES" altLang="es-ES" sz="1600"/>
                <a:t>+</a:t>
              </a:r>
            </a:p>
          </p:txBody>
        </p:sp>
        <p:sp>
          <p:nvSpPr>
            <p:cNvPr id="17462" name="Rectangle 85"/>
            <p:cNvSpPr>
              <a:spLocks noChangeArrowheads="1"/>
            </p:cNvSpPr>
            <p:nvPr/>
          </p:nvSpPr>
          <p:spPr bwMode="auto">
            <a:xfrm>
              <a:off x="975" y="3974"/>
              <a:ext cx="1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FF0000"/>
                  </a:solidFill>
                </a:rPr>
                <a:t>Z</a:t>
              </a:r>
              <a:r>
                <a:rPr lang="es-ES" altLang="es-ES" sz="1600"/>
                <a:t>X’</a:t>
              </a:r>
              <a:endParaRPr lang="es-ES" altLang="es-ES" sz="1600">
                <a:solidFill>
                  <a:srgbClr val="FF0000"/>
                </a:solidFill>
              </a:endParaRPr>
            </a:p>
          </p:txBody>
        </p:sp>
      </p:grpSp>
      <p:grpSp>
        <p:nvGrpSpPr>
          <p:cNvPr id="13" name="Group 86"/>
          <p:cNvGrpSpPr>
            <a:grpSpLocks/>
          </p:cNvGrpSpPr>
          <p:nvPr/>
        </p:nvGrpSpPr>
        <p:grpSpPr bwMode="auto">
          <a:xfrm>
            <a:off x="573088" y="6281738"/>
            <a:ext cx="1062037" cy="244475"/>
            <a:chOff x="361" y="4138"/>
            <a:chExt cx="669" cy="154"/>
          </a:xfrm>
        </p:grpSpPr>
        <p:sp>
          <p:nvSpPr>
            <p:cNvPr id="17458" name="Rectangle 87"/>
            <p:cNvSpPr>
              <a:spLocks noChangeArrowheads="1"/>
            </p:cNvSpPr>
            <p:nvPr/>
          </p:nvSpPr>
          <p:spPr bwMode="auto">
            <a:xfrm>
              <a:off x="361" y="4138"/>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XZ’Y +</a:t>
              </a:r>
            </a:p>
          </p:txBody>
        </p:sp>
        <p:sp>
          <p:nvSpPr>
            <p:cNvPr id="17459" name="Rectangle 88"/>
            <p:cNvSpPr>
              <a:spLocks noChangeArrowheads="1"/>
            </p:cNvSpPr>
            <p:nvPr/>
          </p:nvSpPr>
          <p:spPr bwMode="auto">
            <a:xfrm>
              <a:off x="839" y="4138"/>
              <a:ext cx="1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solidFill>
                    <a:srgbClr val="FF0000"/>
                  </a:solidFill>
                </a:rPr>
                <a:t>Z</a:t>
              </a:r>
              <a:r>
                <a:rPr lang="es-ES" altLang="es-ES" sz="1600"/>
                <a:t>X’</a:t>
              </a:r>
              <a:endParaRPr lang="es-ES" altLang="es-ES" sz="1600">
                <a:solidFill>
                  <a:srgbClr val="FF0000"/>
                </a:solidFill>
              </a:endParaRPr>
            </a:p>
          </p:txBody>
        </p:sp>
      </p:grpSp>
      <p:sp>
        <p:nvSpPr>
          <p:cNvPr id="14" name="13 Título"/>
          <p:cNvSpPr>
            <a:spLocks noGrp="1"/>
          </p:cNvSpPr>
          <p:nvPr>
            <p:ph type="title"/>
          </p:nvPr>
        </p:nvSpPr>
        <p:spPr>
          <a:xfrm>
            <a:off x="468313" y="476250"/>
            <a:ext cx="8229600" cy="576263"/>
          </a:xfrm>
        </p:spPr>
        <p:txBody>
          <a:bodyPr/>
          <a:lstStyle/>
          <a:p>
            <a:r>
              <a:rPr lang="es-ES" dirty="0"/>
              <a:t>Simplificación de funciones</a:t>
            </a:r>
            <a:r>
              <a:rPr lang="es-ES" dirty="0" smtClean="0"/>
              <a:t>.</a:t>
            </a:r>
            <a:endParaRPr lang="es-ES" dirty="0"/>
          </a:p>
        </p:txBody>
      </p:sp>
    </p:spTree>
    <p:extLst>
      <p:ext uri="{BB962C8B-B14F-4D97-AF65-F5344CB8AC3E}">
        <p14:creationId xmlns:p14="http://schemas.microsoft.com/office/powerpoint/2010/main" val="142102387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285"/>
                                        </p:tgtEl>
                                        <p:attrNameLst>
                                          <p:attrName>style.visibility</p:attrName>
                                        </p:attrNameLst>
                                      </p:cBhvr>
                                      <p:to>
                                        <p:strVal val="visible"/>
                                      </p:to>
                                    </p:set>
                                    <p:animEffect transition="in" filter="wipe(left)">
                                      <p:cBhvr>
                                        <p:cTn id="12" dur="500"/>
                                        <p:tgtEl>
                                          <p:spTgt spid="225285"/>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5286"/>
                                        </p:tgtEl>
                                        <p:attrNameLst>
                                          <p:attrName>style.visibility</p:attrName>
                                        </p:attrNameLst>
                                      </p:cBhvr>
                                      <p:to>
                                        <p:strVal val="visible"/>
                                      </p:to>
                                    </p:set>
                                    <p:animEffect transition="in" filter="dissolve">
                                      <p:cBhvr>
                                        <p:cTn id="19" dur="500"/>
                                        <p:tgtEl>
                                          <p:spTgt spid="225286"/>
                                        </p:tgtEl>
                                      </p:cBhvr>
                                    </p:animEffect>
                                  </p:childTnLst>
                                </p:cTn>
                              </p:par>
                            </p:childTnLst>
                          </p:cTn>
                        </p:par>
                        <p:par>
                          <p:cTn id="20" fill="hold" nodeType="afterGroup">
                            <p:stCondLst>
                              <p:cond delay="1000"/>
                            </p:stCondLst>
                            <p:childTnLst>
                              <p:par>
                                <p:cTn id="21" presetID="3" presetClass="emph" presetSubtype="2" fill="hold" grpId="1" nodeType="afterEffect">
                                  <p:stCondLst>
                                    <p:cond delay="0"/>
                                  </p:stCondLst>
                                  <p:childTnLst>
                                    <p:animClr clrSpc="rgb" dir="cw">
                                      <p:cBhvr override="childStyle">
                                        <p:cTn id="22" dur="500" fill="hold"/>
                                        <p:tgtEl>
                                          <p:spTgt spid="225286"/>
                                        </p:tgtEl>
                                        <p:attrNameLst>
                                          <p:attrName>style.color</p:attrName>
                                        </p:attrNameLst>
                                      </p:cBhvr>
                                      <p:to>
                                        <a:srgbClr val="0000FF"/>
                                      </p:to>
                                    </p:animClr>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25291"/>
                                        </p:tgtEl>
                                        <p:attrNameLst>
                                          <p:attrName>style.visibility</p:attrName>
                                        </p:attrNameLst>
                                      </p:cBhvr>
                                      <p:to>
                                        <p:strVal val="visible"/>
                                      </p:to>
                                    </p:set>
                                    <p:animEffect transition="in" filter="dissolve">
                                      <p:cBhvr>
                                        <p:cTn id="29" dur="500"/>
                                        <p:tgtEl>
                                          <p:spTgt spid="225291"/>
                                        </p:tgtEl>
                                      </p:cBhvr>
                                    </p:animEffect>
                                  </p:childTnLst>
                                </p:cTn>
                              </p:par>
                            </p:childTnLst>
                          </p:cTn>
                        </p:par>
                        <p:par>
                          <p:cTn id="30" fill="hold" nodeType="afterGroup">
                            <p:stCondLst>
                              <p:cond delay="2000"/>
                            </p:stCondLst>
                            <p:childTnLst>
                              <p:par>
                                <p:cTn id="31" presetID="3" presetClass="emph" presetSubtype="2" fill="hold" grpId="1" nodeType="afterEffect">
                                  <p:stCondLst>
                                    <p:cond delay="0"/>
                                  </p:stCondLst>
                                  <p:childTnLst>
                                    <p:animClr clrSpc="rgb" dir="cw">
                                      <p:cBhvr override="childStyle">
                                        <p:cTn id="32" dur="500" fill="hold"/>
                                        <p:tgtEl>
                                          <p:spTgt spid="225291"/>
                                        </p:tgtEl>
                                        <p:attrNameLst>
                                          <p:attrName>style.color</p:attrName>
                                        </p:attrNameLst>
                                      </p:cBhvr>
                                      <p:to>
                                        <a:srgbClr val="0000FF"/>
                                      </p:to>
                                    </p:animClr>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296"/>
                                        </p:tgtEl>
                                        <p:attrNameLst>
                                          <p:attrName>style.visibility</p:attrName>
                                        </p:attrNameLst>
                                      </p:cBhvr>
                                      <p:to>
                                        <p:strVal val="visible"/>
                                      </p:to>
                                    </p:set>
                                    <p:animEffect transition="in" filter="wipe(left)">
                                      <p:cBhvr>
                                        <p:cTn id="37" dur="500"/>
                                        <p:tgtEl>
                                          <p:spTgt spid="225296"/>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225297"/>
                                        </p:tgtEl>
                                        <p:attrNameLst>
                                          <p:attrName>style.visibility</p:attrName>
                                        </p:attrNameLst>
                                      </p:cBhvr>
                                      <p:to>
                                        <p:strVal val="visible"/>
                                      </p:to>
                                    </p:set>
                                    <p:animEffect transition="in" filter="dissolve">
                                      <p:cBhvr>
                                        <p:cTn id="41" dur="500"/>
                                        <p:tgtEl>
                                          <p:spTgt spid="22529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25298"/>
                                        </p:tgtEl>
                                        <p:attrNameLst>
                                          <p:attrName>style.visibility</p:attrName>
                                        </p:attrNameLst>
                                      </p:cBhvr>
                                      <p:to>
                                        <p:strVal val="visible"/>
                                      </p:to>
                                    </p:set>
                                    <p:animEffect transition="in" filter="dissolve">
                                      <p:cBhvr>
                                        <p:cTn id="44" dur="500"/>
                                        <p:tgtEl>
                                          <p:spTgt spid="22529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25299"/>
                                        </p:tgtEl>
                                        <p:attrNameLst>
                                          <p:attrName>style.visibility</p:attrName>
                                        </p:attrNameLst>
                                      </p:cBhvr>
                                      <p:to>
                                        <p:strVal val="visible"/>
                                      </p:to>
                                    </p:set>
                                    <p:animEffect transition="in" filter="dissolve">
                                      <p:cBhvr>
                                        <p:cTn id="47" dur="500"/>
                                        <p:tgtEl>
                                          <p:spTgt spid="22529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25300"/>
                                        </p:tgtEl>
                                        <p:attrNameLst>
                                          <p:attrName>style.visibility</p:attrName>
                                        </p:attrNameLst>
                                      </p:cBhvr>
                                      <p:to>
                                        <p:strVal val="visible"/>
                                      </p:to>
                                    </p:set>
                                    <p:animEffect transition="in" filter="dissolve">
                                      <p:cBhvr>
                                        <p:cTn id="50" dur="500"/>
                                        <p:tgtEl>
                                          <p:spTgt spid="22530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25301"/>
                                        </p:tgtEl>
                                        <p:attrNameLst>
                                          <p:attrName>style.visibility</p:attrName>
                                        </p:attrNameLst>
                                      </p:cBhvr>
                                      <p:to>
                                        <p:strVal val="visible"/>
                                      </p:to>
                                    </p:set>
                                    <p:animEffect transition="in" filter="dissolve">
                                      <p:cBhvr>
                                        <p:cTn id="53" dur="500"/>
                                        <p:tgtEl>
                                          <p:spTgt spid="22530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25302"/>
                                        </p:tgtEl>
                                        <p:attrNameLst>
                                          <p:attrName>style.visibility</p:attrName>
                                        </p:attrNameLst>
                                      </p:cBhvr>
                                      <p:to>
                                        <p:strVal val="visible"/>
                                      </p:to>
                                    </p:set>
                                    <p:animEffect transition="in" filter="dissolve">
                                      <p:cBhvr>
                                        <p:cTn id="56" dur="500"/>
                                        <p:tgtEl>
                                          <p:spTgt spid="225302"/>
                                        </p:tgtEl>
                                      </p:cBhvr>
                                    </p:animEffect>
                                  </p:childTnLst>
                                </p:cTn>
                              </p:par>
                            </p:childTnLst>
                          </p:cTn>
                        </p:par>
                        <p:par>
                          <p:cTn id="57" fill="hold" nodeType="afterGroup">
                            <p:stCondLst>
                              <p:cond delay="1000"/>
                            </p:stCondLst>
                            <p:childTnLst>
                              <p:par>
                                <p:cTn id="58" presetID="3" presetClass="emph" presetSubtype="2" fill="hold" grpId="1" nodeType="afterEffect">
                                  <p:stCondLst>
                                    <p:cond delay="0"/>
                                  </p:stCondLst>
                                  <p:childTnLst>
                                    <p:animClr clrSpc="rgb" dir="cw">
                                      <p:cBhvr override="childStyle">
                                        <p:cTn id="59" dur="500" fill="hold"/>
                                        <p:tgtEl>
                                          <p:spTgt spid="225297"/>
                                        </p:tgtEl>
                                        <p:attrNameLst>
                                          <p:attrName>style.color</p:attrName>
                                        </p:attrNameLst>
                                      </p:cBhvr>
                                      <p:to>
                                        <a:srgbClr val="FF0000"/>
                                      </p:to>
                                    </p:animClr>
                                  </p:childTnLst>
                                </p:cTn>
                              </p:par>
                              <p:par>
                                <p:cTn id="60" presetID="3" presetClass="emph" presetSubtype="2" fill="hold" grpId="1" nodeType="withEffect">
                                  <p:stCondLst>
                                    <p:cond delay="0"/>
                                  </p:stCondLst>
                                  <p:childTnLst>
                                    <p:animClr clrSpc="rgb" dir="cw">
                                      <p:cBhvr override="childStyle">
                                        <p:cTn id="61" dur="500" fill="hold"/>
                                        <p:tgtEl>
                                          <p:spTgt spid="225300"/>
                                        </p:tgtEl>
                                        <p:attrNameLst>
                                          <p:attrName>style.color</p:attrName>
                                        </p:attrNameLst>
                                      </p:cBhvr>
                                      <p:to>
                                        <a:srgbClr val="FF0000"/>
                                      </p:to>
                                    </p:animClr>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25303"/>
                                        </p:tgtEl>
                                        <p:attrNameLst>
                                          <p:attrName>style.visibility</p:attrName>
                                        </p:attrNameLst>
                                      </p:cBhvr>
                                      <p:to>
                                        <p:strVal val="visible"/>
                                      </p:to>
                                    </p:set>
                                    <p:animEffect transition="in" filter="dissolve">
                                      <p:cBhvr>
                                        <p:cTn id="66" dur="500"/>
                                        <p:tgtEl>
                                          <p:spTgt spid="22530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25304"/>
                                        </p:tgtEl>
                                        <p:attrNameLst>
                                          <p:attrName>style.visibility</p:attrName>
                                        </p:attrNameLst>
                                      </p:cBhvr>
                                      <p:to>
                                        <p:strVal val="visible"/>
                                      </p:to>
                                    </p:set>
                                    <p:animEffect transition="in" filter="dissolve">
                                      <p:cBhvr>
                                        <p:cTn id="69" dur="500"/>
                                        <p:tgtEl>
                                          <p:spTgt spid="22530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25305"/>
                                        </p:tgtEl>
                                        <p:attrNameLst>
                                          <p:attrName>style.visibility</p:attrName>
                                        </p:attrNameLst>
                                      </p:cBhvr>
                                      <p:to>
                                        <p:strVal val="visible"/>
                                      </p:to>
                                    </p:set>
                                    <p:animEffect transition="in" filter="dissolve">
                                      <p:cBhvr>
                                        <p:cTn id="72" dur="500"/>
                                        <p:tgtEl>
                                          <p:spTgt spid="22530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25306"/>
                                        </p:tgtEl>
                                        <p:attrNameLst>
                                          <p:attrName>style.visibility</p:attrName>
                                        </p:attrNameLst>
                                      </p:cBhvr>
                                      <p:to>
                                        <p:strVal val="visible"/>
                                      </p:to>
                                    </p:set>
                                    <p:animEffect transition="in" filter="dissolve">
                                      <p:cBhvr>
                                        <p:cTn id="75" dur="500"/>
                                        <p:tgtEl>
                                          <p:spTgt spid="22530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25307"/>
                                        </p:tgtEl>
                                        <p:attrNameLst>
                                          <p:attrName>style.visibility</p:attrName>
                                        </p:attrNameLst>
                                      </p:cBhvr>
                                      <p:to>
                                        <p:strVal val="visible"/>
                                      </p:to>
                                    </p:set>
                                    <p:animEffect transition="in" filter="dissolve">
                                      <p:cBhvr>
                                        <p:cTn id="78" dur="500"/>
                                        <p:tgtEl>
                                          <p:spTgt spid="22530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25308"/>
                                        </p:tgtEl>
                                        <p:attrNameLst>
                                          <p:attrName>style.visibility</p:attrName>
                                        </p:attrNameLst>
                                      </p:cBhvr>
                                      <p:to>
                                        <p:strVal val="visible"/>
                                      </p:to>
                                    </p:set>
                                    <p:animEffect transition="in" filter="dissolve">
                                      <p:cBhvr>
                                        <p:cTn id="81" dur="500"/>
                                        <p:tgtEl>
                                          <p:spTgt spid="225308"/>
                                        </p:tgtEl>
                                      </p:cBhvr>
                                    </p:animEffect>
                                  </p:childTnLst>
                                </p:cTn>
                              </p:par>
                            </p:childTnLst>
                          </p:cTn>
                        </p:par>
                        <p:par>
                          <p:cTn id="82" fill="hold" nodeType="afterGroup">
                            <p:stCondLst>
                              <p:cond delay="500"/>
                            </p:stCondLst>
                            <p:childTnLst>
                              <p:par>
                                <p:cTn id="83" presetID="3" presetClass="emph" presetSubtype="2" fill="hold" grpId="1" nodeType="afterEffect">
                                  <p:stCondLst>
                                    <p:cond delay="0"/>
                                  </p:stCondLst>
                                  <p:childTnLst>
                                    <p:animClr clrSpc="rgb" dir="cw">
                                      <p:cBhvr override="childStyle">
                                        <p:cTn id="84" dur="500" fill="hold"/>
                                        <p:tgtEl>
                                          <p:spTgt spid="225308"/>
                                        </p:tgtEl>
                                        <p:attrNameLst>
                                          <p:attrName>style.color</p:attrName>
                                        </p:attrNameLst>
                                      </p:cBhvr>
                                      <p:to>
                                        <a:srgbClr val="FF0000"/>
                                      </p:to>
                                    </p:animClr>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xit" presetSubtype="0" fill="hold" grpId="2" nodeType="clickEffect">
                                  <p:stCondLst>
                                    <p:cond delay="0"/>
                                  </p:stCondLst>
                                  <p:childTnLst>
                                    <p:animEffect transition="out" filter="dissolve">
                                      <p:cBhvr>
                                        <p:cTn id="88" dur="500"/>
                                        <p:tgtEl>
                                          <p:spTgt spid="225308"/>
                                        </p:tgtEl>
                                      </p:cBhvr>
                                    </p:animEffect>
                                    <p:set>
                                      <p:cBhvr>
                                        <p:cTn id="89" dur="1" fill="hold">
                                          <p:stCondLst>
                                            <p:cond delay="499"/>
                                          </p:stCondLst>
                                        </p:cTn>
                                        <p:tgtEl>
                                          <p:spTgt spid="225308"/>
                                        </p:tgtEl>
                                        <p:attrNameLst>
                                          <p:attrName>style.visibility</p:attrName>
                                        </p:attrNameLst>
                                      </p:cBhvr>
                                      <p:to>
                                        <p:strVal val="hidden"/>
                                      </p:to>
                                    </p:set>
                                  </p:childTnLst>
                                </p:cTn>
                              </p:par>
                              <p:par>
                                <p:cTn id="90" presetID="22" presetClass="entr" presetSubtype="8" fill="hold" grpId="0" nodeType="withEffect">
                                  <p:stCondLst>
                                    <p:cond delay="0"/>
                                  </p:stCondLst>
                                  <p:childTnLst>
                                    <p:set>
                                      <p:cBhvr>
                                        <p:cTn id="91" dur="1" fill="hold">
                                          <p:stCondLst>
                                            <p:cond delay="0"/>
                                          </p:stCondLst>
                                        </p:cTn>
                                        <p:tgtEl>
                                          <p:spTgt spid="225309"/>
                                        </p:tgtEl>
                                        <p:attrNameLst>
                                          <p:attrName>style.visibility</p:attrName>
                                        </p:attrNameLst>
                                      </p:cBhvr>
                                      <p:to>
                                        <p:strVal val="visible"/>
                                      </p:to>
                                    </p:set>
                                    <p:animEffect transition="in" filter="wipe(left)">
                                      <p:cBhvr>
                                        <p:cTn id="92" dur="500"/>
                                        <p:tgtEl>
                                          <p:spTgt spid="22530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25310"/>
                                        </p:tgtEl>
                                        <p:attrNameLst>
                                          <p:attrName>style.visibility</p:attrName>
                                        </p:attrNameLst>
                                      </p:cBhvr>
                                      <p:to>
                                        <p:strVal val="visible"/>
                                      </p:to>
                                    </p:set>
                                    <p:animEffect transition="in" filter="dissolve">
                                      <p:cBhvr>
                                        <p:cTn id="97" dur="500"/>
                                        <p:tgtEl>
                                          <p:spTgt spid="225310"/>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25311"/>
                                        </p:tgtEl>
                                        <p:attrNameLst>
                                          <p:attrName>style.visibility</p:attrName>
                                        </p:attrNameLst>
                                      </p:cBhvr>
                                      <p:to>
                                        <p:strVal val="visible"/>
                                      </p:to>
                                    </p:set>
                                    <p:animEffect transition="in" filter="dissolve">
                                      <p:cBhvr>
                                        <p:cTn id="100" dur="500"/>
                                        <p:tgtEl>
                                          <p:spTgt spid="225311"/>
                                        </p:tgtEl>
                                      </p:cBhvr>
                                    </p:animEffect>
                                  </p:childTnLst>
                                </p:cTn>
                              </p:par>
                              <p:par>
                                <p:cTn id="101" presetID="9" presetClass="entr" presetSubtype="0" fill="hold" grpId="1" nodeType="withEffect">
                                  <p:stCondLst>
                                    <p:cond delay="0"/>
                                  </p:stCondLst>
                                  <p:childTnLst>
                                    <p:set>
                                      <p:cBhvr>
                                        <p:cTn id="102" dur="1" fill="hold">
                                          <p:stCondLst>
                                            <p:cond delay="0"/>
                                          </p:stCondLst>
                                        </p:cTn>
                                        <p:tgtEl>
                                          <p:spTgt spid="225312"/>
                                        </p:tgtEl>
                                        <p:attrNameLst>
                                          <p:attrName>style.visibility</p:attrName>
                                        </p:attrNameLst>
                                      </p:cBhvr>
                                      <p:to>
                                        <p:strVal val="visible"/>
                                      </p:to>
                                    </p:set>
                                    <p:animEffect transition="in" filter="dissolve">
                                      <p:cBhvr>
                                        <p:cTn id="103" dur="500"/>
                                        <p:tgtEl>
                                          <p:spTgt spid="225312"/>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25313"/>
                                        </p:tgtEl>
                                        <p:attrNameLst>
                                          <p:attrName>style.visibility</p:attrName>
                                        </p:attrNameLst>
                                      </p:cBhvr>
                                      <p:to>
                                        <p:strVal val="visible"/>
                                      </p:to>
                                    </p:set>
                                    <p:animEffect transition="in" filter="dissolve">
                                      <p:cBhvr>
                                        <p:cTn id="106" dur="500"/>
                                        <p:tgtEl>
                                          <p:spTgt spid="225313"/>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25314"/>
                                        </p:tgtEl>
                                        <p:attrNameLst>
                                          <p:attrName>style.visibility</p:attrName>
                                        </p:attrNameLst>
                                      </p:cBhvr>
                                      <p:to>
                                        <p:strVal val="visible"/>
                                      </p:to>
                                    </p:set>
                                    <p:animEffect transition="in" filter="dissolve">
                                      <p:cBhvr>
                                        <p:cTn id="109" dur="500"/>
                                        <p:tgtEl>
                                          <p:spTgt spid="225314"/>
                                        </p:tgtEl>
                                      </p:cBhvr>
                                    </p:animEffect>
                                  </p:childTnLst>
                                </p:cTn>
                              </p:par>
                            </p:childTnLst>
                          </p:cTn>
                        </p:par>
                        <p:par>
                          <p:cTn id="110" fill="hold" nodeType="afterGroup">
                            <p:stCondLst>
                              <p:cond delay="500"/>
                            </p:stCondLst>
                            <p:childTnLst>
                              <p:par>
                                <p:cTn id="111" presetID="3" presetClass="emph" presetSubtype="2" fill="hold" grpId="0" nodeType="afterEffect">
                                  <p:stCondLst>
                                    <p:cond delay="0"/>
                                  </p:stCondLst>
                                  <p:childTnLst>
                                    <p:animClr clrSpc="rgb" dir="cw">
                                      <p:cBhvr override="childStyle">
                                        <p:cTn id="112" dur="500" fill="hold"/>
                                        <p:tgtEl>
                                          <p:spTgt spid="225312"/>
                                        </p:tgtEl>
                                        <p:attrNameLst>
                                          <p:attrName>style.color</p:attrName>
                                        </p:attrNameLst>
                                      </p:cBhvr>
                                      <p:to>
                                        <a:srgbClr val="0000FF"/>
                                      </p:to>
                                    </p:animClr>
                                  </p:childTnLst>
                                </p:cTn>
                              </p:par>
                            </p:childTnLst>
                          </p:cTn>
                        </p:par>
                        <p:par>
                          <p:cTn id="113" fill="hold" nodeType="afterGroup">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225315"/>
                                        </p:tgtEl>
                                        <p:attrNameLst>
                                          <p:attrName>style.visibility</p:attrName>
                                        </p:attrNameLst>
                                      </p:cBhvr>
                                      <p:to>
                                        <p:strVal val="visible"/>
                                      </p:to>
                                    </p:set>
                                    <p:animEffect transition="in" filter="dissolve">
                                      <p:cBhvr>
                                        <p:cTn id="116" dur="500"/>
                                        <p:tgtEl>
                                          <p:spTgt spid="225315"/>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25316"/>
                                        </p:tgtEl>
                                        <p:attrNameLst>
                                          <p:attrName>style.visibility</p:attrName>
                                        </p:attrNameLst>
                                      </p:cBhvr>
                                      <p:to>
                                        <p:strVal val="visible"/>
                                      </p:to>
                                    </p:set>
                                    <p:animEffect transition="in" filter="dissolve">
                                      <p:cBhvr>
                                        <p:cTn id="119" dur="500"/>
                                        <p:tgtEl>
                                          <p:spTgt spid="225316"/>
                                        </p:tgtEl>
                                      </p:cBhvr>
                                    </p:animEffect>
                                  </p:childTnLst>
                                </p:cTn>
                              </p:par>
                              <p:par>
                                <p:cTn id="120" presetID="9" presetClass="entr" presetSubtype="0" fill="hold" grpId="1" nodeType="withEffect">
                                  <p:stCondLst>
                                    <p:cond delay="0"/>
                                  </p:stCondLst>
                                  <p:childTnLst>
                                    <p:set>
                                      <p:cBhvr>
                                        <p:cTn id="121" dur="1" fill="hold">
                                          <p:stCondLst>
                                            <p:cond delay="0"/>
                                          </p:stCondLst>
                                        </p:cTn>
                                        <p:tgtEl>
                                          <p:spTgt spid="225317"/>
                                        </p:tgtEl>
                                        <p:attrNameLst>
                                          <p:attrName>style.visibility</p:attrName>
                                        </p:attrNameLst>
                                      </p:cBhvr>
                                      <p:to>
                                        <p:strVal val="visible"/>
                                      </p:to>
                                    </p:set>
                                    <p:animEffect transition="in" filter="dissolve">
                                      <p:cBhvr>
                                        <p:cTn id="122" dur="500"/>
                                        <p:tgtEl>
                                          <p:spTgt spid="225317"/>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225318"/>
                                        </p:tgtEl>
                                        <p:attrNameLst>
                                          <p:attrName>style.visibility</p:attrName>
                                        </p:attrNameLst>
                                      </p:cBhvr>
                                      <p:to>
                                        <p:strVal val="visible"/>
                                      </p:to>
                                    </p:set>
                                    <p:animEffect transition="in" filter="dissolve">
                                      <p:cBhvr>
                                        <p:cTn id="125" dur="500"/>
                                        <p:tgtEl>
                                          <p:spTgt spid="225318"/>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225319"/>
                                        </p:tgtEl>
                                        <p:attrNameLst>
                                          <p:attrName>style.visibility</p:attrName>
                                        </p:attrNameLst>
                                      </p:cBhvr>
                                      <p:to>
                                        <p:strVal val="visible"/>
                                      </p:to>
                                    </p:set>
                                    <p:animEffect transition="in" filter="dissolve">
                                      <p:cBhvr>
                                        <p:cTn id="128" dur="500"/>
                                        <p:tgtEl>
                                          <p:spTgt spid="225319"/>
                                        </p:tgtEl>
                                      </p:cBhvr>
                                    </p:animEffect>
                                  </p:childTnLst>
                                </p:cTn>
                              </p:par>
                              <p:par>
                                <p:cTn id="129" presetID="9" presetClass="entr" presetSubtype="0" fill="hold" grpId="1" nodeType="withEffect">
                                  <p:stCondLst>
                                    <p:cond delay="0"/>
                                  </p:stCondLst>
                                  <p:childTnLst>
                                    <p:set>
                                      <p:cBhvr>
                                        <p:cTn id="130" dur="1" fill="hold">
                                          <p:stCondLst>
                                            <p:cond delay="0"/>
                                          </p:stCondLst>
                                        </p:cTn>
                                        <p:tgtEl>
                                          <p:spTgt spid="225320"/>
                                        </p:tgtEl>
                                        <p:attrNameLst>
                                          <p:attrName>style.visibility</p:attrName>
                                        </p:attrNameLst>
                                      </p:cBhvr>
                                      <p:to>
                                        <p:strVal val="visible"/>
                                      </p:to>
                                    </p:set>
                                    <p:animEffect transition="in" filter="dissolve">
                                      <p:cBhvr>
                                        <p:cTn id="131" dur="500"/>
                                        <p:tgtEl>
                                          <p:spTgt spid="225320"/>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225321"/>
                                        </p:tgtEl>
                                        <p:attrNameLst>
                                          <p:attrName>style.visibility</p:attrName>
                                        </p:attrNameLst>
                                      </p:cBhvr>
                                      <p:to>
                                        <p:strVal val="visible"/>
                                      </p:to>
                                    </p:set>
                                    <p:animEffect transition="in" filter="dissolve">
                                      <p:cBhvr>
                                        <p:cTn id="134" dur="500"/>
                                        <p:tgtEl>
                                          <p:spTgt spid="225321"/>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225322"/>
                                        </p:tgtEl>
                                        <p:attrNameLst>
                                          <p:attrName>style.visibility</p:attrName>
                                        </p:attrNameLst>
                                      </p:cBhvr>
                                      <p:to>
                                        <p:strVal val="visible"/>
                                      </p:to>
                                    </p:set>
                                    <p:animEffect transition="in" filter="dissolve">
                                      <p:cBhvr>
                                        <p:cTn id="137" dur="500"/>
                                        <p:tgtEl>
                                          <p:spTgt spid="225322"/>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225323"/>
                                        </p:tgtEl>
                                        <p:attrNameLst>
                                          <p:attrName>style.visibility</p:attrName>
                                        </p:attrNameLst>
                                      </p:cBhvr>
                                      <p:to>
                                        <p:strVal val="visible"/>
                                      </p:to>
                                    </p:set>
                                    <p:animEffect transition="in" filter="dissolve">
                                      <p:cBhvr>
                                        <p:cTn id="140" dur="500"/>
                                        <p:tgtEl>
                                          <p:spTgt spid="225323"/>
                                        </p:tgtEl>
                                      </p:cBhvr>
                                    </p:animEffect>
                                  </p:childTnLst>
                                </p:cTn>
                              </p:par>
                            </p:childTnLst>
                          </p:cTn>
                        </p:par>
                        <p:par>
                          <p:cTn id="141" fill="hold" nodeType="afterGroup">
                            <p:stCondLst>
                              <p:cond delay="1500"/>
                            </p:stCondLst>
                            <p:childTnLst>
                              <p:par>
                                <p:cTn id="142" presetID="3" presetClass="emph" presetSubtype="2" fill="hold" grpId="0" nodeType="afterEffect">
                                  <p:stCondLst>
                                    <p:cond delay="0"/>
                                  </p:stCondLst>
                                  <p:childTnLst>
                                    <p:animClr clrSpc="rgb" dir="cw">
                                      <p:cBhvr override="childStyle">
                                        <p:cTn id="143" dur="500" fill="hold"/>
                                        <p:tgtEl>
                                          <p:spTgt spid="225317"/>
                                        </p:tgtEl>
                                        <p:attrNameLst>
                                          <p:attrName>style.color</p:attrName>
                                        </p:attrNameLst>
                                      </p:cBhvr>
                                      <p:to>
                                        <a:srgbClr val="0000FF"/>
                                      </p:to>
                                    </p:animClr>
                                  </p:childTnLst>
                                </p:cTn>
                              </p:par>
                              <p:par>
                                <p:cTn id="144" presetID="3" presetClass="emph" presetSubtype="2" fill="hold" grpId="0" nodeType="withEffect">
                                  <p:stCondLst>
                                    <p:cond delay="0"/>
                                  </p:stCondLst>
                                  <p:childTnLst>
                                    <p:animClr clrSpc="rgb" dir="cw">
                                      <p:cBhvr override="childStyle">
                                        <p:cTn id="145" dur="500" fill="hold"/>
                                        <p:tgtEl>
                                          <p:spTgt spid="225320"/>
                                        </p:tgtEl>
                                        <p:attrNameLst>
                                          <p:attrName>style.color</p:attrName>
                                        </p:attrNameLst>
                                      </p:cBhvr>
                                      <p:to>
                                        <a:srgbClr val="0000FF"/>
                                      </p:to>
                                    </p:animClr>
                                  </p:childTnLst>
                                </p:cTn>
                              </p:par>
                            </p:childTnLst>
                          </p:cTn>
                        </p:par>
                        <p:par>
                          <p:cTn id="146" fill="hold" nodeType="afterGroup">
                            <p:stCondLst>
                              <p:cond delay="2000"/>
                            </p:stCondLst>
                            <p:childTnLst>
                              <p:par>
                                <p:cTn id="147" presetID="22" presetClass="entr" presetSubtype="8" fill="hold" nodeType="after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wipe(left)">
                                      <p:cBhvr>
                                        <p:cTn id="149" dur="500"/>
                                        <p:tgtEl>
                                          <p:spTgt spid="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225340"/>
                                        </p:tgtEl>
                                        <p:attrNameLst>
                                          <p:attrName>style.visibility</p:attrName>
                                        </p:attrNameLst>
                                      </p:cBhvr>
                                      <p:to>
                                        <p:strVal val="visible"/>
                                      </p:to>
                                    </p:set>
                                    <p:animEffect transition="in" filter="wipe(left)">
                                      <p:cBhvr>
                                        <p:cTn id="154" dur="500"/>
                                        <p:tgtEl>
                                          <p:spTgt spid="225340"/>
                                        </p:tgtEl>
                                      </p:cBhvr>
                                    </p:animEffect>
                                  </p:childTnLst>
                                </p:cTn>
                              </p:par>
                            </p:childTnLst>
                          </p:cTn>
                        </p:par>
                        <p:par>
                          <p:cTn id="155" fill="hold" nodeType="afterGroup">
                            <p:stCondLst>
                              <p:cond delay="500"/>
                            </p:stCondLst>
                            <p:childTnLst>
                              <p:par>
                                <p:cTn id="156" presetID="9" presetClass="entr" presetSubtype="0" fill="hold" nodeType="afterEffect">
                                  <p:stCondLst>
                                    <p:cond delay="0"/>
                                  </p:stCondLst>
                                  <p:childTnLst>
                                    <p:set>
                                      <p:cBhvr>
                                        <p:cTn id="157" dur="1" fill="hold">
                                          <p:stCondLst>
                                            <p:cond delay="0"/>
                                          </p:stCondLst>
                                        </p:cTn>
                                        <p:tgtEl>
                                          <p:spTgt spid="5"/>
                                        </p:tgtEl>
                                        <p:attrNameLst>
                                          <p:attrName>style.visibility</p:attrName>
                                        </p:attrNameLst>
                                      </p:cBhvr>
                                      <p:to>
                                        <p:strVal val="visible"/>
                                      </p:to>
                                    </p:set>
                                    <p:animEffect transition="in" filter="dissolve">
                                      <p:cBhvr>
                                        <p:cTn id="158" dur="500"/>
                                        <p:tgtEl>
                                          <p:spTgt spid="5"/>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ntr" presetSubtype="0" fill="hold" nodeType="clickEffect">
                                  <p:stCondLst>
                                    <p:cond delay="0"/>
                                  </p:stCondLst>
                                  <p:childTnLst>
                                    <p:set>
                                      <p:cBhvr>
                                        <p:cTn id="162" dur="1" fill="hold">
                                          <p:stCondLst>
                                            <p:cond delay="0"/>
                                          </p:stCondLst>
                                        </p:cTn>
                                        <p:tgtEl>
                                          <p:spTgt spid="6"/>
                                        </p:tgtEl>
                                        <p:attrNameLst>
                                          <p:attrName>style.visibility</p:attrName>
                                        </p:attrNameLst>
                                      </p:cBhvr>
                                      <p:to>
                                        <p:strVal val="visible"/>
                                      </p:to>
                                    </p:set>
                                    <p:animEffect transition="in" filter="dissolve">
                                      <p:cBhvr>
                                        <p:cTn id="163" dur="500"/>
                                        <p:tgtEl>
                                          <p:spTgt spid="6"/>
                                        </p:tgtEl>
                                      </p:cBhvr>
                                    </p:animEffect>
                                  </p:childTnLst>
                                </p:cTn>
                              </p:par>
                              <p:par>
                                <p:cTn id="164" presetID="9" presetClass="entr" presetSubtype="0" fill="hold" nodeType="withEffect">
                                  <p:stCondLst>
                                    <p:cond delay="0"/>
                                  </p:stCondLst>
                                  <p:childTnLst>
                                    <p:set>
                                      <p:cBhvr>
                                        <p:cTn id="165" dur="1" fill="hold">
                                          <p:stCondLst>
                                            <p:cond delay="0"/>
                                          </p:stCondLst>
                                        </p:cTn>
                                        <p:tgtEl>
                                          <p:spTgt spid="7"/>
                                        </p:tgtEl>
                                        <p:attrNameLst>
                                          <p:attrName>style.visibility</p:attrName>
                                        </p:attrNameLst>
                                      </p:cBhvr>
                                      <p:to>
                                        <p:strVal val="visible"/>
                                      </p:to>
                                    </p:set>
                                    <p:animEffect transition="in" filter="dissolve">
                                      <p:cBhvr>
                                        <p:cTn id="166" dur="500"/>
                                        <p:tgtEl>
                                          <p:spTgt spid="7"/>
                                        </p:tgtEl>
                                      </p:cBhvr>
                                    </p:animEffect>
                                  </p:childTnLst>
                                </p:cTn>
                              </p:par>
                              <p:par>
                                <p:cTn id="167" presetID="9" presetClass="entr" presetSubtype="0" fill="hold" nodeType="withEffect">
                                  <p:stCondLst>
                                    <p:cond delay="0"/>
                                  </p:stCondLst>
                                  <p:childTnLst>
                                    <p:set>
                                      <p:cBhvr>
                                        <p:cTn id="168" dur="1" fill="hold">
                                          <p:stCondLst>
                                            <p:cond delay="0"/>
                                          </p:stCondLst>
                                        </p:cTn>
                                        <p:tgtEl>
                                          <p:spTgt spid="8"/>
                                        </p:tgtEl>
                                        <p:attrNameLst>
                                          <p:attrName>style.visibility</p:attrName>
                                        </p:attrNameLst>
                                      </p:cBhvr>
                                      <p:to>
                                        <p:strVal val="visible"/>
                                      </p:to>
                                    </p:set>
                                    <p:animEffect transition="in" filter="dissolve">
                                      <p:cBhvr>
                                        <p:cTn id="169" dur="500"/>
                                        <p:tgtEl>
                                          <p:spTgt spid="8"/>
                                        </p:tgtEl>
                                      </p:cBhvr>
                                    </p:animEffect>
                                  </p:childTnLst>
                                </p:cTn>
                              </p:par>
                              <p:par>
                                <p:cTn id="170" presetID="9" presetClass="entr" presetSubtype="0" fill="hold" nodeType="withEffect">
                                  <p:stCondLst>
                                    <p:cond delay="0"/>
                                  </p:stCondLst>
                                  <p:childTnLst>
                                    <p:set>
                                      <p:cBhvr>
                                        <p:cTn id="171" dur="1" fill="hold">
                                          <p:stCondLst>
                                            <p:cond delay="0"/>
                                          </p:stCondLst>
                                        </p:cTn>
                                        <p:tgtEl>
                                          <p:spTgt spid="9"/>
                                        </p:tgtEl>
                                        <p:attrNameLst>
                                          <p:attrName>style.visibility</p:attrName>
                                        </p:attrNameLst>
                                      </p:cBhvr>
                                      <p:to>
                                        <p:strVal val="visible"/>
                                      </p:to>
                                    </p:set>
                                    <p:animEffect transition="in" filter="dissolve">
                                      <p:cBhvr>
                                        <p:cTn id="172" dur="500"/>
                                        <p:tgtEl>
                                          <p:spTgt spid="9"/>
                                        </p:tgtEl>
                                      </p:cBhvr>
                                    </p:animEffect>
                                  </p:childTnLst>
                                </p:cTn>
                              </p:par>
                            </p:childTnLst>
                          </p:cTn>
                        </p:par>
                        <p:par>
                          <p:cTn id="173" fill="hold" nodeType="afterGroup">
                            <p:stCondLst>
                              <p:cond delay="500"/>
                            </p:stCondLst>
                            <p:childTnLst>
                              <p:par>
                                <p:cTn id="174" presetID="9" presetClass="entr" presetSubtype="0" fill="hold" nodeType="afterEffect">
                                  <p:stCondLst>
                                    <p:cond delay="0"/>
                                  </p:stCondLst>
                                  <p:childTnLst>
                                    <p:set>
                                      <p:cBhvr>
                                        <p:cTn id="175" dur="1" fill="hold">
                                          <p:stCondLst>
                                            <p:cond delay="0"/>
                                          </p:stCondLst>
                                        </p:cTn>
                                        <p:tgtEl>
                                          <p:spTgt spid="10"/>
                                        </p:tgtEl>
                                        <p:attrNameLst>
                                          <p:attrName>style.visibility</p:attrName>
                                        </p:attrNameLst>
                                      </p:cBhvr>
                                      <p:to>
                                        <p:strVal val="visible"/>
                                      </p:to>
                                    </p:set>
                                    <p:animEffect transition="in" filter="dissolve">
                                      <p:cBhvr>
                                        <p:cTn id="176" dur="500"/>
                                        <p:tgtEl>
                                          <p:spTgt spid="1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225361"/>
                                        </p:tgtEl>
                                        <p:attrNameLst>
                                          <p:attrName>style.visibility</p:attrName>
                                        </p:attrNameLst>
                                      </p:cBhvr>
                                      <p:to>
                                        <p:strVal val="visible"/>
                                      </p:to>
                                    </p:set>
                                    <p:animEffect transition="in" filter="wipe(left)">
                                      <p:cBhvr>
                                        <p:cTn id="181" dur="500"/>
                                        <p:tgtEl>
                                          <p:spTgt spid="225361"/>
                                        </p:tgtEl>
                                      </p:cBhvr>
                                    </p:animEffect>
                                  </p:childTnLst>
                                </p:cTn>
                              </p:par>
                            </p:childTnLst>
                          </p:cTn>
                        </p:par>
                        <p:par>
                          <p:cTn id="182" fill="hold" nodeType="afterGroup">
                            <p:stCondLst>
                              <p:cond delay="500"/>
                            </p:stCondLst>
                            <p:childTnLst>
                              <p:par>
                                <p:cTn id="183" presetID="9" presetClass="entr" presetSubtype="0" fill="hold" nodeType="afterEffect">
                                  <p:stCondLst>
                                    <p:cond delay="0"/>
                                  </p:stCondLst>
                                  <p:childTnLst>
                                    <p:set>
                                      <p:cBhvr>
                                        <p:cTn id="184" dur="1" fill="hold">
                                          <p:stCondLst>
                                            <p:cond delay="0"/>
                                          </p:stCondLst>
                                        </p:cTn>
                                        <p:tgtEl>
                                          <p:spTgt spid="11"/>
                                        </p:tgtEl>
                                        <p:attrNameLst>
                                          <p:attrName>style.visibility</p:attrName>
                                        </p:attrNameLst>
                                      </p:cBhvr>
                                      <p:to>
                                        <p:strVal val="visible"/>
                                      </p:to>
                                    </p:set>
                                    <p:animEffect transition="in" filter="dissolve">
                                      <p:cBhvr>
                                        <p:cTn id="185" dur="500"/>
                                        <p:tgtEl>
                                          <p:spTgt spid="11"/>
                                        </p:tgtEl>
                                      </p:cBhvr>
                                    </p:animEffect>
                                  </p:childTnLst>
                                </p:cTn>
                              </p:par>
                            </p:childTnLst>
                          </p:cTn>
                        </p:par>
                        <p:par>
                          <p:cTn id="186" fill="hold" nodeType="afterGroup">
                            <p:stCondLst>
                              <p:cond delay="1000"/>
                            </p:stCondLst>
                            <p:childTnLst>
                              <p:par>
                                <p:cTn id="187" presetID="9" presetClass="entr" presetSubtype="0" fill="hold" nodeType="afterEffect">
                                  <p:stCondLst>
                                    <p:cond delay="0"/>
                                  </p:stCondLst>
                                  <p:childTnLst>
                                    <p:set>
                                      <p:cBhvr>
                                        <p:cTn id="188" dur="1" fill="hold">
                                          <p:stCondLst>
                                            <p:cond delay="0"/>
                                          </p:stCondLst>
                                        </p:cTn>
                                        <p:tgtEl>
                                          <p:spTgt spid="12"/>
                                        </p:tgtEl>
                                        <p:attrNameLst>
                                          <p:attrName>style.visibility</p:attrName>
                                        </p:attrNameLst>
                                      </p:cBhvr>
                                      <p:to>
                                        <p:strVal val="visible"/>
                                      </p:to>
                                    </p:set>
                                    <p:animEffect transition="in" filter="dissolve">
                                      <p:cBhvr>
                                        <p:cTn id="189" dur="500"/>
                                        <p:tgtEl>
                                          <p:spTgt spid="12"/>
                                        </p:tgtEl>
                                      </p:cBhvr>
                                    </p:animEffect>
                                  </p:childTnLst>
                                </p:cTn>
                              </p:par>
                            </p:childTnLst>
                          </p:cTn>
                        </p:par>
                        <p:par>
                          <p:cTn id="190" fill="hold" nodeType="afterGroup">
                            <p:stCondLst>
                              <p:cond delay="1500"/>
                            </p:stCondLst>
                            <p:childTnLst>
                              <p:par>
                                <p:cTn id="191" presetID="9" presetClass="entr" presetSubtype="0" fill="hold" nodeType="afterEffect">
                                  <p:stCondLst>
                                    <p:cond delay="0"/>
                                  </p:stCondLst>
                                  <p:childTnLst>
                                    <p:set>
                                      <p:cBhvr>
                                        <p:cTn id="192" dur="1" fill="hold">
                                          <p:stCondLst>
                                            <p:cond delay="0"/>
                                          </p:stCondLst>
                                        </p:cTn>
                                        <p:tgtEl>
                                          <p:spTgt spid="13"/>
                                        </p:tgtEl>
                                        <p:attrNameLst>
                                          <p:attrName>style.visibility</p:attrName>
                                        </p:attrNameLst>
                                      </p:cBhvr>
                                      <p:to>
                                        <p:strVal val="visible"/>
                                      </p:to>
                                    </p:set>
                                    <p:animEffect transition="in" filter="dissolve">
                                      <p:cBhvr>
                                        <p:cTn id="1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p:bldP spid="225286" grpId="0"/>
      <p:bldP spid="225286" grpId="1"/>
      <p:bldP spid="225291" grpId="0"/>
      <p:bldP spid="225291" grpId="1"/>
      <p:bldP spid="225296" grpId="0"/>
      <p:bldP spid="225297" grpId="0"/>
      <p:bldP spid="225297" grpId="1"/>
      <p:bldP spid="225298" grpId="0"/>
      <p:bldP spid="225299" grpId="0"/>
      <p:bldP spid="225300" grpId="0"/>
      <p:bldP spid="225300" grpId="1"/>
      <p:bldP spid="225301" grpId="0"/>
      <p:bldP spid="225302" grpId="0"/>
      <p:bldP spid="225303" grpId="0"/>
      <p:bldP spid="225304" grpId="0"/>
      <p:bldP spid="225305" grpId="0"/>
      <p:bldP spid="225306" grpId="0"/>
      <p:bldP spid="225307" grpId="0"/>
      <p:bldP spid="225308" grpId="0"/>
      <p:bldP spid="225308" grpId="1"/>
      <p:bldP spid="225308" grpId="2"/>
      <p:bldP spid="225309" grpId="0"/>
      <p:bldP spid="225310" grpId="0"/>
      <p:bldP spid="225311" grpId="0"/>
      <p:bldP spid="225312" grpId="0"/>
      <p:bldP spid="225312" grpId="1"/>
      <p:bldP spid="225313" grpId="0"/>
      <p:bldP spid="225314" grpId="0"/>
      <p:bldP spid="225315" grpId="0"/>
      <p:bldP spid="225316" grpId="0"/>
      <p:bldP spid="225317" grpId="0"/>
      <p:bldP spid="225317" grpId="1"/>
      <p:bldP spid="225318" grpId="0"/>
      <p:bldP spid="225319" grpId="0"/>
      <p:bldP spid="225320" grpId="0"/>
      <p:bldP spid="225320" grpId="1"/>
      <p:bldP spid="225321" grpId="0"/>
      <p:bldP spid="225322" grpId="0"/>
      <p:bldP spid="225323" grpId="0"/>
      <p:bldP spid="225340" grpId="0"/>
      <p:bldP spid="22536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50825" y="1268413"/>
            <a:ext cx="8637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Las tablas se rellenan colocando un 1 en las casillas de los términos que cumplen la función en forma de suma de productos.</a:t>
            </a:r>
          </a:p>
        </p:txBody>
      </p:sp>
      <p:sp>
        <p:nvSpPr>
          <p:cNvPr id="22533" name="Rectangle 5"/>
          <p:cNvSpPr>
            <a:spLocks noChangeArrowheads="1"/>
          </p:cNvSpPr>
          <p:nvPr/>
        </p:nvSpPr>
        <p:spPr bwMode="auto">
          <a:xfrm>
            <a:off x="250825" y="1844675"/>
            <a:ext cx="8637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Para simplificar se toman los mayores grupos posibles formados por potencias de 2 que sean adyacentes.</a:t>
            </a:r>
          </a:p>
        </p:txBody>
      </p:sp>
      <p:graphicFrame>
        <p:nvGraphicFramePr>
          <p:cNvPr id="212998" name="Group 6"/>
          <p:cNvGraphicFramePr>
            <a:graphicFrameLocks noGrp="1"/>
          </p:cNvGraphicFramePr>
          <p:nvPr/>
        </p:nvGraphicFramePr>
        <p:xfrm>
          <a:off x="395288" y="2565400"/>
          <a:ext cx="1893887" cy="4213241"/>
        </p:xfrm>
        <a:graphic>
          <a:graphicData uri="http://schemas.openxmlformats.org/drawingml/2006/table">
            <a:tbl>
              <a:tblPr/>
              <a:tblGrid>
                <a:gridCol w="268287"/>
                <a:gridCol w="268288"/>
                <a:gridCol w="334962"/>
                <a:gridCol w="352425"/>
                <a:gridCol w="669925"/>
              </a:tblGrid>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sym typeface="Symbol" pitchFamily="18" charset="2"/>
                        </a:rPr>
                        <a:t>c</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rPr>
                        <a:t>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1" u="none" strike="noStrike" cap="none" normalizeH="0" baseline="0" smtClean="0">
                          <a:ln>
                            <a:noFill/>
                          </a:ln>
                          <a:solidFill>
                            <a:srgbClr val="0000FF"/>
                          </a:solidFill>
                          <a:effectLst/>
                          <a:latin typeface="Times New Roman" pitchFamily="18" charset="0"/>
                        </a:rPr>
                        <a:t>f</a:t>
                      </a:r>
                      <a:r>
                        <a:rPr kumimoji="0" lang="es-ES" sz="1000" b="1" i="1" u="none" strike="noStrike" cap="none" normalizeH="0" baseline="0" smtClean="0">
                          <a:ln>
                            <a:noFill/>
                          </a:ln>
                          <a:solidFill>
                            <a:srgbClr val="0000FF"/>
                          </a:solidFill>
                          <a:effectLst/>
                          <a:latin typeface="Arial" charset="0"/>
                        </a:rPr>
                        <a:t>(a, b, c)</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9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9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9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4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0099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sym typeface="Symbol" pitchFamily="18" charset="2"/>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0" i="0" u="none" strike="noStrike" cap="none" normalizeH="0" baseline="0" smtClean="0">
                          <a:ln>
                            <a:noFill/>
                          </a:ln>
                          <a:solidFill>
                            <a:srgbClr val="FF0000"/>
                          </a:solidFill>
                          <a:effectLst/>
                          <a:latin typeface="Arial"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0000FF"/>
                          </a:solidFill>
                          <a:effectLst/>
                          <a:latin typeface="Arial" charset="0"/>
                        </a:rPr>
                        <a:t>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3108" name="Group 116"/>
          <p:cNvGraphicFramePr>
            <a:graphicFrameLocks noGrp="1"/>
          </p:cNvGraphicFramePr>
          <p:nvPr/>
        </p:nvGraphicFramePr>
        <p:xfrm>
          <a:off x="2555875" y="2565400"/>
          <a:ext cx="2665413" cy="2000251"/>
        </p:xfrm>
        <a:graphic>
          <a:graphicData uri="http://schemas.openxmlformats.org/drawingml/2006/table">
            <a:tbl>
              <a:tblPr/>
              <a:tblGrid>
                <a:gridCol w="704850"/>
                <a:gridCol w="490538"/>
                <a:gridCol w="490537"/>
                <a:gridCol w="490538"/>
                <a:gridCol w="488950"/>
              </a:tblGrid>
              <a:tr h="296863">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Karnaugh de 4 variables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911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cd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ab</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sym typeface="Symbol" pitchFamily="18" charset="2"/>
                        </a:rPr>
                        <a:t>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01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11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Times New Roman" pitchFamily="18" charset="0"/>
                        </a:rPr>
                        <a:t>10</a:t>
                      </a:r>
                      <a:endParaRPr kumimoji="0" lang="es-ES" sz="1200" b="1" i="0" u="none" strike="noStrike" cap="none" normalizeH="0" baseline="0" smtClean="0">
                        <a:ln>
                          <a:noFill/>
                        </a:ln>
                        <a:solidFill>
                          <a:srgbClr val="0099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3151" name="AutoShape 159"/>
          <p:cNvSpPr>
            <a:spLocks noChangeArrowheads="1"/>
          </p:cNvSpPr>
          <p:nvPr/>
        </p:nvSpPr>
        <p:spPr bwMode="auto">
          <a:xfrm>
            <a:off x="4375150" y="3429000"/>
            <a:ext cx="720725" cy="504825"/>
          </a:xfrm>
          <a:prstGeom prst="roundRect">
            <a:avLst>
              <a:gd name="adj" fmla="val 16667"/>
            </a:avLst>
          </a:prstGeom>
          <a:noFill/>
          <a:ln w="9525">
            <a:solidFill>
              <a:srgbClr val="66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nvGrpSpPr>
          <p:cNvPr id="2" name="Group 160"/>
          <p:cNvGrpSpPr>
            <a:grpSpLocks/>
          </p:cNvGrpSpPr>
          <p:nvPr/>
        </p:nvGrpSpPr>
        <p:grpSpPr bwMode="auto">
          <a:xfrm>
            <a:off x="3176588" y="3282950"/>
            <a:ext cx="2089150" cy="1370013"/>
            <a:chOff x="2001" y="2068"/>
            <a:chExt cx="1316" cy="863"/>
          </a:xfrm>
        </p:grpSpPr>
        <p:grpSp>
          <p:nvGrpSpPr>
            <p:cNvPr id="22704" name="Group 161"/>
            <p:cNvGrpSpPr>
              <a:grpSpLocks/>
            </p:cNvGrpSpPr>
            <p:nvPr/>
          </p:nvGrpSpPr>
          <p:grpSpPr bwMode="auto">
            <a:xfrm>
              <a:off x="2001" y="2071"/>
              <a:ext cx="244" cy="860"/>
              <a:chOff x="2001" y="2071"/>
              <a:chExt cx="244" cy="860"/>
            </a:xfrm>
          </p:grpSpPr>
          <p:sp>
            <p:nvSpPr>
              <p:cNvPr id="22708" name="Freeform 162"/>
              <p:cNvSpPr>
                <a:spLocks/>
              </p:cNvSpPr>
              <p:nvPr/>
            </p:nvSpPr>
            <p:spPr bwMode="auto">
              <a:xfrm>
                <a:off x="2020" y="2704"/>
                <a:ext cx="225" cy="227"/>
              </a:xfrm>
              <a:custGeom>
                <a:avLst/>
                <a:gdLst>
                  <a:gd name="T0" fmla="*/ 0 w 225"/>
                  <a:gd name="T1" fmla="*/ 0 h 227"/>
                  <a:gd name="T2" fmla="*/ 180 w 225"/>
                  <a:gd name="T3" fmla="*/ 0 h 227"/>
                  <a:gd name="T4" fmla="*/ 225 w 225"/>
                  <a:gd name="T5" fmla="*/ 46 h 227"/>
                  <a:gd name="T6" fmla="*/ 225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709" name="Freeform 163"/>
              <p:cNvSpPr>
                <a:spLocks/>
              </p:cNvSpPr>
              <p:nvPr/>
            </p:nvSpPr>
            <p:spPr bwMode="auto">
              <a:xfrm rot="5400000">
                <a:off x="2002" y="2070"/>
                <a:ext cx="225" cy="227"/>
              </a:xfrm>
              <a:custGeom>
                <a:avLst/>
                <a:gdLst>
                  <a:gd name="T0" fmla="*/ 0 w 225"/>
                  <a:gd name="T1" fmla="*/ 0 h 227"/>
                  <a:gd name="T2" fmla="*/ 180 w 225"/>
                  <a:gd name="T3" fmla="*/ 0 h 227"/>
                  <a:gd name="T4" fmla="*/ 225 w 225"/>
                  <a:gd name="T5" fmla="*/ 46 h 227"/>
                  <a:gd name="T6" fmla="*/ 225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2705" name="Group 164"/>
            <p:cNvGrpSpPr>
              <a:grpSpLocks/>
            </p:cNvGrpSpPr>
            <p:nvPr/>
          </p:nvGrpSpPr>
          <p:grpSpPr bwMode="auto">
            <a:xfrm>
              <a:off x="3090" y="2068"/>
              <a:ext cx="227" cy="860"/>
              <a:chOff x="3090" y="2068"/>
              <a:chExt cx="227" cy="860"/>
            </a:xfrm>
          </p:grpSpPr>
          <p:sp>
            <p:nvSpPr>
              <p:cNvPr id="22706" name="Freeform 165"/>
              <p:cNvSpPr>
                <a:spLocks/>
              </p:cNvSpPr>
              <p:nvPr/>
            </p:nvSpPr>
            <p:spPr bwMode="auto">
              <a:xfrm rot="-5400000">
                <a:off x="3091" y="2702"/>
                <a:ext cx="225" cy="227"/>
              </a:xfrm>
              <a:custGeom>
                <a:avLst/>
                <a:gdLst>
                  <a:gd name="T0" fmla="*/ 0 w 225"/>
                  <a:gd name="T1" fmla="*/ 0 h 227"/>
                  <a:gd name="T2" fmla="*/ 180 w 225"/>
                  <a:gd name="T3" fmla="*/ 0 h 227"/>
                  <a:gd name="T4" fmla="*/ 225 w 225"/>
                  <a:gd name="T5" fmla="*/ 46 h 227"/>
                  <a:gd name="T6" fmla="*/ 225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707" name="Freeform 166"/>
              <p:cNvSpPr>
                <a:spLocks/>
              </p:cNvSpPr>
              <p:nvPr/>
            </p:nvSpPr>
            <p:spPr bwMode="auto">
              <a:xfrm rot="10800000">
                <a:off x="3090" y="2068"/>
                <a:ext cx="225" cy="227"/>
              </a:xfrm>
              <a:custGeom>
                <a:avLst/>
                <a:gdLst>
                  <a:gd name="T0" fmla="*/ 0 w 225"/>
                  <a:gd name="T1" fmla="*/ 0 h 227"/>
                  <a:gd name="T2" fmla="*/ 180 w 225"/>
                  <a:gd name="T3" fmla="*/ 0 h 227"/>
                  <a:gd name="T4" fmla="*/ 225 w 225"/>
                  <a:gd name="T5" fmla="*/ 46 h 227"/>
                  <a:gd name="T6" fmla="*/ 225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grpSp>
        <p:nvGrpSpPr>
          <p:cNvPr id="5" name="Group 167"/>
          <p:cNvGrpSpPr>
            <a:grpSpLocks/>
          </p:cNvGrpSpPr>
          <p:nvPr/>
        </p:nvGrpSpPr>
        <p:grpSpPr bwMode="auto">
          <a:xfrm>
            <a:off x="5075238" y="3933825"/>
            <a:ext cx="3673475" cy="1439863"/>
            <a:chOff x="2925" y="2387"/>
            <a:chExt cx="2314" cy="907"/>
          </a:xfrm>
        </p:grpSpPr>
        <p:sp>
          <p:nvSpPr>
            <p:cNvPr id="22702" name="Rectangle 168"/>
            <p:cNvSpPr>
              <a:spLocks noChangeArrowheads="1"/>
            </p:cNvSpPr>
            <p:nvPr/>
          </p:nvSpPr>
          <p:spPr bwMode="auto">
            <a:xfrm>
              <a:off x="3107" y="2658"/>
              <a:ext cx="2132" cy="63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La “</a:t>
              </a:r>
              <a:r>
                <a:rPr lang="es-ES" altLang="es-ES" sz="1400">
                  <a:solidFill>
                    <a:srgbClr val="009900"/>
                  </a:solidFill>
                </a:rPr>
                <a:t>d</a:t>
              </a:r>
              <a:r>
                <a:rPr lang="es-ES" altLang="es-ES" sz="1400"/>
                <a:t>” aparece en ambas formas, al igual que la “</a:t>
              </a:r>
              <a:r>
                <a:rPr lang="es-ES" altLang="es-ES" sz="1400">
                  <a:solidFill>
                    <a:srgbClr val="FF0000"/>
                  </a:solidFill>
                </a:rPr>
                <a:t>b</a:t>
              </a:r>
              <a:r>
                <a:rPr lang="es-ES" altLang="es-ES" sz="1400"/>
                <a:t>” por lo tanto estas dos variables quedarán eliminadas.</a:t>
              </a:r>
            </a:p>
            <a:p>
              <a:pPr algn="just" eaLnBrk="1" hangingPunct="1">
                <a:spcBef>
                  <a:spcPct val="0"/>
                </a:spcBef>
                <a:buFontTx/>
                <a:buNone/>
              </a:pPr>
              <a:r>
                <a:rPr lang="es-ES" altLang="es-ES" sz="1400"/>
                <a:t>Este término queda como </a:t>
              </a:r>
              <a:r>
                <a:rPr lang="es-ES" altLang="es-ES" sz="1400" b="1" i="1">
                  <a:solidFill>
                    <a:srgbClr val="0000FF"/>
                  </a:solidFill>
                </a:rPr>
                <a:t>a’c</a:t>
              </a:r>
              <a:r>
                <a:rPr lang="es-ES" altLang="es-ES" sz="1400" b="1" i="1"/>
                <a:t>.</a:t>
              </a:r>
            </a:p>
          </p:txBody>
        </p:sp>
        <p:sp>
          <p:nvSpPr>
            <p:cNvPr id="22703" name="Line 169"/>
            <p:cNvSpPr>
              <a:spLocks noChangeShapeType="1"/>
            </p:cNvSpPr>
            <p:nvPr/>
          </p:nvSpPr>
          <p:spPr bwMode="auto">
            <a:xfrm flipH="1" flipV="1">
              <a:off x="2925" y="2387"/>
              <a:ext cx="182" cy="272"/>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grpSp>
      <p:grpSp>
        <p:nvGrpSpPr>
          <p:cNvPr id="6" name="Group 170"/>
          <p:cNvGrpSpPr>
            <a:grpSpLocks/>
          </p:cNvGrpSpPr>
          <p:nvPr/>
        </p:nvGrpSpPr>
        <p:grpSpPr bwMode="auto">
          <a:xfrm>
            <a:off x="2555875" y="3933825"/>
            <a:ext cx="3495675" cy="2735263"/>
            <a:chOff x="1610" y="2478"/>
            <a:chExt cx="2202" cy="1723"/>
          </a:xfrm>
        </p:grpSpPr>
        <p:sp>
          <p:nvSpPr>
            <p:cNvPr id="22700" name="Line 171"/>
            <p:cNvSpPr>
              <a:spLocks noChangeShapeType="1"/>
            </p:cNvSpPr>
            <p:nvPr/>
          </p:nvSpPr>
          <p:spPr bwMode="auto">
            <a:xfrm flipH="1" flipV="1">
              <a:off x="2245" y="2478"/>
              <a:ext cx="226" cy="1144"/>
            </a:xfrm>
            <a:prstGeom prst="line">
              <a:avLst/>
            </a:prstGeom>
            <a:noFill/>
            <a:ln w="9525">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22701" name="Rectangle 172"/>
            <p:cNvSpPr>
              <a:spLocks noChangeArrowheads="1"/>
            </p:cNvSpPr>
            <p:nvPr/>
          </p:nvSpPr>
          <p:spPr bwMode="auto">
            <a:xfrm>
              <a:off x="1610" y="3621"/>
              <a:ext cx="2202" cy="58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La variable “</a:t>
              </a:r>
              <a:r>
                <a:rPr lang="es-ES" altLang="es-ES" sz="1400">
                  <a:solidFill>
                    <a:srgbClr val="FF0000"/>
                  </a:solidFill>
                </a:rPr>
                <a:t>b</a:t>
              </a:r>
              <a:r>
                <a:rPr lang="es-ES" altLang="es-ES" sz="1400"/>
                <a:t>” y la “</a:t>
              </a:r>
              <a:r>
                <a:rPr lang="es-ES" altLang="es-ES" sz="1400">
                  <a:solidFill>
                    <a:srgbClr val="009900"/>
                  </a:solidFill>
                </a:rPr>
                <a:t>c</a:t>
              </a:r>
              <a:r>
                <a:rPr lang="es-ES" altLang="es-ES" sz="1400"/>
                <a:t>” aparecen en sus formas normales y negadas.</a:t>
              </a:r>
            </a:p>
            <a:p>
              <a:pPr algn="just" eaLnBrk="1" hangingPunct="1">
                <a:spcBef>
                  <a:spcPct val="0"/>
                </a:spcBef>
                <a:buFontTx/>
                <a:buNone/>
              </a:pPr>
              <a:r>
                <a:rPr lang="es-ES" altLang="es-ES" sz="1400"/>
                <a:t>Este término queda como </a:t>
              </a:r>
              <a:r>
                <a:rPr lang="es-ES" altLang="es-ES" sz="1400" b="1" i="1">
                  <a:solidFill>
                    <a:srgbClr val="0000FF"/>
                  </a:solidFill>
                </a:rPr>
                <a:t>a’d’</a:t>
              </a:r>
              <a:r>
                <a:rPr lang="es-ES" altLang="es-ES" sz="1400" b="1" i="1"/>
                <a:t>.</a:t>
              </a:r>
            </a:p>
          </p:txBody>
        </p:sp>
      </p:grpSp>
      <p:sp>
        <p:nvSpPr>
          <p:cNvPr id="213165" name="Rectangle 173"/>
          <p:cNvSpPr>
            <a:spLocks noChangeArrowheads="1"/>
          </p:cNvSpPr>
          <p:nvPr/>
        </p:nvSpPr>
        <p:spPr bwMode="auto">
          <a:xfrm>
            <a:off x="6300788" y="5734050"/>
            <a:ext cx="25923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La función simplificada que como:</a:t>
            </a:r>
          </a:p>
          <a:p>
            <a:pPr algn="ctr" eaLnBrk="1" hangingPunct="1">
              <a:spcBef>
                <a:spcPct val="0"/>
              </a:spcBef>
              <a:buFontTx/>
              <a:buNone/>
            </a:pPr>
            <a:r>
              <a:rPr lang="es-ES" altLang="es-ES" sz="2000" b="1" i="1">
                <a:latin typeface="Times New Roman" pitchFamily="18" charset="0"/>
              </a:rPr>
              <a:t>f</a:t>
            </a:r>
            <a:r>
              <a:rPr lang="es-ES" altLang="es-ES" sz="2000" b="1" i="1"/>
              <a:t> = </a:t>
            </a:r>
            <a:r>
              <a:rPr lang="es-ES" altLang="es-ES" sz="2000" b="1" i="1">
                <a:solidFill>
                  <a:srgbClr val="0000FF"/>
                </a:solidFill>
              </a:rPr>
              <a:t>a’c </a:t>
            </a:r>
            <a:r>
              <a:rPr lang="es-ES" altLang="es-ES" sz="1800" b="1" i="1"/>
              <a:t>+</a:t>
            </a:r>
            <a:r>
              <a:rPr lang="es-ES" altLang="es-ES" sz="2000" b="1" i="1"/>
              <a:t> </a:t>
            </a:r>
            <a:r>
              <a:rPr lang="es-ES" altLang="es-ES" sz="1800" b="1" i="1">
                <a:solidFill>
                  <a:srgbClr val="0000FF"/>
                </a:solidFill>
              </a:rPr>
              <a:t>a’d’ </a:t>
            </a:r>
            <a:r>
              <a:rPr lang="es-ES" altLang="es-ES" sz="2000" b="1" i="1"/>
              <a:t>+ </a:t>
            </a:r>
            <a:r>
              <a:rPr lang="es-ES" altLang="es-ES" sz="2000" b="1" i="1">
                <a:solidFill>
                  <a:srgbClr val="0000FF"/>
                </a:solidFill>
              </a:rPr>
              <a:t>b’d’</a:t>
            </a:r>
          </a:p>
        </p:txBody>
      </p:sp>
      <p:grpSp>
        <p:nvGrpSpPr>
          <p:cNvPr id="7" name="Group 174"/>
          <p:cNvGrpSpPr>
            <a:grpSpLocks/>
          </p:cNvGrpSpPr>
          <p:nvPr/>
        </p:nvGrpSpPr>
        <p:grpSpPr bwMode="auto">
          <a:xfrm>
            <a:off x="5219700" y="2492375"/>
            <a:ext cx="3744913" cy="1152525"/>
            <a:chOff x="3288" y="1570"/>
            <a:chExt cx="2359" cy="726"/>
          </a:xfrm>
        </p:grpSpPr>
        <p:sp>
          <p:nvSpPr>
            <p:cNvPr id="22698" name="Line 175"/>
            <p:cNvSpPr>
              <a:spLocks noChangeShapeType="1"/>
            </p:cNvSpPr>
            <p:nvPr/>
          </p:nvSpPr>
          <p:spPr bwMode="auto">
            <a:xfrm flipH="1">
              <a:off x="3288" y="2160"/>
              <a:ext cx="318" cy="13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22699" name="Rectangle 176"/>
            <p:cNvSpPr>
              <a:spLocks noChangeArrowheads="1"/>
            </p:cNvSpPr>
            <p:nvPr/>
          </p:nvSpPr>
          <p:spPr bwMode="auto">
            <a:xfrm>
              <a:off x="3445" y="1570"/>
              <a:ext cx="2202" cy="58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Las variables “</a:t>
              </a:r>
              <a:r>
                <a:rPr lang="es-ES" altLang="es-ES" sz="1400">
                  <a:solidFill>
                    <a:srgbClr val="009900"/>
                  </a:solidFill>
                </a:rPr>
                <a:t>c</a:t>
              </a:r>
              <a:r>
                <a:rPr lang="es-ES" altLang="es-ES" sz="1400"/>
                <a:t>” y “</a:t>
              </a:r>
              <a:r>
                <a:rPr lang="es-ES" altLang="es-ES" sz="1400">
                  <a:solidFill>
                    <a:srgbClr val="FF0000"/>
                  </a:solidFill>
                </a:rPr>
                <a:t>a</a:t>
              </a:r>
              <a:r>
                <a:rPr lang="es-ES" altLang="es-ES" sz="1400"/>
                <a:t>” aparecen en sus formas normal y negada.</a:t>
              </a:r>
            </a:p>
            <a:p>
              <a:pPr algn="just" eaLnBrk="1" hangingPunct="1">
                <a:spcBef>
                  <a:spcPct val="0"/>
                </a:spcBef>
                <a:buFontTx/>
                <a:buNone/>
              </a:pPr>
              <a:r>
                <a:rPr lang="es-ES" altLang="es-ES" sz="1400"/>
                <a:t>Este término queda como </a:t>
              </a:r>
              <a:r>
                <a:rPr lang="es-ES" altLang="es-ES" sz="1400" b="1" i="1">
                  <a:solidFill>
                    <a:srgbClr val="0000FF"/>
                  </a:solidFill>
                </a:rPr>
                <a:t>b’d’</a:t>
              </a:r>
              <a:r>
                <a:rPr lang="es-ES" altLang="es-ES" sz="1400" b="1" i="1"/>
                <a:t>.</a:t>
              </a:r>
            </a:p>
          </p:txBody>
        </p:sp>
      </p:grpSp>
      <p:grpSp>
        <p:nvGrpSpPr>
          <p:cNvPr id="8" name="Group 177"/>
          <p:cNvGrpSpPr>
            <a:grpSpLocks/>
          </p:cNvGrpSpPr>
          <p:nvPr/>
        </p:nvGrpSpPr>
        <p:grpSpPr bwMode="auto">
          <a:xfrm>
            <a:off x="3248025" y="3429000"/>
            <a:ext cx="1971675" cy="504825"/>
            <a:chOff x="2046" y="2160"/>
            <a:chExt cx="1242" cy="318"/>
          </a:xfrm>
        </p:grpSpPr>
        <p:grpSp>
          <p:nvGrpSpPr>
            <p:cNvPr id="22692" name="Group 178"/>
            <p:cNvGrpSpPr>
              <a:grpSpLocks/>
            </p:cNvGrpSpPr>
            <p:nvPr/>
          </p:nvGrpSpPr>
          <p:grpSpPr bwMode="auto">
            <a:xfrm>
              <a:off x="2046" y="2163"/>
              <a:ext cx="228" cy="315"/>
              <a:chOff x="2046" y="2163"/>
              <a:chExt cx="228" cy="315"/>
            </a:xfrm>
          </p:grpSpPr>
          <p:sp>
            <p:nvSpPr>
              <p:cNvPr id="22696" name="Freeform 179"/>
              <p:cNvSpPr>
                <a:spLocks/>
              </p:cNvSpPr>
              <p:nvPr/>
            </p:nvSpPr>
            <p:spPr bwMode="auto">
              <a:xfrm>
                <a:off x="2047" y="2163"/>
                <a:ext cx="227" cy="227"/>
              </a:xfrm>
              <a:custGeom>
                <a:avLst/>
                <a:gdLst>
                  <a:gd name="T0" fmla="*/ 0 w 225"/>
                  <a:gd name="T1" fmla="*/ 0 h 227"/>
                  <a:gd name="T2" fmla="*/ 188 w 225"/>
                  <a:gd name="T3" fmla="*/ 0 h 227"/>
                  <a:gd name="T4" fmla="*/ 233 w 225"/>
                  <a:gd name="T5" fmla="*/ 46 h 227"/>
                  <a:gd name="T6" fmla="*/ 233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8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697" name="Freeform 180"/>
              <p:cNvSpPr>
                <a:spLocks/>
              </p:cNvSpPr>
              <p:nvPr/>
            </p:nvSpPr>
            <p:spPr bwMode="auto">
              <a:xfrm rot="5400000">
                <a:off x="2046" y="2251"/>
                <a:ext cx="227" cy="227"/>
              </a:xfrm>
              <a:custGeom>
                <a:avLst/>
                <a:gdLst>
                  <a:gd name="T0" fmla="*/ 0 w 225"/>
                  <a:gd name="T1" fmla="*/ 0 h 227"/>
                  <a:gd name="T2" fmla="*/ 188 w 225"/>
                  <a:gd name="T3" fmla="*/ 0 h 227"/>
                  <a:gd name="T4" fmla="*/ 233 w 225"/>
                  <a:gd name="T5" fmla="*/ 46 h 227"/>
                  <a:gd name="T6" fmla="*/ 233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8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2693" name="Group 181"/>
            <p:cNvGrpSpPr>
              <a:grpSpLocks/>
            </p:cNvGrpSpPr>
            <p:nvPr/>
          </p:nvGrpSpPr>
          <p:grpSpPr bwMode="auto">
            <a:xfrm rot="10800000">
              <a:off x="3060" y="2160"/>
              <a:ext cx="228" cy="315"/>
              <a:chOff x="2046" y="2163"/>
              <a:chExt cx="228" cy="315"/>
            </a:xfrm>
          </p:grpSpPr>
          <p:sp>
            <p:nvSpPr>
              <p:cNvPr id="22694" name="Freeform 182"/>
              <p:cNvSpPr>
                <a:spLocks/>
              </p:cNvSpPr>
              <p:nvPr/>
            </p:nvSpPr>
            <p:spPr bwMode="auto">
              <a:xfrm>
                <a:off x="2047" y="2163"/>
                <a:ext cx="227" cy="227"/>
              </a:xfrm>
              <a:custGeom>
                <a:avLst/>
                <a:gdLst>
                  <a:gd name="T0" fmla="*/ 0 w 225"/>
                  <a:gd name="T1" fmla="*/ 0 h 227"/>
                  <a:gd name="T2" fmla="*/ 188 w 225"/>
                  <a:gd name="T3" fmla="*/ 0 h 227"/>
                  <a:gd name="T4" fmla="*/ 233 w 225"/>
                  <a:gd name="T5" fmla="*/ 46 h 227"/>
                  <a:gd name="T6" fmla="*/ 233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8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695" name="Freeform 183"/>
              <p:cNvSpPr>
                <a:spLocks/>
              </p:cNvSpPr>
              <p:nvPr/>
            </p:nvSpPr>
            <p:spPr bwMode="auto">
              <a:xfrm rot="5400000">
                <a:off x="2046" y="2251"/>
                <a:ext cx="227" cy="227"/>
              </a:xfrm>
              <a:custGeom>
                <a:avLst/>
                <a:gdLst>
                  <a:gd name="T0" fmla="*/ 0 w 225"/>
                  <a:gd name="T1" fmla="*/ 0 h 227"/>
                  <a:gd name="T2" fmla="*/ 188 w 225"/>
                  <a:gd name="T3" fmla="*/ 0 h 227"/>
                  <a:gd name="T4" fmla="*/ 233 w 225"/>
                  <a:gd name="T5" fmla="*/ 46 h 227"/>
                  <a:gd name="T6" fmla="*/ 233 w 225"/>
                  <a:gd name="T7" fmla="*/ 227 h 227"/>
                  <a:gd name="T8" fmla="*/ 0 60000 65536"/>
                  <a:gd name="T9" fmla="*/ 0 60000 65536"/>
                  <a:gd name="T10" fmla="*/ 0 60000 65536"/>
                  <a:gd name="T11" fmla="*/ 0 60000 65536"/>
                  <a:gd name="T12" fmla="*/ 0 w 225"/>
                  <a:gd name="T13" fmla="*/ 0 h 227"/>
                  <a:gd name="T14" fmla="*/ 225 w 225"/>
                  <a:gd name="T15" fmla="*/ 227 h 227"/>
                </a:gdLst>
                <a:ahLst/>
                <a:cxnLst>
                  <a:cxn ang="T8">
                    <a:pos x="T0" y="T1"/>
                  </a:cxn>
                  <a:cxn ang="T9">
                    <a:pos x="T2" y="T3"/>
                  </a:cxn>
                  <a:cxn ang="T10">
                    <a:pos x="T4" y="T5"/>
                  </a:cxn>
                  <a:cxn ang="T11">
                    <a:pos x="T6" y="T7"/>
                  </a:cxn>
                </a:cxnLst>
                <a:rect l="T12" t="T13" r="T14" b="T15"/>
                <a:pathLst>
                  <a:path w="225" h="227">
                    <a:moveTo>
                      <a:pt x="0" y="0"/>
                    </a:moveTo>
                    <a:lnTo>
                      <a:pt x="180" y="0"/>
                    </a:lnTo>
                    <a:cubicBezTo>
                      <a:pt x="217" y="8"/>
                      <a:pt x="218" y="8"/>
                      <a:pt x="225" y="46"/>
                    </a:cubicBezTo>
                    <a:lnTo>
                      <a:pt x="225" y="227"/>
                    </a:lnTo>
                  </a:path>
                </a:pathLst>
              </a:custGeom>
              <a:noFill/>
              <a:ln w="9525" cap="flat">
                <a:solidFill>
                  <a:srgbClr val="8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sp>
        <p:nvSpPr>
          <p:cNvPr id="33" name="3 Título"/>
          <p:cNvSpPr txBox="1">
            <a:spLocks/>
          </p:cNvSpPr>
          <p:nvPr/>
        </p:nvSpPr>
        <p:spPr>
          <a:xfrm>
            <a:off x="468313" y="476250"/>
            <a:ext cx="8229600" cy="576486"/>
          </a:xfrm>
          <a:prstGeom prst="rect">
            <a:avLst/>
          </a:prstGeom>
        </p:spPr>
        <p:txBody>
          <a:bodyPr>
            <a:normAutofit fontScale="90000"/>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r>
              <a:rPr lang="es-ES" sz="3100" kern="0" smtClean="0"/>
              <a:t>Simplificación de funciones. Mapas de Karnaugh</a:t>
            </a:r>
            <a:r>
              <a:rPr lang="es-ES" kern="0" smtClean="0"/>
              <a:t>.</a:t>
            </a:r>
            <a:endParaRPr lang="es-ES" kern="0" dirty="0"/>
          </a:p>
        </p:txBody>
      </p:sp>
    </p:spTree>
    <p:extLst>
      <p:ext uri="{BB962C8B-B14F-4D97-AF65-F5344CB8AC3E}">
        <p14:creationId xmlns:p14="http://schemas.microsoft.com/office/powerpoint/2010/main" val="252727756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12998"/>
                                        </p:tgtEl>
                                        <p:attrNameLst>
                                          <p:attrName>style.visibility</p:attrName>
                                        </p:attrNameLst>
                                      </p:cBhvr>
                                      <p:to>
                                        <p:strVal val="visible"/>
                                      </p:to>
                                    </p:set>
                                    <p:animEffect transition="in" filter="wipe(up)">
                                      <p:cBhvr>
                                        <p:cTn id="7" dur="500"/>
                                        <p:tgtEl>
                                          <p:spTgt spid="21299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3108"/>
                                        </p:tgtEl>
                                        <p:attrNameLst>
                                          <p:attrName>style.visibility</p:attrName>
                                        </p:attrNameLst>
                                      </p:cBhvr>
                                      <p:to>
                                        <p:strVal val="visible"/>
                                      </p:to>
                                    </p:set>
                                    <p:animEffect transition="in" filter="wipe(up)">
                                      <p:cBhvr>
                                        <p:cTn id="11" dur="500"/>
                                        <p:tgtEl>
                                          <p:spTgt spid="21310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3151"/>
                                        </p:tgtEl>
                                        <p:attrNameLst>
                                          <p:attrName>style.visibility</p:attrName>
                                        </p:attrNameLst>
                                      </p:cBhvr>
                                      <p:to>
                                        <p:strVal val="visible"/>
                                      </p:to>
                                    </p:set>
                                    <p:animEffect transition="in" filter="wipe(up)">
                                      <p:cBhvr>
                                        <p:cTn id="15" dur="500"/>
                                        <p:tgtEl>
                                          <p:spTgt spid="213151"/>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3165"/>
                                        </p:tgtEl>
                                        <p:attrNameLst>
                                          <p:attrName>style.visibility</p:attrName>
                                        </p:attrNameLst>
                                      </p:cBhvr>
                                      <p:to>
                                        <p:strVal val="visible"/>
                                      </p:to>
                                    </p:set>
                                    <p:animEffect transition="in" filter="wipe(up)">
                                      <p:cBhvr>
                                        <p:cTn id="42" dur="500"/>
                                        <p:tgtEl>
                                          <p:spTgt spid="213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151" grpId="0" animBg="1"/>
      <p:bldP spid="21316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250825" y="1268413"/>
            <a:ext cx="86375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El circuito lógico que determina la siguiente función quedará como sigue:</a:t>
            </a:r>
          </a:p>
        </p:txBody>
      </p:sp>
      <p:sp>
        <p:nvSpPr>
          <p:cNvPr id="215045" name="Rectangle 5"/>
          <p:cNvSpPr>
            <a:spLocks noChangeArrowheads="1"/>
          </p:cNvSpPr>
          <p:nvPr/>
        </p:nvSpPr>
        <p:spPr bwMode="auto">
          <a:xfrm>
            <a:off x="539750" y="1628775"/>
            <a:ext cx="2592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ctr" eaLnBrk="1" hangingPunct="1">
              <a:spcBef>
                <a:spcPct val="0"/>
              </a:spcBef>
              <a:buFontTx/>
              <a:buNone/>
            </a:pPr>
            <a:r>
              <a:rPr lang="es-ES" altLang="es-ES" sz="2000" b="1" i="1">
                <a:latin typeface="Times New Roman" pitchFamily="18" charset="0"/>
              </a:rPr>
              <a:t>f</a:t>
            </a:r>
            <a:r>
              <a:rPr lang="es-ES" altLang="es-ES" sz="2000" b="1" i="1"/>
              <a:t> = </a:t>
            </a:r>
            <a:r>
              <a:rPr lang="es-ES" altLang="es-ES" sz="2000" b="1" i="1">
                <a:solidFill>
                  <a:srgbClr val="0000FF"/>
                </a:solidFill>
              </a:rPr>
              <a:t>a’c </a:t>
            </a:r>
            <a:r>
              <a:rPr lang="es-ES" altLang="es-ES" sz="1800" b="1" i="1"/>
              <a:t>+</a:t>
            </a:r>
            <a:r>
              <a:rPr lang="es-ES" altLang="es-ES" sz="2000" b="1" i="1"/>
              <a:t> </a:t>
            </a:r>
            <a:r>
              <a:rPr lang="es-ES" altLang="es-ES" sz="1800" b="1" i="1">
                <a:solidFill>
                  <a:srgbClr val="0000FF"/>
                </a:solidFill>
              </a:rPr>
              <a:t>a’d’ </a:t>
            </a:r>
            <a:r>
              <a:rPr lang="es-ES" altLang="es-ES" sz="2000" b="1" i="1"/>
              <a:t>+ </a:t>
            </a:r>
            <a:r>
              <a:rPr lang="es-ES" altLang="es-ES" sz="2000" b="1" i="1">
                <a:solidFill>
                  <a:srgbClr val="0000FF"/>
                </a:solidFill>
              </a:rPr>
              <a:t>b’d’</a:t>
            </a:r>
          </a:p>
        </p:txBody>
      </p:sp>
      <p:grpSp>
        <p:nvGrpSpPr>
          <p:cNvPr id="2" name="Group 6"/>
          <p:cNvGrpSpPr>
            <a:grpSpLocks/>
          </p:cNvGrpSpPr>
          <p:nvPr/>
        </p:nvGrpSpPr>
        <p:grpSpPr bwMode="auto">
          <a:xfrm>
            <a:off x="590550" y="2206625"/>
            <a:ext cx="5421313" cy="2735263"/>
            <a:chOff x="372" y="1390"/>
            <a:chExt cx="3415" cy="1723"/>
          </a:xfrm>
        </p:grpSpPr>
        <p:grpSp>
          <p:nvGrpSpPr>
            <p:cNvPr id="23559" name="Group 7"/>
            <p:cNvGrpSpPr>
              <a:grpSpLocks/>
            </p:cNvGrpSpPr>
            <p:nvPr/>
          </p:nvGrpSpPr>
          <p:grpSpPr bwMode="auto">
            <a:xfrm>
              <a:off x="476" y="1613"/>
              <a:ext cx="2216" cy="1500"/>
              <a:chOff x="476" y="1613"/>
              <a:chExt cx="2216" cy="1500"/>
            </a:xfrm>
          </p:grpSpPr>
          <p:grpSp>
            <p:nvGrpSpPr>
              <p:cNvPr id="23566" name="Group 8"/>
              <p:cNvGrpSpPr>
                <a:grpSpLocks noChangeAspect="1"/>
              </p:cNvGrpSpPr>
              <p:nvPr/>
            </p:nvGrpSpPr>
            <p:grpSpPr bwMode="auto">
              <a:xfrm rot="5400000">
                <a:off x="496" y="1795"/>
                <a:ext cx="227" cy="142"/>
                <a:chOff x="1519" y="1150"/>
                <a:chExt cx="907" cy="567"/>
              </a:xfrm>
            </p:grpSpPr>
            <p:grpSp>
              <p:nvGrpSpPr>
                <p:cNvPr id="23620" name="Group 9"/>
                <p:cNvGrpSpPr>
                  <a:grpSpLocks noChangeAspect="1"/>
                </p:cNvGrpSpPr>
                <p:nvPr/>
              </p:nvGrpSpPr>
              <p:grpSpPr bwMode="auto">
                <a:xfrm>
                  <a:off x="1519" y="1150"/>
                  <a:ext cx="907" cy="567"/>
                  <a:chOff x="1519" y="1150"/>
                  <a:chExt cx="907" cy="567"/>
                </a:xfrm>
              </p:grpSpPr>
              <p:sp>
                <p:nvSpPr>
                  <p:cNvPr id="23622" name="Line 10"/>
                  <p:cNvSpPr>
                    <a:spLocks noChangeAspect="1" noChangeShapeType="1"/>
                  </p:cNvSpPr>
                  <p:nvPr/>
                </p:nvSpPr>
                <p:spPr bwMode="auto">
                  <a:xfrm>
                    <a:off x="1519" y="1434"/>
                    <a:ext cx="90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623" name="AutoShape 11"/>
                  <p:cNvSpPr>
                    <a:spLocks noChangeAspect="1" noChangeArrowheads="1"/>
                  </p:cNvSpPr>
                  <p:nvPr/>
                </p:nvSpPr>
                <p:spPr bwMode="auto">
                  <a:xfrm rot="5400000">
                    <a:off x="1701" y="1207"/>
                    <a:ext cx="567" cy="453"/>
                  </a:xfrm>
                  <a:prstGeom prst="triangle">
                    <a:avLst>
                      <a:gd name="adj" fmla="val 50000"/>
                    </a:avLst>
                  </a:prstGeom>
                  <a:solidFill>
                    <a:schemeClr val="bg1"/>
                  </a:solidFill>
                  <a:ln w="190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3621" name="Oval 12"/>
                <p:cNvSpPr>
                  <a:spLocks noChangeAspect="1" noChangeArrowheads="1"/>
                </p:cNvSpPr>
                <p:nvPr/>
              </p:nvSpPr>
              <p:spPr bwMode="auto">
                <a:xfrm>
                  <a:off x="2200" y="1389"/>
                  <a:ext cx="91" cy="91"/>
                </a:xfrm>
                <a:prstGeom prst="ellipse">
                  <a:avLst/>
                </a:prstGeom>
                <a:solidFill>
                  <a:schemeClr val="bg1"/>
                </a:solidFill>
                <a:ln w="19050">
                  <a:solidFill>
                    <a:srgbClr val="FF000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3567" name="Group 13"/>
              <p:cNvGrpSpPr>
                <a:grpSpLocks noChangeAspect="1"/>
              </p:cNvGrpSpPr>
              <p:nvPr/>
            </p:nvGrpSpPr>
            <p:grpSpPr bwMode="auto">
              <a:xfrm>
                <a:off x="1605" y="2219"/>
                <a:ext cx="499" cy="250"/>
                <a:chOff x="385" y="2215"/>
                <a:chExt cx="998" cy="499"/>
              </a:xfrm>
            </p:grpSpPr>
            <p:grpSp>
              <p:nvGrpSpPr>
                <p:cNvPr id="23614" name="Group 14"/>
                <p:cNvGrpSpPr>
                  <a:grpSpLocks noChangeAspect="1"/>
                </p:cNvGrpSpPr>
                <p:nvPr/>
              </p:nvGrpSpPr>
              <p:grpSpPr bwMode="auto">
                <a:xfrm>
                  <a:off x="385" y="2341"/>
                  <a:ext cx="998" cy="265"/>
                  <a:chOff x="385" y="2341"/>
                  <a:chExt cx="998" cy="265"/>
                </a:xfrm>
              </p:grpSpPr>
              <p:grpSp>
                <p:nvGrpSpPr>
                  <p:cNvPr id="23616" name="Group 15"/>
                  <p:cNvGrpSpPr>
                    <a:grpSpLocks noChangeAspect="1"/>
                  </p:cNvGrpSpPr>
                  <p:nvPr/>
                </p:nvGrpSpPr>
                <p:grpSpPr bwMode="auto">
                  <a:xfrm>
                    <a:off x="385" y="2341"/>
                    <a:ext cx="454" cy="265"/>
                    <a:chOff x="385" y="2341"/>
                    <a:chExt cx="454" cy="265"/>
                  </a:xfrm>
                </p:grpSpPr>
                <p:sp>
                  <p:nvSpPr>
                    <p:cNvPr id="23618" name="Line 16"/>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619" name="Line 17"/>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617" name="Line 18"/>
                  <p:cNvSpPr>
                    <a:spLocks noChangeAspect="1" noChangeShapeType="1"/>
                  </p:cNvSpPr>
                  <p:nvPr/>
                </p:nvSpPr>
                <p:spPr bwMode="auto">
                  <a:xfrm>
                    <a:off x="930" y="2469"/>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615" name="AutoShape 19"/>
                <p:cNvSpPr>
                  <a:spLocks noChangeAspect="1" noChangeArrowheads="1"/>
                </p:cNvSpPr>
                <p:nvPr/>
              </p:nvSpPr>
              <p:spPr bwMode="auto">
                <a:xfrm>
                  <a:off x="657" y="2215"/>
                  <a:ext cx="499" cy="499"/>
                </a:xfrm>
                <a:prstGeom prst="flowChartDelay">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3568" name="Group 20"/>
              <p:cNvGrpSpPr>
                <a:grpSpLocks/>
              </p:cNvGrpSpPr>
              <p:nvPr/>
            </p:nvGrpSpPr>
            <p:grpSpPr bwMode="auto">
              <a:xfrm>
                <a:off x="2099" y="2524"/>
                <a:ext cx="593" cy="272"/>
                <a:chOff x="2060" y="2387"/>
                <a:chExt cx="593" cy="272"/>
              </a:xfrm>
            </p:grpSpPr>
            <p:sp>
              <p:nvSpPr>
                <p:cNvPr id="23606" name="Line 21"/>
                <p:cNvSpPr>
                  <a:spLocks noChangeAspect="1" noChangeShapeType="1"/>
                </p:cNvSpPr>
                <p:nvPr/>
              </p:nvSpPr>
              <p:spPr bwMode="auto">
                <a:xfrm>
                  <a:off x="2427" y="2525"/>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23607" name="Group 22"/>
                <p:cNvGrpSpPr>
                  <a:grpSpLocks noChangeAspect="1"/>
                </p:cNvGrpSpPr>
                <p:nvPr/>
              </p:nvGrpSpPr>
              <p:grpSpPr bwMode="auto">
                <a:xfrm>
                  <a:off x="2197" y="2387"/>
                  <a:ext cx="249" cy="272"/>
                  <a:chOff x="657" y="3294"/>
                  <a:chExt cx="499" cy="544"/>
                </a:xfrm>
              </p:grpSpPr>
              <p:sp>
                <p:nvSpPr>
                  <p:cNvPr id="23611" name="Arc 23"/>
                  <p:cNvSpPr>
                    <a:spLocks noChangeAspect="1"/>
                  </p:cNvSpPr>
                  <p:nvPr/>
                </p:nvSpPr>
                <p:spPr bwMode="auto">
                  <a:xfrm>
                    <a:off x="657" y="3562"/>
                    <a:ext cx="499" cy="276"/>
                  </a:xfrm>
                  <a:custGeom>
                    <a:avLst/>
                    <a:gdLst>
                      <a:gd name="T0" fmla="*/ 0 w 21600"/>
                      <a:gd name="T1" fmla="*/ 0 h 21920"/>
                      <a:gd name="T2" fmla="*/ 0 w 21600"/>
                      <a:gd name="T3" fmla="*/ 0 h 21920"/>
                      <a:gd name="T4" fmla="*/ 0 w 21600"/>
                      <a:gd name="T5" fmla="*/ 0 h 21920"/>
                      <a:gd name="T6" fmla="*/ 0 60000 65536"/>
                      <a:gd name="T7" fmla="*/ 0 60000 65536"/>
                      <a:gd name="T8" fmla="*/ 0 60000 65536"/>
                      <a:gd name="T9" fmla="*/ 0 w 21600"/>
                      <a:gd name="T10" fmla="*/ 0 h 21920"/>
                      <a:gd name="T11" fmla="*/ 21600 w 21600"/>
                      <a:gd name="T12" fmla="*/ 21920 h 21920"/>
                    </a:gdLst>
                    <a:ahLst/>
                    <a:cxnLst>
                      <a:cxn ang="T6">
                        <a:pos x="T0" y="T1"/>
                      </a:cxn>
                      <a:cxn ang="T7">
                        <a:pos x="T2" y="T3"/>
                      </a:cxn>
                      <a:cxn ang="T8">
                        <a:pos x="T4" y="T5"/>
                      </a:cxn>
                    </a:cxnLst>
                    <a:rect l="T9" t="T10" r="T11" b="T12"/>
                    <a:pathLst>
                      <a:path w="21600" h="21920" fill="none" extrusionOk="0">
                        <a:moveTo>
                          <a:pt x="21597" y="0"/>
                        </a:moveTo>
                        <a:cubicBezTo>
                          <a:pt x="21599" y="106"/>
                          <a:pt x="21600" y="213"/>
                          <a:pt x="21600" y="320"/>
                        </a:cubicBezTo>
                        <a:cubicBezTo>
                          <a:pt x="21600" y="12192"/>
                          <a:pt x="12017" y="21839"/>
                          <a:pt x="144" y="21919"/>
                        </a:cubicBezTo>
                      </a:path>
                      <a:path w="21600" h="21920" stroke="0" extrusionOk="0">
                        <a:moveTo>
                          <a:pt x="21597" y="0"/>
                        </a:moveTo>
                        <a:cubicBezTo>
                          <a:pt x="21599" y="106"/>
                          <a:pt x="21600" y="213"/>
                          <a:pt x="21600" y="320"/>
                        </a:cubicBezTo>
                        <a:cubicBezTo>
                          <a:pt x="21600" y="12192"/>
                          <a:pt x="12017" y="21839"/>
                          <a:pt x="144" y="21919"/>
                        </a:cubicBezTo>
                        <a:lnTo>
                          <a:pt x="0" y="320"/>
                        </a:lnTo>
                        <a:lnTo>
                          <a:pt x="21597" y="0"/>
                        </a:lnTo>
                        <a:close/>
                      </a:path>
                    </a:pathLst>
                  </a:custGeom>
                  <a:solidFill>
                    <a:schemeClr val="bg1"/>
                  </a:solidFill>
                  <a:ln w="19050">
                    <a:solidFill>
                      <a:schemeClr val="tx1"/>
                    </a:solidFill>
                    <a:round/>
                    <a:headEnd/>
                    <a:tailEnd/>
                  </a:ln>
                </p:spPr>
                <p:txBody>
                  <a:bodyPr wrap="none" anchor="ctr"/>
                  <a:lstStyle/>
                  <a:p>
                    <a:endParaRPr lang="es-ES"/>
                  </a:p>
                </p:txBody>
              </p:sp>
              <p:sp>
                <p:nvSpPr>
                  <p:cNvPr id="23612" name="Arc 24"/>
                  <p:cNvSpPr>
                    <a:spLocks noChangeAspect="1"/>
                  </p:cNvSpPr>
                  <p:nvPr/>
                </p:nvSpPr>
                <p:spPr bwMode="auto">
                  <a:xfrm>
                    <a:off x="657" y="3294"/>
                    <a:ext cx="499"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19050">
                    <a:solidFill>
                      <a:schemeClr val="tx1"/>
                    </a:solidFill>
                    <a:round/>
                    <a:headEnd/>
                    <a:tailEnd/>
                  </a:ln>
                </p:spPr>
                <p:txBody>
                  <a:bodyPr wrap="none" anchor="ctr"/>
                  <a:lstStyle/>
                  <a:p>
                    <a:endParaRPr lang="es-ES"/>
                  </a:p>
                </p:txBody>
              </p:sp>
              <p:sp>
                <p:nvSpPr>
                  <p:cNvPr id="23613" name="Arc 25"/>
                  <p:cNvSpPr>
                    <a:spLocks noChangeAspect="1"/>
                  </p:cNvSpPr>
                  <p:nvPr/>
                </p:nvSpPr>
                <p:spPr bwMode="auto">
                  <a:xfrm>
                    <a:off x="657" y="3294"/>
                    <a:ext cx="91" cy="544"/>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8"/>
                          <a:pt x="12008" y="43128"/>
                          <a:pt x="129" y="43199"/>
                        </a:cubicBezTo>
                      </a:path>
                      <a:path w="21600" h="43200" stroke="0" extrusionOk="0">
                        <a:moveTo>
                          <a:pt x="-1" y="0"/>
                        </a:moveTo>
                        <a:cubicBezTo>
                          <a:pt x="11929" y="0"/>
                          <a:pt x="21600" y="9670"/>
                          <a:pt x="21600" y="21600"/>
                        </a:cubicBezTo>
                        <a:cubicBezTo>
                          <a:pt x="21600" y="33478"/>
                          <a:pt x="12008" y="43128"/>
                          <a:pt x="129" y="43199"/>
                        </a:cubicBezTo>
                        <a:lnTo>
                          <a:pt x="0" y="21600"/>
                        </a:lnTo>
                        <a:lnTo>
                          <a:pt x="-1" y="0"/>
                        </a:lnTo>
                        <a:close/>
                      </a:path>
                    </a:pathLst>
                  </a:custGeom>
                  <a:solidFill>
                    <a:schemeClr val="bg1"/>
                  </a:solidFill>
                  <a:ln w="19050">
                    <a:solidFill>
                      <a:schemeClr val="tx1"/>
                    </a:solidFill>
                    <a:round/>
                    <a:headEnd/>
                    <a:tailEnd/>
                  </a:ln>
                </p:spPr>
                <p:txBody>
                  <a:bodyPr wrap="none" anchor="ctr"/>
                  <a:lstStyle/>
                  <a:p>
                    <a:endParaRPr lang="es-ES"/>
                  </a:p>
                </p:txBody>
              </p:sp>
            </p:grpSp>
            <p:grpSp>
              <p:nvGrpSpPr>
                <p:cNvPr id="23608" name="Group 26"/>
                <p:cNvGrpSpPr>
                  <a:grpSpLocks noChangeAspect="1"/>
                </p:cNvGrpSpPr>
                <p:nvPr/>
              </p:nvGrpSpPr>
              <p:grpSpPr bwMode="auto">
                <a:xfrm>
                  <a:off x="2060" y="2461"/>
                  <a:ext cx="178" cy="132"/>
                  <a:chOff x="385" y="2341"/>
                  <a:chExt cx="454" cy="265"/>
                </a:xfrm>
              </p:grpSpPr>
              <p:sp>
                <p:nvSpPr>
                  <p:cNvPr id="23609" name="Line 27"/>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610" name="Line 28"/>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grpSp>
            <p:nvGrpSpPr>
              <p:cNvPr id="23569" name="Group 29"/>
              <p:cNvGrpSpPr>
                <a:grpSpLocks noChangeAspect="1"/>
              </p:cNvGrpSpPr>
              <p:nvPr/>
            </p:nvGrpSpPr>
            <p:grpSpPr bwMode="auto">
              <a:xfrm rot="5400000">
                <a:off x="795" y="1795"/>
                <a:ext cx="227" cy="142"/>
                <a:chOff x="1519" y="1150"/>
                <a:chExt cx="907" cy="567"/>
              </a:xfrm>
            </p:grpSpPr>
            <p:grpSp>
              <p:nvGrpSpPr>
                <p:cNvPr id="23602" name="Group 30"/>
                <p:cNvGrpSpPr>
                  <a:grpSpLocks noChangeAspect="1"/>
                </p:cNvGrpSpPr>
                <p:nvPr/>
              </p:nvGrpSpPr>
              <p:grpSpPr bwMode="auto">
                <a:xfrm>
                  <a:off x="1519" y="1150"/>
                  <a:ext cx="907" cy="567"/>
                  <a:chOff x="1519" y="1150"/>
                  <a:chExt cx="907" cy="567"/>
                </a:xfrm>
              </p:grpSpPr>
              <p:sp>
                <p:nvSpPr>
                  <p:cNvPr id="23604" name="Line 31"/>
                  <p:cNvSpPr>
                    <a:spLocks noChangeAspect="1" noChangeShapeType="1"/>
                  </p:cNvSpPr>
                  <p:nvPr/>
                </p:nvSpPr>
                <p:spPr bwMode="auto">
                  <a:xfrm>
                    <a:off x="1519" y="1434"/>
                    <a:ext cx="90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605" name="AutoShape 32"/>
                  <p:cNvSpPr>
                    <a:spLocks noChangeAspect="1" noChangeArrowheads="1"/>
                  </p:cNvSpPr>
                  <p:nvPr/>
                </p:nvSpPr>
                <p:spPr bwMode="auto">
                  <a:xfrm rot="5400000">
                    <a:off x="1701" y="1207"/>
                    <a:ext cx="567" cy="453"/>
                  </a:xfrm>
                  <a:prstGeom prst="triangle">
                    <a:avLst>
                      <a:gd name="adj" fmla="val 50000"/>
                    </a:avLst>
                  </a:prstGeom>
                  <a:solidFill>
                    <a:schemeClr val="bg1"/>
                  </a:solidFill>
                  <a:ln w="190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3603" name="Oval 33"/>
                <p:cNvSpPr>
                  <a:spLocks noChangeAspect="1" noChangeArrowheads="1"/>
                </p:cNvSpPr>
                <p:nvPr/>
              </p:nvSpPr>
              <p:spPr bwMode="auto">
                <a:xfrm>
                  <a:off x="2200" y="1389"/>
                  <a:ext cx="91" cy="91"/>
                </a:xfrm>
                <a:prstGeom prst="ellipse">
                  <a:avLst/>
                </a:prstGeom>
                <a:solidFill>
                  <a:schemeClr val="bg1"/>
                </a:solidFill>
                <a:ln w="19050">
                  <a:solidFill>
                    <a:srgbClr val="FF000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3570" name="Group 34"/>
              <p:cNvGrpSpPr>
                <a:grpSpLocks noChangeAspect="1"/>
              </p:cNvGrpSpPr>
              <p:nvPr/>
            </p:nvGrpSpPr>
            <p:grpSpPr bwMode="auto">
              <a:xfrm rot="5400000">
                <a:off x="1335" y="1795"/>
                <a:ext cx="227" cy="142"/>
                <a:chOff x="1519" y="1150"/>
                <a:chExt cx="907" cy="567"/>
              </a:xfrm>
            </p:grpSpPr>
            <p:grpSp>
              <p:nvGrpSpPr>
                <p:cNvPr id="23598" name="Group 35"/>
                <p:cNvGrpSpPr>
                  <a:grpSpLocks noChangeAspect="1"/>
                </p:cNvGrpSpPr>
                <p:nvPr/>
              </p:nvGrpSpPr>
              <p:grpSpPr bwMode="auto">
                <a:xfrm>
                  <a:off x="1519" y="1150"/>
                  <a:ext cx="907" cy="567"/>
                  <a:chOff x="1519" y="1150"/>
                  <a:chExt cx="907" cy="567"/>
                </a:xfrm>
              </p:grpSpPr>
              <p:sp>
                <p:nvSpPr>
                  <p:cNvPr id="23600" name="Line 36"/>
                  <p:cNvSpPr>
                    <a:spLocks noChangeAspect="1" noChangeShapeType="1"/>
                  </p:cNvSpPr>
                  <p:nvPr/>
                </p:nvSpPr>
                <p:spPr bwMode="auto">
                  <a:xfrm>
                    <a:off x="1519" y="1434"/>
                    <a:ext cx="90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601" name="AutoShape 37"/>
                  <p:cNvSpPr>
                    <a:spLocks noChangeAspect="1" noChangeArrowheads="1"/>
                  </p:cNvSpPr>
                  <p:nvPr/>
                </p:nvSpPr>
                <p:spPr bwMode="auto">
                  <a:xfrm rot="5400000">
                    <a:off x="1701" y="1207"/>
                    <a:ext cx="567" cy="453"/>
                  </a:xfrm>
                  <a:prstGeom prst="triangle">
                    <a:avLst>
                      <a:gd name="adj" fmla="val 50000"/>
                    </a:avLst>
                  </a:prstGeom>
                  <a:solidFill>
                    <a:schemeClr val="bg1"/>
                  </a:solidFill>
                  <a:ln w="190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3599" name="Oval 38"/>
                <p:cNvSpPr>
                  <a:spLocks noChangeAspect="1" noChangeArrowheads="1"/>
                </p:cNvSpPr>
                <p:nvPr/>
              </p:nvSpPr>
              <p:spPr bwMode="auto">
                <a:xfrm>
                  <a:off x="2200" y="1389"/>
                  <a:ext cx="91" cy="91"/>
                </a:xfrm>
                <a:prstGeom prst="ellipse">
                  <a:avLst/>
                </a:prstGeom>
                <a:solidFill>
                  <a:schemeClr val="bg1"/>
                </a:solidFill>
                <a:ln w="19050">
                  <a:solidFill>
                    <a:srgbClr val="FF000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3571" name="Group 39"/>
              <p:cNvGrpSpPr>
                <a:grpSpLocks noChangeAspect="1"/>
              </p:cNvGrpSpPr>
              <p:nvPr/>
            </p:nvGrpSpPr>
            <p:grpSpPr bwMode="auto">
              <a:xfrm>
                <a:off x="1605" y="2546"/>
                <a:ext cx="499" cy="250"/>
                <a:chOff x="385" y="2215"/>
                <a:chExt cx="998" cy="499"/>
              </a:xfrm>
            </p:grpSpPr>
            <p:grpSp>
              <p:nvGrpSpPr>
                <p:cNvPr id="23592" name="Group 40"/>
                <p:cNvGrpSpPr>
                  <a:grpSpLocks noChangeAspect="1"/>
                </p:cNvGrpSpPr>
                <p:nvPr/>
              </p:nvGrpSpPr>
              <p:grpSpPr bwMode="auto">
                <a:xfrm>
                  <a:off x="385" y="2341"/>
                  <a:ext cx="998" cy="265"/>
                  <a:chOff x="385" y="2341"/>
                  <a:chExt cx="998" cy="265"/>
                </a:xfrm>
              </p:grpSpPr>
              <p:grpSp>
                <p:nvGrpSpPr>
                  <p:cNvPr id="23594" name="Group 41"/>
                  <p:cNvGrpSpPr>
                    <a:grpSpLocks noChangeAspect="1"/>
                  </p:cNvGrpSpPr>
                  <p:nvPr/>
                </p:nvGrpSpPr>
                <p:grpSpPr bwMode="auto">
                  <a:xfrm>
                    <a:off x="385" y="2341"/>
                    <a:ext cx="454" cy="265"/>
                    <a:chOff x="385" y="2341"/>
                    <a:chExt cx="454" cy="265"/>
                  </a:xfrm>
                </p:grpSpPr>
                <p:sp>
                  <p:nvSpPr>
                    <p:cNvPr id="23596" name="Line 42"/>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97" name="Line 43"/>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595" name="Line 44"/>
                  <p:cNvSpPr>
                    <a:spLocks noChangeAspect="1" noChangeShapeType="1"/>
                  </p:cNvSpPr>
                  <p:nvPr/>
                </p:nvSpPr>
                <p:spPr bwMode="auto">
                  <a:xfrm>
                    <a:off x="930" y="2469"/>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593" name="AutoShape 45"/>
                <p:cNvSpPr>
                  <a:spLocks noChangeAspect="1" noChangeArrowheads="1"/>
                </p:cNvSpPr>
                <p:nvPr/>
              </p:nvSpPr>
              <p:spPr bwMode="auto">
                <a:xfrm>
                  <a:off x="657" y="2215"/>
                  <a:ext cx="499" cy="499"/>
                </a:xfrm>
                <a:prstGeom prst="flowChartDelay">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3572" name="Group 46"/>
              <p:cNvGrpSpPr>
                <a:grpSpLocks noChangeAspect="1"/>
              </p:cNvGrpSpPr>
              <p:nvPr/>
            </p:nvGrpSpPr>
            <p:grpSpPr bwMode="auto">
              <a:xfrm>
                <a:off x="1605" y="2863"/>
                <a:ext cx="499" cy="250"/>
                <a:chOff x="385" y="2215"/>
                <a:chExt cx="998" cy="499"/>
              </a:xfrm>
            </p:grpSpPr>
            <p:grpSp>
              <p:nvGrpSpPr>
                <p:cNvPr id="23586" name="Group 47"/>
                <p:cNvGrpSpPr>
                  <a:grpSpLocks noChangeAspect="1"/>
                </p:cNvGrpSpPr>
                <p:nvPr/>
              </p:nvGrpSpPr>
              <p:grpSpPr bwMode="auto">
                <a:xfrm>
                  <a:off x="385" y="2341"/>
                  <a:ext cx="998" cy="265"/>
                  <a:chOff x="385" y="2341"/>
                  <a:chExt cx="998" cy="265"/>
                </a:xfrm>
              </p:grpSpPr>
              <p:grpSp>
                <p:nvGrpSpPr>
                  <p:cNvPr id="23588" name="Group 48"/>
                  <p:cNvGrpSpPr>
                    <a:grpSpLocks noChangeAspect="1"/>
                  </p:cNvGrpSpPr>
                  <p:nvPr/>
                </p:nvGrpSpPr>
                <p:grpSpPr bwMode="auto">
                  <a:xfrm>
                    <a:off x="385" y="2341"/>
                    <a:ext cx="454" cy="265"/>
                    <a:chOff x="385" y="2341"/>
                    <a:chExt cx="454" cy="265"/>
                  </a:xfrm>
                </p:grpSpPr>
                <p:sp>
                  <p:nvSpPr>
                    <p:cNvPr id="23590" name="Line 49"/>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91" name="Line 50"/>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589" name="Line 51"/>
                  <p:cNvSpPr>
                    <a:spLocks noChangeAspect="1" noChangeShapeType="1"/>
                  </p:cNvSpPr>
                  <p:nvPr/>
                </p:nvSpPr>
                <p:spPr bwMode="auto">
                  <a:xfrm>
                    <a:off x="930" y="2469"/>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587" name="AutoShape 52"/>
                <p:cNvSpPr>
                  <a:spLocks noChangeAspect="1" noChangeArrowheads="1"/>
                </p:cNvSpPr>
                <p:nvPr/>
              </p:nvSpPr>
              <p:spPr bwMode="auto">
                <a:xfrm>
                  <a:off x="657" y="2215"/>
                  <a:ext cx="499" cy="499"/>
                </a:xfrm>
                <a:prstGeom prst="flowChartDelay">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3573" name="Freeform 53"/>
              <p:cNvSpPr>
                <a:spLocks/>
              </p:cNvSpPr>
              <p:nvPr/>
            </p:nvSpPr>
            <p:spPr bwMode="auto">
              <a:xfrm>
                <a:off x="1111" y="1615"/>
                <a:ext cx="499" cy="1311"/>
              </a:xfrm>
              <a:custGeom>
                <a:avLst/>
                <a:gdLst>
                  <a:gd name="T0" fmla="*/ 10284 w 182"/>
                  <a:gd name="T1" fmla="*/ 91865 h 318"/>
                  <a:gd name="T2" fmla="*/ 0 w 182"/>
                  <a:gd name="T3" fmla="*/ 91865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74" name="Line 54"/>
              <p:cNvSpPr>
                <a:spLocks noChangeShapeType="1"/>
              </p:cNvSpPr>
              <p:nvPr/>
            </p:nvSpPr>
            <p:spPr bwMode="auto">
              <a:xfrm flipH="1">
                <a:off x="2101" y="2342"/>
                <a:ext cx="0" cy="2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5" name="Line 55"/>
              <p:cNvSpPr>
                <a:spLocks noChangeShapeType="1"/>
              </p:cNvSpPr>
              <p:nvPr/>
            </p:nvSpPr>
            <p:spPr bwMode="auto">
              <a:xfrm flipH="1">
                <a:off x="2105" y="2729"/>
                <a:ext cx="0" cy="2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6" name="Line 56"/>
              <p:cNvSpPr>
                <a:spLocks noChangeShapeType="1"/>
              </p:cNvSpPr>
              <p:nvPr/>
            </p:nvSpPr>
            <p:spPr bwMode="auto">
              <a:xfrm>
                <a:off x="2078" y="2674"/>
                <a:ext cx="20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7" name="Freeform 57"/>
              <p:cNvSpPr>
                <a:spLocks/>
              </p:cNvSpPr>
              <p:nvPr/>
            </p:nvSpPr>
            <p:spPr bwMode="auto">
              <a:xfrm>
                <a:off x="1449" y="1964"/>
                <a:ext cx="182" cy="318"/>
              </a:xfrm>
              <a:custGeom>
                <a:avLst/>
                <a:gdLst>
                  <a:gd name="T0" fmla="*/ 182 w 182"/>
                  <a:gd name="T1" fmla="*/ 318 h 318"/>
                  <a:gd name="T2" fmla="*/ 0 w 182"/>
                  <a:gd name="T3" fmla="*/ 318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78" name="Freeform 58"/>
              <p:cNvSpPr>
                <a:spLocks/>
              </p:cNvSpPr>
              <p:nvPr/>
            </p:nvSpPr>
            <p:spPr bwMode="auto">
              <a:xfrm>
                <a:off x="1449" y="2250"/>
                <a:ext cx="182" cy="359"/>
              </a:xfrm>
              <a:custGeom>
                <a:avLst/>
                <a:gdLst>
                  <a:gd name="T0" fmla="*/ 182 w 182"/>
                  <a:gd name="T1" fmla="*/ 516 h 318"/>
                  <a:gd name="T2" fmla="*/ 0 w 182"/>
                  <a:gd name="T3" fmla="*/ 516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79" name="Freeform 59"/>
              <p:cNvSpPr>
                <a:spLocks/>
              </p:cNvSpPr>
              <p:nvPr/>
            </p:nvSpPr>
            <p:spPr bwMode="auto">
              <a:xfrm>
                <a:off x="1316" y="1615"/>
                <a:ext cx="136" cy="453"/>
              </a:xfrm>
              <a:custGeom>
                <a:avLst/>
                <a:gdLst>
                  <a:gd name="T0" fmla="*/ 136 w 136"/>
                  <a:gd name="T1" fmla="*/ 136 h 453"/>
                  <a:gd name="T2" fmla="*/ 0 w 136"/>
                  <a:gd name="T3" fmla="*/ 136 h 453"/>
                  <a:gd name="T4" fmla="*/ 0 w 136"/>
                  <a:gd name="T5" fmla="*/ 453 h 453"/>
                  <a:gd name="T6" fmla="*/ 0 w 136"/>
                  <a:gd name="T7" fmla="*/ 0 h 453"/>
                  <a:gd name="T8" fmla="*/ 0 60000 65536"/>
                  <a:gd name="T9" fmla="*/ 0 60000 65536"/>
                  <a:gd name="T10" fmla="*/ 0 60000 65536"/>
                  <a:gd name="T11" fmla="*/ 0 60000 65536"/>
                  <a:gd name="T12" fmla="*/ 0 w 136"/>
                  <a:gd name="T13" fmla="*/ 0 h 453"/>
                  <a:gd name="T14" fmla="*/ 136 w 136"/>
                  <a:gd name="T15" fmla="*/ 453 h 453"/>
                </a:gdLst>
                <a:ahLst/>
                <a:cxnLst>
                  <a:cxn ang="T8">
                    <a:pos x="T0" y="T1"/>
                  </a:cxn>
                  <a:cxn ang="T9">
                    <a:pos x="T2" y="T3"/>
                  </a:cxn>
                  <a:cxn ang="T10">
                    <a:pos x="T4" y="T5"/>
                  </a:cxn>
                  <a:cxn ang="T11">
                    <a:pos x="T6" y="T7"/>
                  </a:cxn>
                </a:cxnLst>
                <a:rect l="T12" t="T13" r="T14" b="T15"/>
                <a:pathLst>
                  <a:path w="136" h="453">
                    <a:moveTo>
                      <a:pt x="136" y="136"/>
                    </a:moveTo>
                    <a:lnTo>
                      <a:pt x="0" y="136"/>
                    </a:lnTo>
                    <a:lnTo>
                      <a:pt x="0" y="4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23580" name="Group 60"/>
              <p:cNvGrpSpPr>
                <a:grpSpLocks/>
              </p:cNvGrpSpPr>
              <p:nvPr/>
            </p:nvGrpSpPr>
            <p:grpSpPr bwMode="auto">
              <a:xfrm>
                <a:off x="773" y="1615"/>
                <a:ext cx="837" cy="800"/>
                <a:chOff x="728" y="1476"/>
                <a:chExt cx="837" cy="800"/>
              </a:xfrm>
            </p:grpSpPr>
            <p:sp>
              <p:nvSpPr>
                <p:cNvPr id="23584" name="Freeform 61"/>
                <p:cNvSpPr>
                  <a:spLocks/>
                </p:cNvSpPr>
                <p:nvPr/>
              </p:nvSpPr>
              <p:spPr bwMode="auto">
                <a:xfrm>
                  <a:off x="864" y="1806"/>
                  <a:ext cx="701" cy="470"/>
                </a:xfrm>
                <a:custGeom>
                  <a:avLst/>
                  <a:gdLst>
                    <a:gd name="T0" fmla="*/ 40053 w 182"/>
                    <a:gd name="T1" fmla="*/ 1518 h 318"/>
                    <a:gd name="T2" fmla="*/ 0 w 182"/>
                    <a:gd name="T3" fmla="*/ 1518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85" name="Freeform 62"/>
                <p:cNvSpPr>
                  <a:spLocks/>
                </p:cNvSpPr>
                <p:nvPr/>
              </p:nvSpPr>
              <p:spPr bwMode="auto">
                <a:xfrm>
                  <a:off x="728" y="1476"/>
                  <a:ext cx="136" cy="453"/>
                </a:xfrm>
                <a:custGeom>
                  <a:avLst/>
                  <a:gdLst>
                    <a:gd name="T0" fmla="*/ 136 w 136"/>
                    <a:gd name="T1" fmla="*/ 136 h 453"/>
                    <a:gd name="T2" fmla="*/ 0 w 136"/>
                    <a:gd name="T3" fmla="*/ 136 h 453"/>
                    <a:gd name="T4" fmla="*/ 0 w 136"/>
                    <a:gd name="T5" fmla="*/ 453 h 453"/>
                    <a:gd name="T6" fmla="*/ 0 w 136"/>
                    <a:gd name="T7" fmla="*/ 0 h 453"/>
                    <a:gd name="T8" fmla="*/ 0 60000 65536"/>
                    <a:gd name="T9" fmla="*/ 0 60000 65536"/>
                    <a:gd name="T10" fmla="*/ 0 60000 65536"/>
                    <a:gd name="T11" fmla="*/ 0 60000 65536"/>
                    <a:gd name="T12" fmla="*/ 0 w 136"/>
                    <a:gd name="T13" fmla="*/ 0 h 453"/>
                    <a:gd name="T14" fmla="*/ 136 w 136"/>
                    <a:gd name="T15" fmla="*/ 453 h 453"/>
                  </a:gdLst>
                  <a:ahLst/>
                  <a:cxnLst>
                    <a:cxn ang="T8">
                      <a:pos x="T0" y="T1"/>
                    </a:cxn>
                    <a:cxn ang="T9">
                      <a:pos x="T2" y="T3"/>
                    </a:cxn>
                    <a:cxn ang="T10">
                      <a:pos x="T4" y="T5"/>
                    </a:cxn>
                    <a:cxn ang="T11">
                      <a:pos x="T6" y="T7"/>
                    </a:cxn>
                  </a:cxnLst>
                  <a:rect l="T12" t="T13" r="T14" b="T15"/>
                  <a:pathLst>
                    <a:path w="136" h="453">
                      <a:moveTo>
                        <a:pt x="136" y="136"/>
                      </a:moveTo>
                      <a:lnTo>
                        <a:pt x="0" y="136"/>
                      </a:lnTo>
                      <a:lnTo>
                        <a:pt x="0" y="4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23581" name="Freeform 63"/>
              <p:cNvSpPr>
                <a:spLocks/>
              </p:cNvSpPr>
              <p:nvPr/>
            </p:nvSpPr>
            <p:spPr bwMode="auto">
              <a:xfrm>
                <a:off x="612" y="1979"/>
                <a:ext cx="1043" cy="763"/>
              </a:xfrm>
              <a:custGeom>
                <a:avLst/>
                <a:gdLst>
                  <a:gd name="T0" fmla="*/ 196296 w 182"/>
                  <a:gd name="T1" fmla="*/ 10540 h 318"/>
                  <a:gd name="T2" fmla="*/ 0 w 182"/>
                  <a:gd name="T3" fmla="*/ 10540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82" name="Freeform 64"/>
              <p:cNvSpPr>
                <a:spLocks/>
              </p:cNvSpPr>
              <p:nvPr/>
            </p:nvSpPr>
            <p:spPr bwMode="auto">
              <a:xfrm>
                <a:off x="612" y="2740"/>
                <a:ext cx="1043" cy="318"/>
              </a:xfrm>
              <a:custGeom>
                <a:avLst/>
                <a:gdLst>
                  <a:gd name="T0" fmla="*/ 196296 w 182"/>
                  <a:gd name="T1" fmla="*/ 318 h 318"/>
                  <a:gd name="T2" fmla="*/ 0 w 182"/>
                  <a:gd name="T3" fmla="*/ 318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83" name="Freeform 65"/>
              <p:cNvSpPr>
                <a:spLocks/>
              </p:cNvSpPr>
              <p:nvPr/>
            </p:nvSpPr>
            <p:spPr bwMode="auto">
              <a:xfrm>
                <a:off x="476" y="1613"/>
                <a:ext cx="136" cy="453"/>
              </a:xfrm>
              <a:custGeom>
                <a:avLst/>
                <a:gdLst>
                  <a:gd name="T0" fmla="*/ 136 w 136"/>
                  <a:gd name="T1" fmla="*/ 136 h 453"/>
                  <a:gd name="T2" fmla="*/ 0 w 136"/>
                  <a:gd name="T3" fmla="*/ 136 h 453"/>
                  <a:gd name="T4" fmla="*/ 0 w 136"/>
                  <a:gd name="T5" fmla="*/ 453 h 453"/>
                  <a:gd name="T6" fmla="*/ 0 w 136"/>
                  <a:gd name="T7" fmla="*/ 0 h 453"/>
                  <a:gd name="T8" fmla="*/ 0 60000 65536"/>
                  <a:gd name="T9" fmla="*/ 0 60000 65536"/>
                  <a:gd name="T10" fmla="*/ 0 60000 65536"/>
                  <a:gd name="T11" fmla="*/ 0 60000 65536"/>
                  <a:gd name="T12" fmla="*/ 0 w 136"/>
                  <a:gd name="T13" fmla="*/ 0 h 453"/>
                  <a:gd name="T14" fmla="*/ 136 w 136"/>
                  <a:gd name="T15" fmla="*/ 453 h 453"/>
                </a:gdLst>
                <a:ahLst/>
                <a:cxnLst>
                  <a:cxn ang="T8">
                    <a:pos x="T0" y="T1"/>
                  </a:cxn>
                  <a:cxn ang="T9">
                    <a:pos x="T2" y="T3"/>
                  </a:cxn>
                  <a:cxn ang="T10">
                    <a:pos x="T4" y="T5"/>
                  </a:cxn>
                  <a:cxn ang="T11">
                    <a:pos x="T6" y="T7"/>
                  </a:cxn>
                </a:cxnLst>
                <a:rect l="T12" t="T13" r="T14" b="T15"/>
                <a:pathLst>
                  <a:path w="136" h="453">
                    <a:moveTo>
                      <a:pt x="136" y="136"/>
                    </a:moveTo>
                    <a:lnTo>
                      <a:pt x="0" y="136"/>
                    </a:lnTo>
                    <a:lnTo>
                      <a:pt x="0" y="4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3560" name="Group 66"/>
            <p:cNvGrpSpPr>
              <a:grpSpLocks/>
            </p:cNvGrpSpPr>
            <p:nvPr/>
          </p:nvGrpSpPr>
          <p:grpSpPr bwMode="auto">
            <a:xfrm>
              <a:off x="372" y="1390"/>
              <a:ext cx="1025" cy="231"/>
              <a:chOff x="327" y="1253"/>
              <a:chExt cx="1025" cy="231"/>
            </a:xfrm>
          </p:grpSpPr>
          <p:sp>
            <p:nvSpPr>
              <p:cNvPr id="23562" name="Text Box 67"/>
              <p:cNvSpPr txBox="1">
                <a:spLocks noChangeArrowheads="1"/>
              </p:cNvSpPr>
              <p:nvPr/>
            </p:nvSpPr>
            <p:spPr bwMode="auto">
              <a:xfrm>
                <a:off x="327" y="125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a</a:t>
                </a:r>
              </a:p>
            </p:txBody>
          </p:sp>
          <p:sp>
            <p:nvSpPr>
              <p:cNvPr id="23563" name="Text Box 68"/>
              <p:cNvSpPr txBox="1">
                <a:spLocks noChangeArrowheads="1"/>
              </p:cNvSpPr>
              <p:nvPr/>
            </p:nvSpPr>
            <p:spPr bwMode="auto">
              <a:xfrm>
                <a:off x="612" y="125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b</a:t>
                </a:r>
              </a:p>
            </p:txBody>
          </p:sp>
          <p:sp>
            <p:nvSpPr>
              <p:cNvPr id="23564" name="Text Box 69"/>
              <p:cNvSpPr txBox="1">
                <a:spLocks noChangeArrowheads="1"/>
              </p:cNvSpPr>
              <p:nvPr/>
            </p:nvSpPr>
            <p:spPr bwMode="auto">
              <a:xfrm>
                <a:off x="975" y="125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c</a:t>
                </a:r>
              </a:p>
            </p:txBody>
          </p:sp>
          <p:sp>
            <p:nvSpPr>
              <p:cNvPr id="23565" name="Text Box 70"/>
              <p:cNvSpPr txBox="1">
                <a:spLocks noChangeArrowheads="1"/>
              </p:cNvSpPr>
              <p:nvPr/>
            </p:nvSpPr>
            <p:spPr bwMode="auto">
              <a:xfrm>
                <a:off x="1156" y="125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d</a:t>
                </a:r>
              </a:p>
            </p:txBody>
          </p:sp>
        </p:grpSp>
        <p:sp>
          <p:nvSpPr>
            <p:cNvPr id="23561" name="Rectangle 71"/>
            <p:cNvSpPr>
              <a:spLocks noChangeArrowheads="1"/>
            </p:cNvSpPr>
            <p:nvPr/>
          </p:nvSpPr>
          <p:spPr bwMode="auto">
            <a:xfrm>
              <a:off x="2720" y="2569"/>
              <a:ext cx="10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ctr" eaLnBrk="1" hangingPunct="1">
                <a:spcBef>
                  <a:spcPct val="0"/>
                </a:spcBef>
                <a:buFontTx/>
                <a:buNone/>
              </a:pPr>
              <a:r>
                <a:rPr lang="es-ES" altLang="es-ES" sz="1600" b="1" i="1">
                  <a:latin typeface="Times New Roman" pitchFamily="18" charset="0"/>
                </a:rPr>
                <a:t>f</a:t>
              </a:r>
              <a:r>
                <a:rPr lang="es-ES" altLang="es-ES" sz="1600" b="1" i="1"/>
                <a:t> = </a:t>
              </a:r>
              <a:r>
                <a:rPr lang="es-ES" altLang="es-ES" sz="1600" b="1" i="1">
                  <a:solidFill>
                    <a:srgbClr val="0000FF"/>
                  </a:solidFill>
                </a:rPr>
                <a:t>a’c </a:t>
              </a:r>
              <a:r>
                <a:rPr lang="es-ES" altLang="es-ES" sz="1400" b="1" i="1"/>
                <a:t>+</a:t>
              </a:r>
              <a:r>
                <a:rPr lang="es-ES" altLang="es-ES" sz="1600" b="1" i="1"/>
                <a:t> </a:t>
              </a:r>
              <a:r>
                <a:rPr lang="es-ES" altLang="es-ES" sz="1400" b="1" i="1">
                  <a:solidFill>
                    <a:srgbClr val="0000FF"/>
                  </a:solidFill>
                </a:rPr>
                <a:t>a’d’ </a:t>
              </a:r>
              <a:r>
                <a:rPr lang="es-ES" altLang="es-ES" sz="1600" b="1" i="1"/>
                <a:t>+ </a:t>
              </a:r>
              <a:r>
                <a:rPr lang="es-ES" altLang="es-ES" sz="1600" b="1" i="1">
                  <a:solidFill>
                    <a:srgbClr val="0000FF"/>
                  </a:solidFill>
                </a:rPr>
                <a:t>b’d’</a:t>
              </a:r>
            </a:p>
          </p:txBody>
        </p:sp>
      </p:grpSp>
      <p:sp>
        <p:nvSpPr>
          <p:cNvPr id="72" name="3 Título"/>
          <p:cNvSpPr txBox="1">
            <a:spLocks/>
          </p:cNvSpPr>
          <p:nvPr/>
        </p:nvSpPr>
        <p:spPr>
          <a:xfrm>
            <a:off x="468313" y="476250"/>
            <a:ext cx="8229600" cy="576486"/>
          </a:xfrm>
          <a:prstGeom prst="rect">
            <a:avLst/>
          </a:prstGeom>
        </p:spPr>
        <p:txBody>
          <a:bodyPr>
            <a:normAutofit fontScale="90000"/>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r>
              <a:rPr lang="es-ES" sz="3100" kern="0" dirty="0" smtClean="0"/>
              <a:t>Simplificación de funciones. Mapas de </a:t>
            </a:r>
            <a:r>
              <a:rPr lang="es-ES" sz="3100" kern="0" dirty="0" err="1" smtClean="0"/>
              <a:t>Karnaugh</a:t>
            </a:r>
            <a:r>
              <a:rPr lang="es-ES" kern="0" dirty="0" smtClean="0"/>
              <a:t>.</a:t>
            </a:r>
            <a:endParaRPr lang="es-ES" kern="0" dirty="0"/>
          </a:p>
        </p:txBody>
      </p:sp>
    </p:spTree>
    <p:extLst>
      <p:ext uri="{BB962C8B-B14F-4D97-AF65-F5344CB8AC3E}">
        <p14:creationId xmlns:p14="http://schemas.microsoft.com/office/powerpoint/2010/main" val="415960074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left)">
                                      <p:cBhvr>
                                        <p:cTn id="7" dur="500"/>
                                        <p:tgtEl>
                                          <p:spTgt spid="21504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5045"/>
                                        </p:tgtEl>
                                        <p:attrNameLst>
                                          <p:attrName>style.visibility</p:attrName>
                                        </p:attrNameLst>
                                      </p:cBhvr>
                                      <p:to>
                                        <p:strVal val="visible"/>
                                      </p:to>
                                    </p:set>
                                    <p:animEffect transition="in" filter="wipe(up)">
                                      <p:cBhvr>
                                        <p:cTn id="11" dur="500"/>
                                        <p:tgtEl>
                                          <p:spTgt spid="21504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250825" y="1268413"/>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Se dice que una función está </a:t>
            </a:r>
            <a:r>
              <a:rPr lang="es-ES" altLang="es-ES" sz="1800" b="1" i="1"/>
              <a:t>completamente definida</a:t>
            </a:r>
            <a:r>
              <a:rPr lang="es-ES" altLang="es-ES" sz="1800"/>
              <a:t> si para cada una de las combinaciones posibles de sus variables, la función toma un valor determinado, ya sea 1 o 0.</a:t>
            </a:r>
          </a:p>
        </p:txBody>
      </p:sp>
      <p:graphicFrame>
        <p:nvGraphicFramePr>
          <p:cNvPr id="197637" name="Group 5"/>
          <p:cNvGraphicFramePr>
            <a:graphicFrameLocks noGrp="1"/>
          </p:cNvGraphicFramePr>
          <p:nvPr/>
        </p:nvGraphicFramePr>
        <p:xfrm>
          <a:off x="2771775" y="3933825"/>
          <a:ext cx="2814638" cy="2468646"/>
        </p:xfrm>
        <a:graphic>
          <a:graphicData uri="http://schemas.openxmlformats.org/drawingml/2006/table">
            <a:tbl>
              <a:tblPr/>
              <a:tblGrid>
                <a:gridCol w="268288"/>
                <a:gridCol w="268287"/>
                <a:gridCol w="334963"/>
                <a:gridCol w="971550"/>
                <a:gridCol w="971550"/>
              </a:tblGrid>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a</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Times New Roman" pitchFamily="18" charset="0"/>
                        </a:rPr>
                        <a:t>Completa</a:t>
                      </a:r>
                      <a:endParaRPr kumimoji="0" lang="es-ES" sz="1200" b="1" i="1" u="none" strike="noStrike" cap="none" normalizeH="0" baseline="-25000" smtClean="0">
                        <a:ln>
                          <a:noFill/>
                        </a:ln>
                        <a:solidFill>
                          <a:srgbClr val="0000FF"/>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FF0000"/>
                          </a:solidFill>
                          <a:effectLst/>
                          <a:latin typeface="Times New Roman" pitchFamily="18" charset="0"/>
                        </a:rPr>
                        <a:t>Incompleta</a:t>
                      </a:r>
                      <a:endParaRPr kumimoji="0" lang="es-ES" sz="1200" b="1" i="1" u="none" strike="noStrike" cap="none" normalizeH="0" baseline="-25000" smtClean="0">
                        <a:ln>
                          <a:noFill/>
                        </a:ln>
                        <a:solidFill>
                          <a:srgbClr val="FF0000"/>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7699" name="Rectangle 67"/>
          <p:cNvSpPr>
            <a:spLocks noChangeArrowheads="1"/>
          </p:cNvSpPr>
          <p:nvPr/>
        </p:nvSpPr>
        <p:spPr bwMode="auto">
          <a:xfrm>
            <a:off x="250825" y="2060575"/>
            <a:ext cx="8637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Aquellas funciones en las que alguna de sus combinaciones de variables toma cualquiera de los valores posibles, es decir, que es indiferente que sea un 1 o un 0, se llaman </a:t>
            </a:r>
            <a:r>
              <a:rPr lang="es-ES" altLang="es-ES" sz="1800" b="1" i="1"/>
              <a:t>incompletas</a:t>
            </a:r>
            <a:r>
              <a:rPr lang="es-ES" altLang="es-ES" sz="1800"/>
              <a:t> y se representa con una “X”</a:t>
            </a:r>
          </a:p>
        </p:txBody>
      </p:sp>
      <p:sp>
        <p:nvSpPr>
          <p:cNvPr id="197700" name="Rectangle 68"/>
          <p:cNvSpPr>
            <a:spLocks noChangeArrowheads="1"/>
          </p:cNvSpPr>
          <p:nvPr/>
        </p:nvSpPr>
        <p:spPr bwMode="auto">
          <a:xfrm>
            <a:off x="801688" y="2992438"/>
            <a:ext cx="33385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latin typeface="Times New Roman" pitchFamily="18" charset="0"/>
              </a:rPr>
              <a:t>f</a:t>
            </a:r>
            <a:r>
              <a:rPr lang="es-ES" altLang="es-ES" sz="1800" i="1" baseline="-25000">
                <a:solidFill>
                  <a:srgbClr val="6600FF"/>
                </a:solidFill>
              </a:rPr>
              <a:t>completa</a:t>
            </a:r>
            <a:r>
              <a:rPr lang="es-ES" altLang="es-ES" sz="1800"/>
              <a:t> (c, b, a) = </a:t>
            </a:r>
            <a:r>
              <a:rPr lang="es-ES" altLang="es-ES" sz="2400">
                <a:sym typeface="Symbol" pitchFamily="18" charset="2"/>
              </a:rPr>
              <a:t></a:t>
            </a:r>
            <a:r>
              <a:rPr lang="es-ES" altLang="es-ES" sz="1800" baseline="-25000">
                <a:sym typeface="Symbol" pitchFamily="18" charset="2"/>
              </a:rPr>
              <a:t>3</a:t>
            </a:r>
            <a:r>
              <a:rPr lang="es-ES" altLang="es-ES" sz="1800"/>
              <a:t>(1, 3, 5, 6, 7)</a:t>
            </a:r>
          </a:p>
        </p:txBody>
      </p:sp>
      <p:sp>
        <p:nvSpPr>
          <p:cNvPr id="197701" name="Rectangle 69"/>
          <p:cNvSpPr>
            <a:spLocks noChangeArrowheads="1"/>
          </p:cNvSpPr>
          <p:nvPr/>
        </p:nvSpPr>
        <p:spPr bwMode="auto">
          <a:xfrm>
            <a:off x="827088" y="3351213"/>
            <a:ext cx="4402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i="1">
                <a:latin typeface="Times New Roman" pitchFamily="18" charset="0"/>
              </a:rPr>
              <a:t>f</a:t>
            </a:r>
            <a:r>
              <a:rPr lang="es-ES" altLang="es-ES" sz="1800" i="1" baseline="-25000">
                <a:solidFill>
                  <a:srgbClr val="FF0000"/>
                </a:solidFill>
              </a:rPr>
              <a:t>incompleta</a:t>
            </a:r>
            <a:r>
              <a:rPr lang="es-ES" altLang="es-ES" sz="1800"/>
              <a:t> (c, b, a) = </a:t>
            </a:r>
            <a:r>
              <a:rPr lang="es-ES" altLang="es-ES" sz="2400">
                <a:sym typeface="Symbol" pitchFamily="18" charset="2"/>
              </a:rPr>
              <a:t></a:t>
            </a:r>
            <a:r>
              <a:rPr lang="es-ES" altLang="es-ES" sz="1800" baseline="-25000">
                <a:sym typeface="Symbol" pitchFamily="18" charset="2"/>
              </a:rPr>
              <a:t>3</a:t>
            </a:r>
            <a:r>
              <a:rPr lang="es-ES" altLang="es-ES" sz="1800"/>
              <a:t>(1, 3, 6, 7) + X(2, 4, 5)</a:t>
            </a:r>
          </a:p>
        </p:txBody>
      </p:sp>
      <p:sp>
        <p:nvSpPr>
          <p:cNvPr id="2" name="1 Título"/>
          <p:cNvSpPr>
            <a:spLocks noGrp="1"/>
          </p:cNvSpPr>
          <p:nvPr>
            <p:ph type="title"/>
          </p:nvPr>
        </p:nvSpPr>
        <p:spPr>
          <a:xfrm>
            <a:off x="468313" y="476250"/>
            <a:ext cx="8229600" cy="576486"/>
          </a:xfrm>
        </p:spPr>
        <p:txBody>
          <a:bodyPr>
            <a:normAutofit fontScale="90000"/>
          </a:bodyPr>
          <a:lstStyle/>
          <a:p>
            <a:r>
              <a:rPr lang="es-ES" dirty="0"/>
              <a:t>Funciones incompletamente </a:t>
            </a:r>
            <a:r>
              <a:rPr lang="es-ES" dirty="0" smtClean="0"/>
              <a:t>definidas</a:t>
            </a:r>
            <a:endParaRPr lang="es-ES" dirty="0"/>
          </a:p>
        </p:txBody>
      </p:sp>
    </p:spTree>
    <p:extLst>
      <p:ext uri="{BB962C8B-B14F-4D97-AF65-F5344CB8AC3E}">
        <p14:creationId xmlns:p14="http://schemas.microsoft.com/office/powerpoint/2010/main" val="285097310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wipe(left)">
                                      <p:cBhvr>
                                        <p:cTn id="7" dur="500"/>
                                        <p:tgtEl>
                                          <p:spTgt spid="19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99"/>
                                        </p:tgtEl>
                                        <p:attrNameLst>
                                          <p:attrName>style.visibility</p:attrName>
                                        </p:attrNameLst>
                                      </p:cBhvr>
                                      <p:to>
                                        <p:strVal val="visible"/>
                                      </p:to>
                                    </p:set>
                                    <p:animEffect transition="in" filter="wipe(left)">
                                      <p:cBhvr>
                                        <p:cTn id="12" dur="500"/>
                                        <p:tgtEl>
                                          <p:spTgt spid="197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700"/>
                                        </p:tgtEl>
                                        <p:attrNameLst>
                                          <p:attrName>style.visibility</p:attrName>
                                        </p:attrNameLst>
                                      </p:cBhvr>
                                      <p:to>
                                        <p:strVal val="visible"/>
                                      </p:to>
                                    </p:set>
                                    <p:animEffect transition="in" filter="wipe(left)">
                                      <p:cBhvr>
                                        <p:cTn id="17" dur="500"/>
                                        <p:tgtEl>
                                          <p:spTgt spid="197700"/>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7701"/>
                                        </p:tgtEl>
                                        <p:attrNameLst>
                                          <p:attrName>style.visibility</p:attrName>
                                        </p:attrNameLst>
                                      </p:cBhvr>
                                      <p:to>
                                        <p:strVal val="visible"/>
                                      </p:to>
                                    </p:set>
                                    <p:animEffect transition="in" filter="wipe(left)">
                                      <p:cBhvr>
                                        <p:cTn id="21" dur="500"/>
                                        <p:tgtEl>
                                          <p:spTgt spid="197701"/>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197637"/>
                                        </p:tgtEl>
                                        <p:attrNameLst>
                                          <p:attrName>style.visibility</p:attrName>
                                        </p:attrNameLst>
                                      </p:cBhvr>
                                      <p:to>
                                        <p:strVal val="visible"/>
                                      </p:to>
                                    </p:set>
                                    <p:animEffect transition="in" filter="wipe(up)">
                                      <p:cBhvr>
                                        <p:cTn id="25"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99" grpId="0"/>
      <p:bldP spid="197700" grpId="0"/>
      <p:bldP spid="19770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ChangeArrowheads="1"/>
          </p:cNvSpPr>
          <p:nvPr/>
        </p:nvSpPr>
        <p:spPr bwMode="auto">
          <a:xfrm>
            <a:off x="250825" y="1268413"/>
            <a:ext cx="86375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b="1" i="1"/>
              <a:t>Ejemplo</a:t>
            </a:r>
            <a:r>
              <a:rPr lang="es-ES" altLang="es-ES" sz="1600"/>
              <a:t>:</a:t>
            </a:r>
          </a:p>
          <a:p>
            <a:pPr eaLnBrk="1" hangingPunct="1">
              <a:spcBef>
                <a:spcPct val="0"/>
              </a:spcBef>
              <a:buFontTx/>
              <a:buNone/>
            </a:pPr>
            <a:r>
              <a:rPr lang="es-ES" altLang="es-ES" sz="1600"/>
              <a:t>Determinar la tabla de verdad y obtener un circuito lógico que satisfaga un sistema digital cuya función incompletamente definida es la siguiente:</a:t>
            </a:r>
          </a:p>
        </p:txBody>
      </p:sp>
      <p:sp>
        <p:nvSpPr>
          <p:cNvPr id="217093" name="Rectangle 5"/>
          <p:cNvSpPr>
            <a:spLocks noChangeArrowheads="1"/>
          </p:cNvSpPr>
          <p:nvPr/>
        </p:nvSpPr>
        <p:spPr bwMode="auto">
          <a:xfrm>
            <a:off x="669925" y="2133600"/>
            <a:ext cx="269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ctr" eaLnBrk="1" hangingPunct="1">
              <a:spcBef>
                <a:spcPct val="0"/>
              </a:spcBef>
              <a:buFontTx/>
              <a:buNone/>
            </a:pPr>
            <a:r>
              <a:rPr lang="es-ES" altLang="es-ES" sz="2000" b="1" i="1">
                <a:latin typeface="Times New Roman" pitchFamily="18" charset="0"/>
              </a:rPr>
              <a:t>f</a:t>
            </a:r>
            <a:r>
              <a:rPr lang="es-ES" altLang="es-ES" sz="2000" b="1" i="1"/>
              <a:t> = </a:t>
            </a:r>
            <a:r>
              <a:rPr lang="es-ES" altLang="es-ES" sz="2000" b="1">
                <a:sym typeface="Symbol" pitchFamily="18" charset="2"/>
              </a:rPr>
              <a:t></a:t>
            </a:r>
            <a:r>
              <a:rPr lang="es-ES" altLang="es-ES" sz="2000" b="1" baseline="-25000">
                <a:sym typeface="Symbol" pitchFamily="18" charset="2"/>
              </a:rPr>
              <a:t>3</a:t>
            </a:r>
            <a:r>
              <a:rPr lang="es-ES" altLang="es-ES" sz="2000" b="1">
                <a:sym typeface="Symbol" pitchFamily="18" charset="2"/>
              </a:rPr>
              <a:t>(0, 6, 7)</a:t>
            </a:r>
            <a:r>
              <a:rPr lang="es-ES" altLang="es-ES" sz="2000" b="1">
                <a:solidFill>
                  <a:srgbClr val="0000FF"/>
                </a:solidFill>
              </a:rPr>
              <a:t> </a:t>
            </a:r>
            <a:r>
              <a:rPr lang="es-ES" altLang="es-ES" sz="1800" b="1"/>
              <a:t>+ X(1, 2, 5)</a:t>
            </a:r>
            <a:endParaRPr lang="es-ES" altLang="es-ES" sz="2000" b="1">
              <a:solidFill>
                <a:srgbClr val="0000FF"/>
              </a:solidFill>
            </a:endParaRPr>
          </a:p>
        </p:txBody>
      </p:sp>
      <p:graphicFrame>
        <p:nvGraphicFramePr>
          <p:cNvPr id="217094" name="Group 6"/>
          <p:cNvGraphicFramePr>
            <a:graphicFrameLocks noGrp="1"/>
          </p:cNvGraphicFramePr>
          <p:nvPr/>
        </p:nvGraphicFramePr>
        <p:xfrm>
          <a:off x="395288" y="3141663"/>
          <a:ext cx="1843087" cy="2468646"/>
        </p:xfrm>
        <a:graphic>
          <a:graphicData uri="http://schemas.openxmlformats.org/drawingml/2006/table">
            <a:tbl>
              <a:tblPr/>
              <a:tblGrid>
                <a:gridCol w="268287"/>
                <a:gridCol w="268288"/>
                <a:gridCol w="334962"/>
                <a:gridCol w="971550"/>
              </a:tblGrid>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Times New Roman" pitchFamily="18" charset="0"/>
                        </a:rPr>
                        <a:t>f</a:t>
                      </a:r>
                      <a:r>
                        <a:rPr kumimoji="0" lang="es-ES" sz="1200" b="1" i="1" u="none" strike="noStrike" cap="none" normalizeH="0" baseline="0" smtClean="0">
                          <a:ln>
                            <a:noFill/>
                          </a:ln>
                          <a:solidFill>
                            <a:srgbClr val="0000FF"/>
                          </a:solidFill>
                          <a:effectLst/>
                          <a:latin typeface="Arial" charset="0"/>
                        </a:rPr>
                        <a:t>(c, b, a)</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7146" name="Group 58"/>
          <p:cNvGraphicFramePr>
            <a:graphicFrameLocks noGrp="1"/>
          </p:cNvGraphicFramePr>
          <p:nvPr/>
        </p:nvGraphicFramePr>
        <p:xfrm>
          <a:off x="5794375" y="3068638"/>
          <a:ext cx="2665413" cy="1408113"/>
        </p:xfrm>
        <a:graphic>
          <a:graphicData uri="http://schemas.openxmlformats.org/drawingml/2006/table">
            <a:tbl>
              <a:tblPr/>
              <a:tblGrid>
                <a:gridCol w="704850"/>
                <a:gridCol w="490538"/>
                <a:gridCol w="490537"/>
                <a:gridCol w="490538"/>
                <a:gridCol w="488950"/>
              </a:tblGrid>
              <a:tr h="296863">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Karnaugh de 4 variables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911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bc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a</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sym typeface="Symbol" pitchFamily="18" charset="2"/>
                        </a:rPr>
                        <a:t>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01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11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Times New Roman" pitchFamily="18" charset="0"/>
                        </a:rPr>
                        <a:t>10</a:t>
                      </a:r>
                      <a:endParaRPr kumimoji="0" lang="es-ES" sz="1200" b="1" i="0" u="none" strike="noStrike" cap="none" normalizeH="0" baseline="0" smtClean="0">
                        <a:ln>
                          <a:noFill/>
                        </a:ln>
                        <a:solidFill>
                          <a:srgbClr val="0099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89"/>
          <p:cNvGrpSpPr>
            <a:grpSpLocks/>
          </p:cNvGrpSpPr>
          <p:nvPr/>
        </p:nvGrpSpPr>
        <p:grpSpPr bwMode="auto">
          <a:xfrm>
            <a:off x="6419850" y="3917950"/>
            <a:ext cx="2089150" cy="1116013"/>
            <a:chOff x="4014" y="2458"/>
            <a:chExt cx="1316" cy="703"/>
          </a:xfrm>
        </p:grpSpPr>
        <p:grpSp>
          <p:nvGrpSpPr>
            <p:cNvPr id="24715" name="Group 90"/>
            <p:cNvGrpSpPr>
              <a:grpSpLocks/>
            </p:cNvGrpSpPr>
            <p:nvPr/>
          </p:nvGrpSpPr>
          <p:grpSpPr bwMode="auto">
            <a:xfrm>
              <a:off x="4014" y="2458"/>
              <a:ext cx="1316" cy="317"/>
              <a:chOff x="4013" y="2458"/>
              <a:chExt cx="1316" cy="317"/>
            </a:xfrm>
          </p:grpSpPr>
          <p:grpSp>
            <p:nvGrpSpPr>
              <p:cNvPr id="24717" name="Group 91"/>
              <p:cNvGrpSpPr>
                <a:grpSpLocks/>
              </p:cNvGrpSpPr>
              <p:nvPr/>
            </p:nvGrpSpPr>
            <p:grpSpPr bwMode="auto">
              <a:xfrm>
                <a:off x="4013" y="2458"/>
                <a:ext cx="1316" cy="136"/>
                <a:chOff x="2018" y="2160"/>
                <a:chExt cx="1316" cy="136"/>
              </a:xfrm>
            </p:grpSpPr>
            <p:sp>
              <p:nvSpPr>
                <p:cNvPr id="24721" name="Freeform 92"/>
                <p:cNvSpPr>
                  <a:spLocks/>
                </p:cNvSpPr>
                <p:nvPr/>
              </p:nvSpPr>
              <p:spPr bwMode="auto">
                <a:xfrm>
                  <a:off x="2018" y="2160"/>
                  <a:ext cx="272" cy="136"/>
                </a:xfrm>
                <a:custGeom>
                  <a:avLst/>
                  <a:gdLst>
                    <a:gd name="T0" fmla="*/ 0 w 181"/>
                    <a:gd name="T1" fmla="*/ 136 h 136"/>
                    <a:gd name="T2" fmla="*/ 693 w 181"/>
                    <a:gd name="T3" fmla="*/ 136 h 136"/>
                    <a:gd name="T4" fmla="*/ 924 w 181"/>
                    <a:gd name="T5" fmla="*/ 91 h 136"/>
                    <a:gd name="T6" fmla="*/ 924 w 181"/>
                    <a:gd name="T7" fmla="*/ 45 h 136"/>
                    <a:gd name="T8" fmla="*/ 693 w 181"/>
                    <a:gd name="T9" fmla="*/ 0 h 136"/>
                    <a:gd name="T10" fmla="*/ 0 w 181"/>
                    <a:gd name="T11" fmla="*/ 0 h 136"/>
                    <a:gd name="T12" fmla="*/ 0 60000 65536"/>
                    <a:gd name="T13" fmla="*/ 0 60000 65536"/>
                    <a:gd name="T14" fmla="*/ 0 60000 65536"/>
                    <a:gd name="T15" fmla="*/ 0 60000 65536"/>
                    <a:gd name="T16" fmla="*/ 0 60000 65536"/>
                    <a:gd name="T17" fmla="*/ 0 60000 65536"/>
                    <a:gd name="T18" fmla="*/ 0 w 181"/>
                    <a:gd name="T19" fmla="*/ 0 h 136"/>
                    <a:gd name="T20" fmla="*/ 181 w 18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81" h="136">
                      <a:moveTo>
                        <a:pt x="0" y="136"/>
                      </a:moveTo>
                      <a:lnTo>
                        <a:pt x="136" y="136"/>
                      </a:lnTo>
                      <a:cubicBezTo>
                        <a:pt x="166" y="129"/>
                        <a:pt x="174" y="106"/>
                        <a:pt x="181" y="91"/>
                      </a:cubicBezTo>
                      <a:lnTo>
                        <a:pt x="181" y="45"/>
                      </a:lnTo>
                      <a:cubicBezTo>
                        <a:pt x="174" y="30"/>
                        <a:pt x="166" y="7"/>
                        <a:pt x="136" y="0"/>
                      </a:cubicBezTo>
                      <a:lnTo>
                        <a:pt x="0" y="0"/>
                      </a:lnTo>
                    </a:path>
                  </a:pathLst>
                </a:custGeom>
                <a:noFill/>
                <a:ln w="9525"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722" name="Freeform 93"/>
                <p:cNvSpPr>
                  <a:spLocks/>
                </p:cNvSpPr>
                <p:nvPr/>
              </p:nvSpPr>
              <p:spPr bwMode="auto">
                <a:xfrm rot="10800000">
                  <a:off x="3062" y="2160"/>
                  <a:ext cx="272" cy="136"/>
                </a:xfrm>
                <a:custGeom>
                  <a:avLst/>
                  <a:gdLst>
                    <a:gd name="T0" fmla="*/ 0 w 181"/>
                    <a:gd name="T1" fmla="*/ 136 h 136"/>
                    <a:gd name="T2" fmla="*/ 693 w 181"/>
                    <a:gd name="T3" fmla="*/ 136 h 136"/>
                    <a:gd name="T4" fmla="*/ 924 w 181"/>
                    <a:gd name="T5" fmla="*/ 91 h 136"/>
                    <a:gd name="T6" fmla="*/ 924 w 181"/>
                    <a:gd name="T7" fmla="*/ 45 h 136"/>
                    <a:gd name="T8" fmla="*/ 693 w 181"/>
                    <a:gd name="T9" fmla="*/ 0 h 136"/>
                    <a:gd name="T10" fmla="*/ 0 w 181"/>
                    <a:gd name="T11" fmla="*/ 0 h 136"/>
                    <a:gd name="T12" fmla="*/ 0 60000 65536"/>
                    <a:gd name="T13" fmla="*/ 0 60000 65536"/>
                    <a:gd name="T14" fmla="*/ 0 60000 65536"/>
                    <a:gd name="T15" fmla="*/ 0 60000 65536"/>
                    <a:gd name="T16" fmla="*/ 0 60000 65536"/>
                    <a:gd name="T17" fmla="*/ 0 60000 65536"/>
                    <a:gd name="T18" fmla="*/ 0 w 181"/>
                    <a:gd name="T19" fmla="*/ 0 h 136"/>
                    <a:gd name="T20" fmla="*/ 181 w 18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81" h="136">
                      <a:moveTo>
                        <a:pt x="0" y="136"/>
                      </a:moveTo>
                      <a:lnTo>
                        <a:pt x="136" y="136"/>
                      </a:lnTo>
                      <a:cubicBezTo>
                        <a:pt x="166" y="129"/>
                        <a:pt x="174" y="106"/>
                        <a:pt x="181" y="91"/>
                      </a:cubicBezTo>
                      <a:lnTo>
                        <a:pt x="181" y="45"/>
                      </a:lnTo>
                      <a:cubicBezTo>
                        <a:pt x="174" y="30"/>
                        <a:pt x="166" y="7"/>
                        <a:pt x="136" y="0"/>
                      </a:cubicBezTo>
                      <a:lnTo>
                        <a:pt x="0" y="0"/>
                      </a:lnTo>
                    </a:path>
                  </a:pathLst>
                </a:custGeom>
                <a:noFill/>
                <a:ln w="9525"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4718" name="Group 94"/>
              <p:cNvGrpSpPr>
                <a:grpSpLocks/>
              </p:cNvGrpSpPr>
              <p:nvPr/>
            </p:nvGrpSpPr>
            <p:grpSpPr bwMode="auto">
              <a:xfrm>
                <a:off x="4739" y="2639"/>
                <a:ext cx="499" cy="136"/>
                <a:chOff x="2744" y="2341"/>
                <a:chExt cx="499" cy="136"/>
              </a:xfrm>
            </p:grpSpPr>
            <p:sp>
              <p:nvSpPr>
                <p:cNvPr id="24719" name="Freeform 95"/>
                <p:cNvSpPr>
                  <a:spLocks/>
                </p:cNvSpPr>
                <p:nvPr/>
              </p:nvSpPr>
              <p:spPr bwMode="auto">
                <a:xfrm>
                  <a:off x="2971" y="2341"/>
                  <a:ext cx="272" cy="136"/>
                </a:xfrm>
                <a:custGeom>
                  <a:avLst/>
                  <a:gdLst>
                    <a:gd name="T0" fmla="*/ 0 w 181"/>
                    <a:gd name="T1" fmla="*/ 136 h 136"/>
                    <a:gd name="T2" fmla="*/ 693 w 181"/>
                    <a:gd name="T3" fmla="*/ 136 h 136"/>
                    <a:gd name="T4" fmla="*/ 924 w 181"/>
                    <a:gd name="T5" fmla="*/ 91 h 136"/>
                    <a:gd name="T6" fmla="*/ 924 w 181"/>
                    <a:gd name="T7" fmla="*/ 45 h 136"/>
                    <a:gd name="T8" fmla="*/ 693 w 181"/>
                    <a:gd name="T9" fmla="*/ 0 h 136"/>
                    <a:gd name="T10" fmla="*/ 0 w 181"/>
                    <a:gd name="T11" fmla="*/ 0 h 136"/>
                    <a:gd name="T12" fmla="*/ 0 60000 65536"/>
                    <a:gd name="T13" fmla="*/ 0 60000 65536"/>
                    <a:gd name="T14" fmla="*/ 0 60000 65536"/>
                    <a:gd name="T15" fmla="*/ 0 60000 65536"/>
                    <a:gd name="T16" fmla="*/ 0 60000 65536"/>
                    <a:gd name="T17" fmla="*/ 0 60000 65536"/>
                    <a:gd name="T18" fmla="*/ 0 w 181"/>
                    <a:gd name="T19" fmla="*/ 0 h 136"/>
                    <a:gd name="T20" fmla="*/ 181 w 18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81" h="136">
                      <a:moveTo>
                        <a:pt x="0" y="136"/>
                      </a:moveTo>
                      <a:lnTo>
                        <a:pt x="136" y="136"/>
                      </a:lnTo>
                      <a:cubicBezTo>
                        <a:pt x="166" y="129"/>
                        <a:pt x="174" y="106"/>
                        <a:pt x="181" y="91"/>
                      </a:cubicBezTo>
                      <a:lnTo>
                        <a:pt x="181" y="45"/>
                      </a:lnTo>
                      <a:cubicBezTo>
                        <a:pt x="174" y="30"/>
                        <a:pt x="166" y="7"/>
                        <a:pt x="136" y="0"/>
                      </a:cubicBezTo>
                      <a:lnTo>
                        <a:pt x="0" y="0"/>
                      </a:lnTo>
                    </a:path>
                  </a:pathLst>
                </a:custGeom>
                <a:noFill/>
                <a:ln w="952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720" name="Freeform 96"/>
                <p:cNvSpPr>
                  <a:spLocks/>
                </p:cNvSpPr>
                <p:nvPr/>
              </p:nvSpPr>
              <p:spPr bwMode="auto">
                <a:xfrm rot="10800000">
                  <a:off x="2744" y="2341"/>
                  <a:ext cx="227" cy="136"/>
                </a:xfrm>
                <a:custGeom>
                  <a:avLst/>
                  <a:gdLst>
                    <a:gd name="T0" fmla="*/ 0 w 181"/>
                    <a:gd name="T1" fmla="*/ 136 h 136"/>
                    <a:gd name="T2" fmla="*/ 336 w 181"/>
                    <a:gd name="T3" fmla="*/ 136 h 136"/>
                    <a:gd name="T4" fmla="*/ 448 w 181"/>
                    <a:gd name="T5" fmla="*/ 91 h 136"/>
                    <a:gd name="T6" fmla="*/ 448 w 181"/>
                    <a:gd name="T7" fmla="*/ 45 h 136"/>
                    <a:gd name="T8" fmla="*/ 336 w 181"/>
                    <a:gd name="T9" fmla="*/ 0 h 136"/>
                    <a:gd name="T10" fmla="*/ 0 w 181"/>
                    <a:gd name="T11" fmla="*/ 0 h 136"/>
                    <a:gd name="T12" fmla="*/ 0 60000 65536"/>
                    <a:gd name="T13" fmla="*/ 0 60000 65536"/>
                    <a:gd name="T14" fmla="*/ 0 60000 65536"/>
                    <a:gd name="T15" fmla="*/ 0 60000 65536"/>
                    <a:gd name="T16" fmla="*/ 0 60000 65536"/>
                    <a:gd name="T17" fmla="*/ 0 60000 65536"/>
                    <a:gd name="T18" fmla="*/ 0 w 181"/>
                    <a:gd name="T19" fmla="*/ 0 h 136"/>
                    <a:gd name="T20" fmla="*/ 181 w 18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81" h="136">
                      <a:moveTo>
                        <a:pt x="0" y="136"/>
                      </a:moveTo>
                      <a:lnTo>
                        <a:pt x="136" y="136"/>
                      </a:lnTo>
                      <a:cubicBezTo>
                        <a:pt x="166" y="129"/>
                        <a:pt x="174" y="106"/>
                        <a:pt x="181" y="91"/>
                      </a:cubicBezTo>
                      <a:lnTo>
                        <a:pt x="181" y="45"/>
                      </a:lnTo>
                      <a:cubicBezTo>
                        <a:pt x="174" y="30"/>
                        <a:pt x="166" y="7"/>
                        <a:pt x="136" y="0"/>
                      </a:cubicBezTo>
                      <a:lnTo>
                        <a:pt x="0" y="0"/>
                      </a:lnTo>
                    </a:path>
                  </a:pathLst>
                </a:custGeom>
                <a:noFill/>
                <a:ln w="952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sp>
          <p:nvSpPr>
            <p:cNvPr id="24716" name="Rectangle 97"/>
            <p:cNvSpPr>
              <a:spLocks noChangeArrowheads="1"/>
            </p:cNvSpPr>
            <p:nvPr/>
          </p:nvSpPr>
          <p:spPr bwMode="auto">
            <a:xfrm>
              <a:off x="4087" y="2969"/>
              <a:ext cx="8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ctr" eaLnBrk="1" hangingPunct="1">
                <a:spcBef>
                  <a:spcPct val="0"/>
                </a:spcBef>
                <a:buFontTx/>
                <a:buNone/>
              </a:pPr>
              <a:r>
                <a:rPr lang="es-ES" altLang="es-ES" sz="2000" b="1" i="1">
                  <a:latin typeface="Times New Roman" pitchFamily="18" charset="0"/>
                </a:rPr>
                <a:t>f</a:t>
              </a:r>
              <a:r>
                <a:rPr lang="es-ES" altLang="es-ES" sz="2000" b="1" i="1"/>
                <a:t> = </a:t>
              </a:r>
              <a:r>
                <a:rPr lang="es-ES" altLang="es-ES" sz="2000" b="1" i="1">
                  <a:sym typeface="Symbol" pitchFamily="18" charset="2"/>
                </a:rPr>
                <a:t>ab</a:t>
              </a:r>
              <a:r>
                <a:rPr lang="es-ES" altLang="es-ES" sz="2000" b="1">
                  <a:sym typeface="Symbol" pitchFamily="18" charset="2"/>
                </a:rPr>
                <a:t> + </a:t>
              </a:r>
              <a:r>
                <a:rPr lang="es-ES" altLang="es-ES" sz="2000" b="1" i="1">
                  <a:sym typeface="Symbol" pitchFamily="18" charset="2"/>
                </a:rPr>
                <a:t>a’c</a:t>
              </a:r>
              <a:endParaRPr lang="es-ES" altLang="es-ES" sz="2000" b="1" i="1">
                <a:solidFill>
                  <a:srgbClr val="0000FF"/>
                </a:solidFill>
              </a:endParaRPr>
            </a:p>
          </p:txBody>
        </p:sp>
      </p:grpSp>
      <p:grpSp>
        <p:nvGrpSpPr>
          <p:cNvPr id="6" name="Group 98"/>
          <p:cNvGrpSpPr>
            <a:grpSpLocks/>
          </p:cNvGrpSpPr>
          <p:nvPr/>
        </p:nvGrpSpPr>
        <p:grpSpPr bwMode="auto">
          <a:xfrm>
            <a:off x="2797175" y="3141663"/>
            <a:ext cx="4870450" cy="2735262"/>
            <a:chOff x="1565" y="2251"/>
            <a:chExt cx="3068" cy="1723"/>
          </a:xfrm>
        </p:grpSpPr>
        <p:grpSp>
          <p:nvGrpSpPr>
            <p:cNvPr id="24668" name="Group 99"/>
            <p:cNvGrpSpPr>
              <a:grpSpLocks/>
            </p:cNvGrpSpPr>
            <p:nvPr/>
          </p:nvGrpSpPr>
          <p:grpSpPr bwMode="auto">
            <a:xfrm>
              <a:off x="1565" y="2251"/>
              <a:ext cx="836" cy="231"/>
              <a:chOff x="1565" y="2251"/>
              <a:chExt cx="836" cy="231"/>
            </a:xfrm>
          </p:grpSpPr>
          <p:sp>
            <p:nvSpPr>
              <p:cNvPr id="24712" name="Text Box 100"/>
              <p:cNvSpPr txBox="1">
                <a:spLocks noChangeArrowheads="1"/>
              </p:cNvSpPr>
              <p:nvPr/>
            </p:nvSpPr>
            <p:spPr bwMode="auto">
              <a:xfrm>
                <a:off x="1565" y="22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a</a:t>
                </a:r>
              </a:p>
            </p:txBody>
          </p:sp>
          <p:sp>
            <p:nvSpPr>
              <p:cNvPr id="24713" name="Text Box 101"/>
              <p:cNvSpPr txBox="1">
                <a:spLocks noChangeArrowheads="1"/>
              </p:cNvSpPr>
              <p:nvPr/>
            </p:nvSpPr>
            <p:spPr bwMode="auto">
              <a:xfrm>
                <a:off x="1850" y="22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b</a:t>
                </a:r>
              </a:p>
            </p:txBody>
          </p:sp>
          <p:sp>
            <p:nvSpPr>
              <p:cNvPr id="24714" name="Text Box 102"/>
              <p:cNvSpPr txBox="1">
                <a:spLocks noChangeArrowheads="1"/>
              </p:cNvSpPr>
              <p:nvPr/>
            </p:nvSpPr>
            <p:spPr bwMode="auto">
              <a:xfrm>
                <a:off x="2213" y="225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1800"/>
                  <a:t>c</a:t>
                </a:r>
              </a:p>
            </p:txBody>
          </p:sp>
        </p:grpSp>
        <p:sp>
          <p:nvSpPr>
            <p:cNvPr id="24669" name="Rectangle 103"/>
            <p:cNvSpPr>
              <a:spLocks noChangeArrowheads="1"/>
            </p:cNvSpPr>
            <p:nvPr/>
          </p:nvSpPr>
          <p:spPr bwMode="auto">
            <a:xfrm>
              <a:off x="3969" y="3612"/>
              <a:ext cx="6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ctr" eaLnBrk="1" hangingPunct="1">
                <a:spcBef>
                  <a:spcPct val="0"/>
                </a:spcBef>
                <a:buFontTx/>
                <a:buNone/>
              </a:pPr>
              <a:r>
                <a:rPr lang="es-ES" altLang="es-ES" sz="1600" b="1" i="1">
                  <a:latin typeface="Times New Roman" pitchFamily="18" charset="0"/>
                </a:rPr>
                <a:t>f</a:t>
              </a:r>
              <a:r>
                <a:rPr lang="es-ES" altLang="es-ES" sz="1600" b="1" i="1"/>
                <a:t> = </a:t>
              </a:r>
              <a:r>
                <a:rPr lang="es-ES" altLang="es-ES" sz="1600" b="1" i="1">
                  <a:solidFill>
                    <a:srgbClr val="0000FF"/>
                  </a:solidFill>
                </a:rPr>
                <a:t>ab + a’c</a:t>
              </a:r>
            </a:p>
          </p:txBody>
        </p:sp>
        <p:grpSp>
          <p:nvGrpSpPr>
            <p:cNvPr id="24670" name="Group 104"/>
            <p:cNvGrpSpPr>
              <a:grpSpLocks/>
            </p:cNvGrpSpPr>
            <p:nvPr/>
          </p:nvGrpSpPr>
          <p:grpSpPr bwMode="auto">
            <a:xfrm>
              <a:off x="1662" y="2474"/>
              <a:ext cx="2216" cy="1500"/>
              <a:chOff x="1662" y="2474"/>
              <a:chExt cx="2216" cy="1500"/>
            </a:xfrm>
          </p:grpSpPr>
          <p:grpSp>
            <p:nvGrpSpPr>
              <p:cNvPr id="24671" name="Group 105"/>
              <p:cNvGrpSpPr>
                <a:grpSpLocks noChangeAspect="1"/>
              </p:cNvGrpSpPr>
              <p:nvPr/>
            </p:nvGrpSpPr>
            <p:grpSpPr bwMode="auto">
              <a:xfrm rot="5400000">
                <a:off x="1683" y="2656"/>
                <a:ext cx="227" cy="142"/>
                <a:chOff x="1519" y="1150"/>
                <a:chExt cx="907" cy="567"/>
              </a:xfrm>
            </p:grpSpPr>
            <p:grpSp>
              <p:nvGrpSpPr>
                <p:cNvPr id="24708" name="Group 106"/>
                <p:cNvGrpSpPr>
                  <a:grpSpLocks noChangeAspect="1"/>
                </p:cNvGrpSpPr>
                <p:nvPr/>
              </p:nvGrpSpPr>
              <p:grpSpPr bwMode="auto">
                <a:xfrm>
                  <a:off x="1519" y="1150"/>
                  <a:ext cx="907" cy="567"/>
                  <a:chOff x="1519" y="1150"/>
                  <a:chExt cx="907" cy="567"/>
                </a:xfrm>
              </p:grpSpPr>
              <p:sp>
                <p:nvSpPr>
                  <p:cNvPr id="24710" name="Line 107"/>
                  <p:cNvSpPr>
                    <a:spLocks noChangeAspect="1" noChangeShapeType="1"/>
                  </p:cNvSpPr>
                  <p:nvPr/>
                </p:nvSpPr>
                <p:spPr bwMode="auto">
                  <a:xfrm>
                    <a:off x="1519" y="1434"/>
                    <a:ext cx="90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711" name="AutoShape 108"/>
                  <p:cNvSpPr>
                    <a:spLocks noChangeAspect="1" noChangeArrowheads="1"/>
                  </p:cNvSpPr>
                  <p:nvPr/>
                </p:nvSpPr>
                <p:spPr bwMode="auto">
                  <a:xfrm rot="5400000">
                    <a:off x="1701" y="1207"/>
                    <a:ext cx="567" cy="453"/>
                  </a:xfrm>
                  <a:prstGeom prst="triangle">
                    <a:avLst>
                      <a:gd name="adj" fmla="val 50000"/>
                    </a:avLst>
                  </a:prstGeom>
                  <a:solidFill>
                    <a:schemeClr val="bg1"/>
                  </a:solidFill>
                  <a:ln w="190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4709" name="Oval 109"/>
                <p:cNvSpPr>
                  <a:spLocks noChangeAspect="1" noChangeArrowheads="1"/>
                </p:cNvSpPr>
                <p:nvPr/>
              </p:nvSpPr>
              <p:spPr bwMode="auto">
                <a:xfrm>
                  <a:off x="2200" y="1389"/>
                  <a:ext cx="91" cy="91"/>
                </a:xfrm>
                <a:prstGeom prst="ellipse">
                  <a:avLst/>
                </a:prstGeom>
                <a:solidFill>
                  <a:schemeClr val="bg1"/>
                </a:solidFill>
                <a:ln w="19050">
                  <a:solidFill>
                    <a:srgbClr val="FF000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4672" name="Group 110"/>
              <p:cNvGrpSpPr>
                <a:grpSpLocks/>
              </p:cNvGrpSpPr>
              <p:nvPr/>
            </p:nvGrpSpPr>
            <p:grpSpPr bwMode="auto">
              <a:xfrm>
                <a:off x="3285" y="3557"/>
                <a:ext cx="593" cy="272"/>
                <a:chOff x="2060" y="2387"/>
                <a:chExt cx="593" cy="272"/>
              </a:xfrm>
            </p:grpSpPr>
            <p:sp>
              <p:nvSpPr>
                <p:cNvPr id="24700" name="Line 111"/>
                <p:cNvSpPr>
                  <a:spLocks noChangeAspect="1" noChangeShapeType="1"/>
                </p:cNvSpPr>
                <p:nvPr/>
              </p:nvSpPr>
              <p:spPr bwMode="auto">
                <a:xfrm>
                  <a:off x="2427" y="2525"/>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24701" name="Group 112"/>
                <p:cNvGrpSpPr>
                  <a:grpSpLocks noChangeAspect="1"/>
                </p:cNvGrpSpPr>
                <p:nvPr/>
              </p:nvGrpSpPr>
              <p:grpSpPr bwMode="auto">
                <a:xfrm>
                  <a:off x="2197" y="2387"/>
                  <a:ext cx="249" cy="272"/>
                  <a:chOff x="657" y="3294"/>
                  <a:chExt cx="499" cy="544"/>
                </a:xfrm>
              </p:grpSpPr>
              <p:sp>
                <p:nvSpPr>
                  <p:cNvPr id="24705" name="Arc 113"/>
                  <p:cNvSpPr>
                    <a:spLocks noChangeAspect="1"/>
                  </p:cNvSpPr>
                  <p:nvPr/>
                </p:nvSpPr>
                <p:spPr bwMode="auto">
                  <a:xfrm>
                    <a:off x="657" y="3562"/>
                    <a:ext cx="499" cy="276"/>
                  </a:xfrm>
                  <a:custGeom>
                    <a:avLst/>
                    <a:gdLst>
                      <a:gd name="T0" fmla="*/ 0 w 21600"/>
                      <a:gd name="T1" fmla="*/ 0 h 21920"/>
                      <a:gd name="T2" fmla="*/ 0 w 21600"/>
                      <a:gd name="T3" fmla="*/ 0 h 21920"/>
                      <a:gd name="T4" fmla="*/ 0 w 21600"/>
                      <a:gd name="T5" fmla="*/ 0 h 21920"/>
                      <a:gd name="T6" fmla="*/ 0 60000 65536"/>
                      <a:gd name="T7" fmla="*/ 0 60000 65536"/>
                      <a:gd name="T8" fmla="*/ 0 60000 65536"/>
                      <a:gd name="T9" fmla="*/ 0 w 21600"/>
                      <a:gd name="T10" fmla="*/ 0 h 21920"/>
                      <a:gd name="T11" fmla="*/ 21600 w 21600"/>
                      <a:gd name="T12" fmla="*/ 21920 h 21920"/>
                    </a:gdLst>
                    <a:ahLst/>
                    <a:cxnLst>
                      <a:cxn ang="T6">
                        <a:pos x="T0" y="T1"/>
                      </a:cxn>
                      <a:cxn ang="T7">
                        <a:pos x="T2" y="T3"/>
                      </a:cxn>
                      <a:cxn ang="T8">
                        <a:pos x="T4" y="T5"/>
                      </a:cxn>
                    </a:cxnLst>
                    <a:rect l="T9" t="T10" r="T11" b="T12"/>
                    <a:pathLst>
                      <a:path w="21600" h="21920" fill="none" extrusionOk="0">
                        <a:moveTo>
                          <a:pt x="21597" y="0"/>
                        </a:moveTo>
                        <a:cubicBezTo>
                          <a:pt x="21599" y="106"/>
                          <a:pt x="21600" y="213"/>
                          <a:pt x="21600" y="320"/>
                        </a:cubicBezTo>
                        <a:cubicBezTo>
                          <a:pt x="21600" y="12192"/>
                          <a:pt x="12017" y="21839"/>
                          <a:pt x="144" y="21919"/>
                        </a:cubicBezTo>
                      </a:path>
                      <a:path w="21600" h="21920" stroke="0" extrusionOk="0">
                        <a:moveTo>
                          <a:pt x="21597" y="0"/>
                        </a:moveTo>
                        <a:cubicBezTo>
                          <a:pt x="21599" y="106"/>
                          <a:pt x="21600" y="213"/>
                          <a:pt x="21600" y="320"/>
                        </a:cubicBezTo>
                        <a:cubicBezTo>
                          <a:pt x="21600" y="12192"/>
                          <a:pt x="12017" y="21839"/>
                          <a:pt x="144" y="21919"/>
                        </a:cubicBezTo>
                        <a:lnTo>
                          <a:pt x="0" y="320"/>
                        </a:lnTo>
                        <a:lnTo>
                          <a:pt x="21597" y="0"/>
                        </a:lnTo>
                        <a:close/>
                      </a:path>
                    </a:pathLst>
                  </a:custGeom>
                  <a:solidFill>
                    <a:schemeClr val="bg1"/>
                  </a:solidFill>
                  <a:ln w="19050">
                    <a:solidFill>
                      <a:schemeClr val="tx1"/>
                    </a:solidFill>
                    <a:round/>
                    <a:headEnd/>
                    <a:tailEnd/>
                  </a:ln>
                </p:spPr>
                <p:txBody>
                  <a:bodyPr wrap="none" anchor="ctr"/>
                  <a:lstStyle/>
                  <a:p>
                    <a:endParaRPr lang="es-ES"/>
                  </a:p>
                </p:txBody>
              </p:sp>
              <p:sp>
                <p:nvSpPr>
                  <p:cNvPr id="24706" name="Arc 114"/>
                  <p:cNvSpPr>
                    <a:spLocks noChangeAspect="1"/>
                  </p:cNvSpPr>
                  <p:nvPr/>
                </p:nvSpPr>
                <p:spPr bwMode="auto">
                  <a:xfrm>
                    <a:off x="657" y="3294"/>
                    <a:ext cx="499"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19050">
                    <a:solidFill>
                      <a:schemeClr val="tx1"/>
                    </a:solidFill>
                    <a:round/>
                    <a:headEnd/>
                    <a:tailEnd/>
                  </a:ln>
                </p:spPr>
                <p:txBody>
                  <a:bodyPr wrap="none" anchor="ctr"/>
                  <a:lstStyle/>
                  <a:p>
                    <a:endParaRPr lang="es-ES"/>
                  </a:p>
                </p:txBody>
              </p:sp>
              <p:sp>
                <p:nvSpPr>
                  <p:cNvPr id="24707" name="Arc 115"/>
                  <p:cNvSpPr>
                    <a:spLocks noChangeAspect="1"/>
                  </p:cNvSpPr>
                  <p:nvPr/>
                </p:nvSpPr>
                <p:spPr bwMode="auto">
                  <a:xfrm>
                    <a:off x="657" y="3294"/>
                    <a:ext cx="91" cy="544"/>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8"/>
                          <a:pt x="12008" y="43128"/>
                          <a:pt x="129" y="43199"/>
                        </a:cubicBezTo>
                      </a:path>
                      <a:path w="21600" h="43200" stroke="0" extrusionOk="0">
                        <a:moveTo>
                          <a:pt x="-1" y="0"/>
                        </a:moveTo>
                        <a:cubicBezTo>
                          <a:pt x="11929" y="0"/>
                          <a:pt x="21600" y="9670"/>
                          <a:pt x="21600" y="21600"/>
                        </a:cubicBezTo>
                        <a:cubicBezTo>
                          <a:pt x="21600" y="33478"/>
                          <a:pt x="12008" y="43128"/>
                          <a:pt x="129" y="43199"/>
                        </a:cubicBezTo>
                        <a:lnTo>
                          <a:pt x="0" y="21600"/>
                        </a:lnTo>
                        <a:lnTo>
                          <a:pt x="-1" y="0"/>
                        </a:lnTo>
                        <a:close/>
                      </a:path>
                    </a:pathLst>
                  </a:custGeom>
                  <a:solidFill>
                    <a:schemeClr val="bg1"/>
                  </a:solidFill>
                  <a:ln w="19050">
                    <a:solidFill>
                      <a:schemeClr val="tx1"/>
                    </a:solidFill>
                    <a:round/>
                    <a:headEnd/>
                    <a:tailEnd/>
                  </a:ln>
                </p:spPr>
                <p:txBody>
                  <a:bodyPr wrap="none" anchor="ctr"/>
                  <a:lstStyle/>
                  <a:p>
                    <a:endParaRPr lang="es-ES"/>
                  </a:p>
                </p:txBody>
              </p:sp>
            </p:grpSp>
            <p:grpSp>
              <p:nvGrpSpPr>
                <p:cNvPr id="24702" name="Group 116"/>
                <p:cNvGrpSpPr>
                  <a:grpSpLocks noChangeAspect="1"/>
                </p:cNvGrpSpPr>
                <p:nvPr/>
              </p:nvGrpSpPr>
              <p:grpSpPr bwMode="auto">
                <a:xfrm>
                  <a:off x="2060" y="2461"/>
                  <a:ext cx="178" cy="132"/>
                  <a:chOff x="385" y="2341"/>
                  <a:chExt cx="454" cy="265"/>
                </a:xfrm>
              </p:grpSpPr>
              <p:sp>
                <p:nvSpPr>
                  <p:cNvPr id="24703" name="Line 117"/>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704" name="Line 118"/>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grpSp>
            <p:nvGrpSpPr>
              <p:cNvPr id="24673" name="Group 119"/>
              <p:cNvGrpSpPr>
                <a:grpSpLocks noChangeAspect="1"/>
              </p:cNvGrpSpPr>
              <p:nvPr/>
            </p:nvGrpSpPr>
            <p:grpSpPr bwMode="auto">
              <a:xfrm rot="5400000">
                <a:off x="1982" y="2656"/>
                <a:ext cx="227" cy="142"/>
                <a:chOff x="1519" y="1150"/>
                <a:chExt cx="907" cy="567"/>
              </a:xfrm>
            </p:grpSpPr>
            <p:grpSp>
              <p:nvGrpSpPr>
                <p:cNvPr id="24696" name="Group 120"/>
                <p:cNvGrpSpPr>
                  <a:grpSpLocks noChangeAspect="1"/>
                </p:cNvGrpSpPr>
                <p:nvPr/>
              </p:nvGrpSpPr>
              <p:grpSpPr bwMode="auto">
                <a:xfrm>
                  <a:off x="1519" y="1150"/>
                  <a:ext cx="907" cy="567"/>
                  <a:chOff x="1519" y="1150"/>
                  <a:chExt cx="907" cy="567"/>
                </a:xfrm>
              </p:grpSpPr>
              <p:sp>
                <p:nvSpPr>
                  <p:cNvPr id="24698" name="Line 121"/>
                  <p:cNvSpPr>
                    <a:spLocks noChangeAspect="1" noChangeShapeType="1"/>
                  </p:cNvSpPr>
                  <p:nvPr/>
                </p:nvSpPr>
                <p:spPr bwMode="auto">
                  <a:xfrm>
                    <a:off x="1519" y="1434"/>
                    <a:ext cx="90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99" name="AutoShape 122"/>
                  <p:cNvSpPr>
                    <a:spLocks noChangeAspect="1" noChangeArrowheads="1"/>
                  </p:cNvSpPr>
                  <p:nvPr/>
                </p:nvSpPr>
                <p:spPr bwMode="auto">
                  <a:xfrm rot="5400000">
                    <a:off x="1701" y="1207"/>
                    <a:ext cx="567" cy="453"/>
                  </a:xfrm>
                  <a:prstGeom prst="triangle">
                    <a:avLst>
                      <a:gd name="adj" fmla="val 50000"/>
                    </a:avLst>
                  </a:prstGeom>
                  <a:solidFill>
                    <a:schemeClr val="bg1"/>
                  </a:solidFill>
                  <a:ln w="19050">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4697" name="Oval 123"/>
                <p:cNvSpPr>
                  <a:spLocks noChangeAspect="1" noChangeArrowheads="1"/>
                </p:cNvSpPr>
                <p:nvPr/>
              </p:nvSpPr>
              <p:spPr bwMode="auto">
                <a:xfrm>
                  <a:off x="2200" y="1389"/>
                  <a:ext cx="91" cy="91"/>
                </a:xfrm>
                <a:prstGeom prst="ellipse">
                  <a:avLst/>
                </a:prstGeom>
                <a:solidFill>
                  <a:schemeClr val="bg1"/>
                </a:solidFill>
                <a:ln w="19050">
                  <a:solidFill>
                    <a:srgbClr val="FF000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4674" name="Group 124"/>
              <p:cNvGrpSpPr>
                <a:grpSpLocks noChangeAspect="1"/>
              </p:cNvGrpSpPr>
              <p:nvPr/>
            </p:nvGrpSpPr>
            <p:grpSpPr bwMode="auto">
              <a:xfrm>
                <a:off x="2792" y="3407"/>
                <a:ext cx="499" cy="250"/>
                <a:chOff x="385" y="2215"/>
                <a:chExt cx="998" cy="499"/>
              </a:xfrm>
            </p:grpSpPr>
            <p:grpSp>
              <p:nvGrpSpPr>
                <p:cNvPr id="24690" name="Group 125"/>
                <p:cNvGrpSpPr>
                  <a:grpSpLocks noChangeAspect="1"/>
                </p:cNvGrpSpPr>
                <p:nvPr/>
              </p:nvGrpSpPr>
              <p:grpSpPr bwMode="auto">
                <a:xfrm>
                  <a:off x="385" y="2341"/>
                  <a:ext cx="998" cy="265"/>
                  <a:chOff x="385" y="2341"/>
                  <a:chExt cx="998" cy="265"/>
                </a:xfrm>
              </p:grpSpPr>
              <p:grpSp>
                <p:nvGrpSpPr>
                  <p:cNvPr id="24692" name="Group 126"/>
                  <p:cNvGrpSpPr>
                    <a:grpSpLocks noChangeAspect="1"/>
                  </p:cNvGrpSpPr>
                  <p:nvPr/>
                </p:nvGrpSpPr>
                <p:grpSpPr bwMode="auto">
                  <a:xfrm>
                    <a:off x="385" y="2341"/>
                    <a:ext cx="454" cy="265"/>
                    <a:chOff x="385" y="2341"/>
                    <a:chExt cx="454" cy="265"/>
                  </a:xfrm>
                </p:grpSpPr>
                <p:sp>
                  <p:nvSpPr>
                    <p:cNvPr id="24694" name="Line 127"/>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95" name="Line 128"/>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93" name="Line 129"/>
                  <p:cNvSpPr>
                    <a:spLocks noChangeAspect="1" noChangeShapeType="1"/>
                  </p:cNvSpPr>
                  <p:nvPr/>
                </p:nvSpPr>
                <p:spPr bwMode="auto">
                  <a:xfrm>
                    <a:off x="930" y="2469"/>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91" name="AutoShape 130"/>
                <p:cNvSpPr>
                  <a:spLocks noChangeAspect="1" noChangeArrowheads="1"/>
                </p:cNvSpPr>
                <p:nvPr/>
              </p:nvSpPr>
              <p:spPr bwMode="auto">
                <a:xfrm>
                  <a:off x="657" y="2215"/>
                  <a:ext cx="499" cy="499"/>
                </a:xfrm>
                <a:prstGeom prst="flowChartDelay">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grpSp>
            <p:nvGrpSpPr>
              <p:cNvPr id="24675" name="Group 131"/>
              <p:cNvGrpSpPr>
                <a:grpSpLocks noChangeAspect="1"/>
              </p:cNvGrpSpPr>
              <p:nvPr/>
            </p:nvGrpSpPr>
            <p:grpSpPr bwMode="auto">
              <a:xfrm>
                <a:off x="2792" y="3724"/>
                <a:ext cx="499" cy="250"/>
                <a:chOff x="385" y="2215"/>
                <a:chExt cx="998" cy="499"/>
              </a:xfrm>
            </p:grpSpPr>
            <p:grpSp>
              <p:nvGrpSpPr>
                <p:cNvPr id="24684" name="Group 132"/>
                <p:cNvGrpSpPr>
                  <a:grpSpLocks noChangeAspect="1"/>
                </p:cNvGrpSpPr>
                <p:nvPr/>
              </p:nvGrpSpPr>
              <p:grpSpPr bwMode="auto">
                <a:xfrm>
                  <a:off x="385" y="2341"/>
                  <a:ext cx="998" cy="265"/>
                  <a:chOff x="385" y="2341"/>
                  <a:chExt cx="998" cy="265"/>
                </a:xfrm>
              </p:grpSpPr>
              <p:grpSp>
                <p:nvGrpSpPr>
                  <p:cNvPr id="24686" name="Group 133"/>
                  <p:cNvGrpSpPr>
                    <a:grpSpLocks noChangeAspect="1"/>
                  </p:cNvGrpSpPr>
                  <p:nvPr/>
                </p:nvGrpSpPr>
                <p:grpSpPr bwMode="auto">
                  <a:xfrm>
                    <a:off x="385" y="2341"/>
                    <a:ext cx="454" cy="265"/>
                    <a:chOff x="385" y="2341"/>
                    <a:chExt cx="454" cy="265"/>
                  </a:xfrm>
                </p:grpSpPr>
                <p:sp>
                  <p:nvSpPr>
                    <p:cNvPr id="24688" name="Line 134"/>
                    <p:cNvSpPr>
                      <a:spLocks noChangeAspect="1" noChangeShapeType="1"/>
                    </p:cNvSpPr>
                    <p:nvPr/>
                  </p:nvSpPr>
                  <p:spPr bwMode="auto">
                    <a:xfrm>
                      <a:off x="385" y="2605"/>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89" name="Line 135"/>
                    <p:cNvSpPr>
                      <a:spLocks noChangeAspect="1" noChangeShapeType="1"/>
                    </p:cNvSpPr>
                    <p:nvPr/>
                  </p:nvSpPr>
                  <p:spPr bwMode="auto">
                    <a:xfrm>
                      <a:off x="386" y="2341"/>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87" name="Line 136"/>
                  <p:cNvSpPr>
                    <a:spLocks noChangeAspect="1" noChangeShapeType="1"/>
                  </p:cNvSpPr>
                  <p:nvPr/>
                </p:nvSpPr>
                <p:spPr bwMode="auto">
                  <a:xfrm>
                    <a:off x="930" y="2469"/>
                    <a:ext cx="4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85" name="AutoShape 137"/>
                <p:cNvSpPr>
                  <a:spLocks noChangeAspect="1" noChangeArrowheads="1"/>
                </p:cNvSpPr>
                <p:nvPr/>
              </p:nvSpPr>
              <p:spPr bwMode="auto">
                <a:xfrm>
                  <a:off x="657" y="2215"/>
                  <a:ext cx="499" cy="499"/>
                </a:xfrm>
                <a:prstGeom prst="flowChartDelay">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grpSp>
          <p:sp>
            <p:nvSpPr>
              <p:cNvPr id="24676" name="Freeform 138"/>
              <p:cNvSpPr>
                <a:spLocks/>
              </p:cNvSpPr>
              <p:nvPr/>
            </p:nvSpPr>
            <p:spPr bwMode="auto">
              <a:xfrm>
                <a:off x="2298" y="2476"/>
                <a:ext cx="499" cy="1311"/>
              </a:xfrm>
              <a:custGeom>
                <a:avLst/>
                <a:gdLst>
                  <a:gd name="T0" fmla="*/ 10284 w 182"/>
                  <a:gd name="T1" fmla="*/ 91865 h 318"/>
                  <a:gd name="T2" fmla="*/ 0 w 182"/>
                  <a:gd name="T3" fmla="*/ 91865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677" name="Line 139"/>
              <p:cNvSpPr>
                <a:spLocks noChangeShapeType="1"/>
              </p:cNvSpPr>
              <p:nvPr/>
            </p:nvSpPr>
            <p:spPr bwMode="auto">
              <a:xfrm flipH="1">
                <a:off x="3292" y="3753"/>
                <a:ext cx="3"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78" name="Freeform 140"/>
              <p:cNvSpPr>
                <a:spLocks/>
              </p:cNvSpPr>
              <p:nvPr/>
            </p:nvSpPr>
            <p:spPr bwMode="auto">
              <a:xfrm>
                <a:off x="1960" y="2865"/>
                <a:ext cx="882" cy="606"/>
              </a:xfrm>
              <a:custGeom>
                <a:avLst/>
                <a:gdLst>
                  <a:gd name="T0" fmla="*/ 100374 w 182"/>
                  <a:gd name="T1" fmla="*/ 4194 h 318"/>
                  <a:gd name="T2" fmla="*/ 0 w 182"/>
                  <a:gd name="T3" fmla="*/ 4194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679" name="Freeform 141"/>
              <p:cNvSpPr>
                <a:spLocks/>
              </p:cNvSpPr>
              <p:nvPr/>
            </p:nvSpPr>
            <p:spPr bwMode="auto">
              <a:xfrm>
                <a:off x="1960" y="2476"/>
                <a:ext cx="136" cy="453"/>
              </a:xfrm>
              <a:custGeom>
                <a:avLst/>
                <a:gdLst>
                  <a:gd name="T0" fmla="*/ 136 w 136"/>
                  <a:gd name="T1" fmla="*/ 136 h 453"/>
                  <a:gd name="T2" fmla="*/ 0 w 136"/>
                  <a:gd name="T3" fmla="*/ 136 h 453"/>
                  <a:gd name="T4" fmla="*/ 0 w 136"/>
                  <a:gd name="T5" fmla="*/ 453 h 453"/>
                  <a:gd name="T6" fmla="*/ 0 w 136"/>
                  <a:gd name="T7" fmla="*/ 0 h 453"/>
                  <a:gd name="T8" fmla="*/ 0 60000 65536"/>
                  <a:gd name="T9" fmla="*/ 0 60000 65536"/>
                  <a:gd name="T10" fmla="*/ 0 60000 65536"/>
                  <a:gd name="T11" fmla="*/ 0 60000 65536"/>
                  <a:gd name="T12" fmla="*/ 0 w 136"/>
                  <a:gd name="T13" fmla="*/ 0 h 453"/>
                  <a:gd name="T14" fmla="*/ 136 w 136"/>
                  <a:gd name="T15" fmla="*/ 453 h 453"/>
                </a:gdLst>
                <a:ahLst/>
                <a:cxnLst>
                  <a:cxn ang="T8">
                    <a:pos x="T0" y="T1"/>
                  </a:cxn>
                  <a:cxn ang="T9">
                    <a:pos x="T2" y="T3"/>
                  </a:cxn>
                  <a:cxn ang="T10">
                    <a:pos x="T4" y="T5"/>
                  </a:cxn>
                  <a:cxn ang="T11">
                    <a:pos x="T6" y="T7"/>
                  </a:cxn>
                </a:cxnLst>
                <a:rect l="T12" t="T13" r="T14" b="T15"/>
                <a:pathLst>
                  <a:path w="136" h="453">
                    <a:moveTo>
                      <a:pt x="136" y="136"/>
                    </a:moveTo>
                    <a:lnTo>
                      <a:pt x="0" y="136"/>
                    </a:lnTo>
                    <a:lnTo>
                      <a:pt x="0" y="4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680" name="Freeform 142"/>
              <p:cNvSpPr>
                <a:spLocks/>
              </p:cNvSpPr>
              <p:nvPr/>
            </p:nvSpPr>
            <p:spPr bwMode="auto">
              <a:xfrm>
                <a:off x="1662" y="2840"/>
                <a:ext cx="1180" cy="763"/>
              </a:xfrm>
              <a:custGeom>
                <a:avLst/>
                <a:gdLst>
                  <a:gd name="T0" fmla="*/ 321615 w 182"/>
                  <a:gd name="T1" fmla="*/ 10540 h 318"/>
                  <a:gd name="T2" fmla="*/ 0 w 182"/>
                  <a:gd name="T3" fmla="*/ 10540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681" name="Freeform 143"/>
              <p:cNvSpPr>
                <a:spLocks/>
              </p:cNvSpPr>
              <p:nvPr/>
            </p:nvSpPr>
            <p:spPr bwMode="auto">
              <a:xfrm>
                <a:off x="1799" y="2840"/>
                <a:ext cx="1043" cy="1079"/>
              </a:xfrm>
              <a:custGeom>
                <a:avLst/>
                <a:gdLst>
                  <a:gd name="T0" fmla="*/ 196296 w 182"/>
                  <a:gd name="T1" fmla="*/ 42149 h 318"/>
                  <a:gd name="T2" fmla="*/ 0 w 182"/>
                  <a:gd name="T3" fmla="*/ 42149 h 318"/>
                  <a:gd name="T4" fmla="*/ 0 w 182"/>
                  <a:gd name="T5" fmla="*/ 0 h 318"/>
                  <a:gd name="T6" fmla="*/ 0 60000 65536"/>
                  <a:gd name="T7" fmla="*/ 0 60000 65536"/>
                  <a:gd name="T8" fmla="*/ 0 60000 65536"/>
                  <a:gd name="T9" fmla="*/ 0 w 182"/>
                  <a:gd name="T10" fmla="*/ 0 h 318"/>
                  <a:gd name="T11" fmla="*/ 182 w 182"/>
                  <a:gd name="T12" fmla="*/ 318 h 318"/>
                </a:gdLst>
                <a:ahLst/>
                <a:cxnLst>
                  <a:cxn ang="T6">
                    <a:pos x="T0" y="T1"/>
                  </a:cxn>
                  <a:cxn ang="T7">
                    <a:pos x="T2" y="T3"/>
                  </a:cxn>
                  <a:cxn ang="T8">
                    <a:pos x="T4" y="T5"/>
                  </a:cxn>
                </a:cxnLst>
                <a:rect l="T9" t="T10" r="T11" b="T12"/>
                <a:pathLst>
                  <a:path w="182" h="318">
                    <a:moveTo>
                      <a:pt x="182" y="318"/>
                    </a:moveTo>
                    <a:lnTo>
                      <a:pt x="0" y="318"/>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682" name="Freeform 144"/>
              <p:cNvSpPr>
                <a:spLocks/>
              </p:cNvSpPr>
              <p:nvPr/>
            </p:nvSpPr>
            <p:spPr bwMode="auto">
              <a:xfrm>
                <a:off x="1663" y="2474"/>
                <a:ext cx="136" cy="453"/>
              </a:xfrm>
              <a:custGeom>
                <a:avLst/>
                <a:gdLst>
                  <a:gd name="T0" fmla="*/ 136 w 136"/>
                  <a:gd name="T1" fmla="*/ 136 h 453"/>
                  <a:gd name="T2" fmla="*/ 0 w 136"/>
                  <a:gd name="T3" fmla="*/ 136 h 453"/>
                  <a:gd name="T4" fmla="*/ 0 w 136"/>
                  <a:gd name="T5" fmla="*/ 453 h 453"/>
                  <a:gd name="T6" fmla="*/ 0 w 136"/>
                  <a:gd name="T7" fmla="*/ 0 h 453"/>
                  <a:gd name="T8" fmla="*/ 0 60000 65536"/>
                  <a:gd name="T9" fmla="*/ 0 60000 65536"/>
                  <a:gd name="T10" fmla="*/ 0 60000 65536"/>
                  <a:gd name="T11" fmla="*/ 0 60000 65536"/>
                  <a:gd name="T12" fmla="*/ 0 w 136"/>
                  <a:gd name="T13" fmla="*/ 0 h 453"/>
                  <a:gd name="T14" fmla="*/ 136 w 136"/>
                  <a:gd name="T15" fmla="*/ 453 h 453"/>
                </a:gdLst>
                <a:ahLst/>
                <a:cxnLst>
                  <a:cxn ang="T8">
                    <a:pos x="T0" y="T1"/>
                  </a:cxn>
                  <a:cxn ang="T9">
                    <a:pos x="T2" y="T3"/>
                  </a:cxn>
                  <a:cxn ang="T10">
                    <a:pos x="T4" y="T5"/>
                  </a:cxn>
                  <a:cxn ang="T11">
                    <a:pos x="T6" y="T7"/>
                  </a:cxn>
                </a:cxnLst>
                <a:rect l="T12" t="T13" r="T14" b="T15"/>
                <a:pathLst>
                  <a:path w="136" h="453">
                    <a:moveTo>
                      <a:pt x="136" y="136"/>
                    </a:moveTo>
                    <a:lnTo>
                      <a:pt x="0" y="136"/>
                    </a:lnTo>
                    <a:lnTo>
                      <a:pt x="0" y="4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683" name="Line 145"/>
              <p:cNvSpPr>
                <a:spLocks noChangeShapeType="1"/>
              </p:cNvSpPr>
              <p:nvPr/>
            </p:nvSpPr>
            <p:spPr bwMode="auto">
              <a:xfrm flipH="1">
                <a:off x="3289" y="3529"/>
                <a:ext cx="3" cy="1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sp>
        <p:nvSpPr>
          <p:cNvPr id="217234" name="Rectangle 146"/>
          <p:cNvSpPr>
            <a:spLocks noChangeArrowheads="1"/>
          </p:cNvSpPr>
          <p:nvPr/>
        </p:nvSpPr>
        <p:spPr bwMode="auto">
          <a:xfrm>
            <a:off x="527050" y="2636838"/>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Tabla de verdad:</a:t>
            </a:r>
          </a:p>
        </p:txBody>
      </p:sp>
      <p:sp>
        <p:nvSpPr>
          <p:cNvPr id="217235" name="Rectangle 147"/>
          <p:cNvSpPr>
            <a:spLocks noChangeArrowheads="1"/>
          </p:cNvSpPr>
          <p:nvPr/>
        </p:nvSpPr>
        <p:spPr bwMode="auto">
          <a:xfrm>
            <a:off x="5856288" y="2636838"/>
            <a:ext cx="2582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Simplificación por Karnaugh:</a:t>
            </a:r>
          </a:p>
        </p:txBody>
      </p:sp>
      <p:sp>
        <p:nvSpPr>
          <p:cNvPr id="217236" name="Rectangle 148"/>
          <p:cNvSpPr>
            <a:spLocks noChangeArrowheads="1"/>
          </p:cNvSpPr>
          <p:nvPr/>
        </p:nvSpPr>
        <p:spPr bwMode="auto">
          <a:xfrm>
            <a:off x="2832100" y="2636838"/>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eaLnBrk="1" hangingPunct="1">
              <a:spcBef>
                <a:spcPct val="0"/>
              </a:spcBef>
              <a:buFontTx/>
              <a:buNone/>
            </a:pPr>
            <a:r>
              <a:rPr lang="es-ES" altLang="es-ES" sz="1600"/>
              <a:t>Circuito lógico:</a:t>
            </a:r>
          </a:p>
        </p:txBody>
      </p:sp>
      <p:sp>
        <p:nvSpPr>
          <p:cNvPr id="68" name="3 Título"/>
          <p:cNvSpPr txBox="1">
            <a:spLocks/>
          </p:cNvSpPr>
          <p:nvPr/>
        </p:nvSpPr>
        <p:spPr>
          <a:xfrm>
            <a:off x="468313" y="476250"/>
            <a:ext cx="8229600" cy="576486"/>
          </a:xfrm>
          <a:prstGeom prst="rect">
            <a:avLst/>
          </a:prstGeom>
        </p:spPr>
        <p:txBody>
          <a:bodyPr>
            <a:normAutofit fontScale="90000"/>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r>
              <a:rPr lang="es-ES" sz="3100" kern="0" dirty="0" smtClean="0"/>
              <a:t>Simplificación de funciones. Mapas de </a:t>
            </a:r>
            <a:r>
              <a:rPr lang="es-ES" sz="3100" kern="0" dirty="0" err="1" smtClean="0"/>
              <a:t>Karnaugh</a:t>
            </a:r>
            <a:r>
              <a:rPr lang="es-ES" kern="0" dirty="0" smtClean="0"/>
              <a:t>.</a:t>
            </a:r>
            <a:endParaRPr lang="es-ES" kern="0" dirty="0"/>
          </a:p>
        </p:txBody>
      </p:sp>
    </p:spTree>
    <p:extLst>
      <p:ext uri="{BB962C8B-B14F-4D97-AF65-F5344CB8AC3E}">
        <p14:creationId xmlns:p14="http://schemas.microsoft.com/office/powerpoint/2010/main" val="204829404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wipe(left)">
                                      <p:cBhvr>
                                        <p:cTn id="7" dur="500"/>
                                        <p:tgtEl>
                                          <p:spTgt spid="21709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7093"/>
                                        </p:tgtEl>
                                        <p:attrNameLst>
                                          <p:attrName>style.visibility</p:attrName>
                                        </p:attrNameLst>
                                      </p:cBhvr>
                                      <p:to>
                                        <p:strVal val="visible"/>
                                      </p:to>
                                    </p:set>
                                    <p:animEffect transition="in" filter="wipe(up)">
                                      <p:cBhvr>
                                        <p:cTn id="11" dur="500"/>
                                        <p:tgtEl>
                                          <p:spTgt spid="2170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7234"/>
                                        </p:tgtEl>
                                        <p:attrNameLst>
                                          <p:attrName>style.visibility</p:attrName>
                                        </p:attrNameLst>
                                      </p:cBhvr>
                                      <p:to>
                                        <p:strVal val="visible"/>
                                      </p:to>
                                    </p:set>
                                    <p:animEffect transition="in" filter="wipe(left)">
                                      <p:cBhvr>
                                        <p:cTn id="16" dur="500"/>
                                        <p:tgtEl>
                                          <p:spTgt spid="217234"/>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217094"/>
                                        </p:tgtEl>
                                        <p:attrNameLst>
                                          <p:attrName>style.visibility</p:attrName>
                                        </p:attrNameLst>
                                      </p:cBhvr>
                                      <p:to>
                                        <p:strVal val="visible"/>
                                      </p:to>
                                    </p:set>
                                    <p:animEffect transition="in" filter="wipe(up)">
                                      <p:cBhvr>
                                        <p:cTn id="20" dur="500"/>
                                        <p:tgtEl>
                                          <p:spTgt spid="2170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7235"/>
                                        </p:tgtEl>
                                        <p:attrNameLst>
                                          <p:attrName>style.visibility</p:attrName>
                                        </p:attrNameLst>
                                      </p:cBhvr>
                                      <p:to>
                                        <p:strVal val="visible"/>
                                      </p:to>
                                    </p:set>
                                    <p:animEffect transition="in" filter="wipe(left)">
                                      <p:cBhvr>
                                        <p:cTn id="25" dur="500"/>
                                        <p:tgtEl>
                                          <p:spTgt spid="217235"/>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217146"/>
                                        </p:tgtEl>
                                        <p:attrNameLst>
                                          <p:attrName>style.visibility</p:attrName>
                                        </p:attrNameLst>
                                      </p:cBhvr>
                                      <p:to>
                                        <p:strVal val="visible"/>
                                      </p:to>
                                    </p:set>
                                    <p:animEffect transition="in" filter="wipe(up)">
                                      <p:cBhvr>
                                        <p:cTn id="29" dur="500"/>
                                        <p:tgtEl>
                                          <p:spTgt spid="217146"/>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7236"/>
                                        </p:tgtEl>
                                        <p:attrNameLst>
                                          <p:attrName>style.visibility</p:attrName>
                                        </p:attrNameLst>
                                      </p:cBhvr>
                                      <p:to>
                                        <p:strVal val="visible"/>
                                      </p:to>
                                    </p:set>
                                    <p:animEffect transition="in" filter="wipe(left)">
                                      <p:cBhvr>
                                        <p:cTn id="38" dur="500"/>
                                        <p:tgtEl>
                                          <p:spTgt spid="217236"/>
                                        </p:tgtEl>
                                      </p:cBhvr>
                                    </p:animEffec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P spid="217093" grpId="0"/>
      <p:bldP spid="217234" grpId="0"/>
      <p:bldP spid="217235" grpId="0"/>
      <p:bldP spid="21723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5536" y="692696"/>
            <a:ext cx="8496944" cy="6378372"/>
          </a:xfrm>
          <a:prstGeom prst="rect">
            <a:avLst/>
          </a:prstGeom>
        </p:spPr>
      </p:pic>
    </p:spTree>
    <p:extLst>
      <p:ext uri="{BB962C8B-B14F-4D97-AF65-F5344CB8AC3E}">
        <p14:creationId xmlns:p14="http://schemas.microsoft.com/office/powerpoint/2010/main" val="15202232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292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94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128792" cy="4794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259632" y="3645024"/>
            <a:ext cx="410445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3178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0948" name="Rectangle 4"/>
          <p:cNvSpPr>
            <a:spLocks noChangeArrowheads="1"/>
          </p:cNvSpPr>
          <p:nvPr/>
        </p:nvSpPr>
        <p:spPr bwMode="auto">
          <a:xfrm>
            <a:off x="250825" y="1268413"/>
            <a:ext cx="8637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Las tablas se rellenan colocando un 1 en las casillas de los términos que cumplen la función en forma de suma de productos.</a:t>
            </a:r>
          </a:p>
        </p:txBody>
      </p:sp>
      <p:graphicFrame>
        <p:nvGraphicFramePr>
          <p:cNvPr id="210949" name="Group 5"/>
          <p:cNvGraphicFramePr>
            <a:graphicFrameLocks noGrp="1"/>
          </p:cNvGraphicFramePr>
          <p:nvPr/>
        </p:nvGraphicFramePr>
        <p:xfrm>
          <a:off x="2555875" y="2565400"/>
          <a:ext cx="2665413" cy="1408114"/>
        </p:xfrm>
        <a:graphic>
          <a:graphicData uri="http://schemas.openxmlformats.org/drawingml/2006/table">
            <a:tbl>
              <a:tblPr/>
              <a:tblGrid>
                <a:gridCol w="704850"/>
                <a:gridCol w="490538"/>
                <a:gridCol w="490537"/>
                <a:gridCol w="490538"/>
                <a:gridCol w="488950"/>
              </a:tblGrid>
              <a:tr h="296863">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Karnaugh de 3 variables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9113">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ab</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c</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sym typeface="Symbol" pitchFamily="18" charset="2"/>
                        </a:rPr>
                        <a:t>a’b’00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a’b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01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ab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Arial" charset="0"/>
                        </a:rPr>
                        <a:t>11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Times New Roman" pitchFamily="18" charset="0"/>
                        </a:rPr>
                        <a:t>ab’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9900"/>
                          </a:solidFill>
                          <a:effectLst/>
                          <a:latin typeface="Times New Roman" pitchFamily="18" charset="0"/>
                        </a:rPr>
                        <a:t>10</a:t>
                      </a:r>
                      <a:endParaRPr kumimoji="0" lang="es-ES" sz="1200" b="1" i="0" u="none" strike="noStrike" cap="none" normalizeH="0" baseline="0" smtClean="0">
                        <a:ln>
                          <a:noFill/>
                        </a:ln>
                        <a:solidFill>
                          <a:srgbClr val="0099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c’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charset="0"/>
                          <a:sym typeface="Symbol" pitchFamily="18" charset="2"/>
                        </a:rPr>
                        <a:t>c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sym typeface="Symbol" pitchFamily="18" charset="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980" name="Rectangle 36"/>
          <p:cNvSpPr>
            <a:spLocks noChangeArrowheads="1"/>
          </p:cNvSpPr>
          <p:nvPr/>
        </p:nvSpPr>
        <p:spPr bwMode="auto">
          <a:xfrm>
            <a:off x="250825" y="1844675"/>
            <a:ext cx="8637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Para simplificar se toman los mayores grupos posibles formados por potencias de 2 que sean adyacentes.</a:t>
            </a:r>
          </a:p>
        </p:txBody>
      </p:sp>
      <p:graphicFrame>
        <p:nvGraphicFramePr>
          <p:cNvPr id="210981" name="Group 37"/>
          <p:cNvGraphicFramePr>
            <a:graphicFrameLocks noGrp="1"/>
          </p:cNvGraphicFramePr>
          <p:nvPr/>
        </p:nvGraphicFramePr>
        <p:xfrm>
          <a:off x="395288" y="2565400"/>
          <a:ext cx="1843087" cy="2468646"/>
        </p:xfrm>
        <a:graphic>
          <a:graphicData uri="http://schemas.openxmlformats.org/drawingml/2006/table">
            <a:tbl>
              <a:tblPr/>
              <a:tblGrid>
                <a:gridCol w="268287"/>
                <a:gridCol w="268288"/>
                <a:gridCol w="334962"/>
                <a:gridCol w="971550"/>
              </a:tblGrid>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a</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b</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sym typeface="Symbol" pitchFamily="18" charset="2"/>
                        </a:rPr>
                        <a:t>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1" u="none" strike="noStrike" cap="none" normalizeH="0" baseline="0" smtClean="0">
                          <a:ln>
                            <a:noFill/>
                          </a:ln>
                          <a:solidFill>
                            <a:srgbClr val="0000FF"/>
                          </a:solidFill>
                          <a:effectLst/>
                          <a:latin typeface="Times New Roman" pitchFamily="18" charset="0"/>
                        </a:rPr>
                        <a:t>f</a:t>
                      </a:r>
                      <a:r>
                        <a:rPr kumimoji="0" lang="es-ES" sz="1200" b="1" i="1" u="none" strike="noStrike" cap="none" normalizeH="0" baseline="0" smtClean="0">
                          <a:ln>
                            <a:noFill/>
                          </a:ln>
                          <a:solidFill>
                            <a:srgbClr val="0000FF"/>
                          </a:solidFill>
                          <a:effectLst/>
                          <a:latin typeface="Arial" charset="0"/>
                        </a:rPr>
                        <a:t>(a, b, c)</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X</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009900"/>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rgbClr val="FF0000"/>
                          </a:solidFill>
                          <a:effectLst/>
                          <a:latin typeface="Arial" charset="0"/>
                          <a:sym typeface="Symbol" pitchFamily="18" charset="2"/>
                        </a:rPr>
                        <a:t>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0000FF"/>
                          </a:solidFill>
                          <a:effectLst/>
                          <a:latin typeface="Arial" charset="0"/>
                        </a:rPr>
                        <a:t>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1033" name="AutoShape 89"/>
          <p:cNvSpPr>
            <a:spLocks noChangeArrowheads="1"/>
          </p:cNvSpPr>
          <p:nvPr/>
        </p:nvSpPr>
        <p:spPr bwMode="auto">
          <a:xfrm>
            <a:off x="3348038" y="3703638"/>
            <a:ext cx="1800225" cy="217487"/>
          </a:xfrm>
          <a:prstGeom prst="roundRect">
            <a:avLst>
              <a:gd name="adj" fmla="val 16667"/>
            </a:avLst>
          </a:prstGeom>
          <a:noFill/>
          <a:ln w="127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s-ES" sz="1800">
              <a:solidFill>
                <a:srgbClr val="FF0000"/>
              </a:solidFill>
            </a:endParaRPr>
          </a:p>
        </p:txBody>
      </p:sp>
      <p:sp>
        <p:nvSpPr>
          <p:cNvPr id="211034" name="AutoShape 90"/>
          <p:cNvSpPr>
            <a:spLocks noChangeArrowheads="1"/>
          </p:cNvSpPr>
          <p:nvPr/>
        </p:nvSpPr>
        <p:spPr bwMode="auto">
          <a:xfrm>
            <a:off x="3851275" y="3429000"/>
            <a:ext cx="792163" cy="504825"/>
          </a:xfrm>
          <a:prstGeom prst="roundRect">
            <a:avLst>
              <a:gd name="adj" fmla="val 16667"/>
            </a:avLst>
          </a:prstGeom>
          <a:noFill/>
          <a:ln w="12700">
            <a:solidFill>
              <a:srgbClr val="8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p>
        </p:txBody>
      </p:sp>
      <p:sp>
        <p:nvSpPr>
          <p:cNvPr id="211035" name="Rectangle 91"/>
          <p:cNvSpPr>
            <a:spLocks noChangeArrowheads="1"/>
          </p:cNvSpPr>
          <p:nvPr/>
        </p:nvSpPr>
        <p:spPr bwMode="auto">
          <a:xfrm>
            <a:off x="5508625" y="2924175"/>
            <a:ext cx="33845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800"/>
              <a:t>Se eliminan las variables que aparecen en su forma normal y negada simultáneamente.</a:t>
            </a:r>
          </a:p>
        </p:txBody>
      </p:sp>
      <p:grpSp>
        <p:nvGrpSpPr>
          <p:cNvPr id="2" name="Group 92"/>
          <p:cNvGrpSpPr>
            <a:grpSpLocks/>
          </p:cNvGrpSpPr>
          <p:nvPr/>
        </p:nvGrpSpPr>
        <p:grpSpPr bwMode="auto">
          <a:xfrm>
            <a:off x="4643438" y="3789363"/>
            <a:ext cx="3673475" cy="1439862"/>
            <a:chOff x="2925" y="2387"/>
            <a:chExt cx="2314" cy="907"/>
          </a:xfrm>
        </p:grpSpPr>
        <p:sp>
          <p:nvSpPr>
            <p:cNvPr id="21599" name="Rectangle 93"/>
            <p:cNvSpPr>
              <a:spLocks noChangeArrowheads="1"/>
            </p:cNvSpPr>
            <p:nvPr/>
          </p:nvSpPr>
          <p:spPr bwMode="auto">
            <a:xfrm>
              <a:off x="3107" y="2658"/>
              <a:ext cx="2132" cy="636"/>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La “</a:t>
              </a:r>
              <a:r>
                <a:rPr lang="es-ES" altLang="es-ES" sz="1400">
                  <a:solidFill>
                    <a:srgbClr val="FF0000"/>
                  </a:solidFill>
                </a:rPr>
                <a:t>c</a:t>
              </a:r>
              <a:r>
                <a:rPr lang="es-ES" altLang="es-ES" sz="1400"/>
                <a:t>” aparece en ambas formas, por lo tanto quedará eliminada.</a:t>
              </a:r>
            </a:p>
            <a:p>
              <a:pPr algn="just" eaLnBrk="1" hangingPunct="1">
                <a:spcBef>
                  <a:spcPct val="0"/>
                </a:spcBef>
                <a:buFontTx/>
                <a:buNone/>
              </a:pPr>
              <a:r>
                <a:rPr lang="es-ES" altLang="es-ES" sz="1400"/>
                <a:t>Lo mismo ocurre con la variable “</a:t>
              </a:r>
              <a:r>
                <a:rPr lang="es-ES" altLang="es-ES" sz="1400">
                  <a:solidFill>
                    <a:srgbClr val="009900"/>
                  </a:solidFill>
                </a:rPr>
                <a:t>a</a:t>
              </a:r>
              <a:r>
                <a:rPr lang="es-ES" altLang="es-ES" sz="1400"/>
                <a:t>”.</a:t>
              </a:r>
            </a:p>
            <a:p>
              <a:pPr algn="just" eaLnBrk="1" hangingPunct="1">
                <a:spcBef>
                  <a:spcPct val="0"/>
                </a:spcBef>
                <a:buFontTx/>
                <a:buNone/>
              </a:pPr>
              <a:r>
                <a:rPr lang="es-ES" altLang="es-ES" sz="1400"/>
                <a:t>Este término queda como </a:t>
              </a:r>
              <a:r>
                <a:rPr lang="es-ES" altLang="es-ES" sz="1400" b="1" i="1">
                  <a:solidFill>
                    <a:srgbClr val="0000FF"/>
                  </a:solidFill>
                </a:rPr>
                <a:t>b</a:t>
              </a:r>
              <a:r>
                <a:rPr lang="es-ES" altLang="es-ES" sz="1400" b="1" i="1"/>
                <a:t>.</a:t>
              </a:r>
            </a:p>
          </p:txBody>
        </p:sp>
        <p:sp>
          <p:nvSpPr>
            <p:cNvPr id="21600" name="Line 94"/>
            <p:cNvSpPr>
              <a:spLocks noChangeShapeType="1"/>
            </p:cNvSpPr>
            <p:nvPr/>
          </p:nvSpPr>
          <p:spPr bwMode="auto">
            <a:xfrm flipH="1" flipV="1">
              <a:off x="2925" y="2387"/>
              <a:ext cx="182" cy="272"/>
            </a:xfrm>
            <a:prstGeom prst="line">
              <a:avLst/>
            </a:prstGeom>
            <a:noFill/>
            <a:ln w="9525">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grpSp>
      <p:grpSp>
        <p:nvGrpSpPr>
          <p:cNvPr id="3" name="Group 95"/>
          <p:cNvGrpSpPr>
            <a:grpSpLocks/>
          </p:cNvGrpSpPr>
          <p:nvPr/>
        </p:nvGrpSpPr>
        <p:grpSpPr bwMode="auto">
          <a:xfrm>
            <a:off x="2411413" y="3935413"/>
            <a:ext cx="3384550" cy="2446337"/>
            <a:chOff x="1519" y="2479"/>
            <a:chExt cx="2132" cy="1541"/>
          </a:xfrm>
        </p:grpSpPr>
        <p:sp>
          <p:nvSpPr>
            <p:cNvPr id="21597" name="Line 96"/>
            <p:cNvSpPr>
              <a:spLocks noChangeShapeType="1"/>
            </p:cNvSpPr>
            <p:nvPr/>
          </p:nvSpPr>
          <p:spPr bwMode="auto">
            <a:xfrm flipH="1" flipV="1">
              <a:off x="2336" y="2479"/>
              <a:ext cx="226" cy="90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21598" name="Rectangle 97"/>
            <p:cNvSpPr>
              <a:spLocks noChangeArrowheads="1"/>
            </p:cNvSpPr>
            <p:nvPr/>
          </p:nvSpPr>
          <p:spPr bwMode="auto">
            <a:xfrm>
              <a:off x="1519" y="3384"/>
              <a:ext cx="2132" cy="63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Tanto la “</a:t>
              </a:r>
              <a:r>
                <a:rPr lang="es-ES" altLang="es-ES" sz="1400">
                  <a:solidFill>
                    <a:srgbClr val="009900"/>
                  </a:solidFill>
                </a:rPr>
                <a:t>a</a:t>
              </a:r>
              <a:r>
                <a:rPr lang="es-ES" altLang="es-ES" sz="1400"/>
                <a:t>” como la “</a:t>
              </a:r>
              <a:r>
                <a:rPr lang="es-ES" altLang="es-ES" sz="1400">
                  <a:solidFill>
                    <a:srgbClr val="009900"/>
                  </a:solidFill>
                </a:rPr>
                <a:t>b</a:t>
              </a:r>
              <a:r>
                <a:rPr lang="es-ES" altLang="es-ES" sz="1400"/>
                <a:t>” aparecen en ambas formas, por lo tanto quedarán eliminadas.</a:t>
              </a:r>
            </a:p>
            <a:p>
              <a:pPr algn="just" eaLnBrk="1" hangingPunct="1">
                <a:spcBef>
                  <a:spcPct val="0"/>
                </a:spcBef>
                <a:buFontTx/>
                <a:buNone/>
              </a:pPr>
              <a:r>
                <a:rPr lang="es-ES" altLang="es-ES" sz="1400"/>
                <a:t>Este término queda como </a:t>
              </a:r>
              <a:r>
                <a:rPr lang="es-ES" altLang="es-ES" sz="1400" b="1" i="1">
                  <a:solidFill>
                    <a:srgbClr val="0000FF"/>
                  </a:solidFill>
                </a:rPr>
                <a:t>c</a:t>
              </a:r>
              <a:r>
                <a:rPr lang="es-ES" altLang="es-ES" sz="1400" b="1" i="1"/>
                <a:t>.</a:t>
              </a:r>
            </a:p>
          </p:txBody>
        </p:sp>
      </p:grpSp>
      <p:sp>
        <p:nvSpPr>
          <p:cNvPr id="211042" name="Rectangle 98"/>
          <p:cNvSpPr>
            <a:spLocks noChangeArrowheads="1"/>
          </p:cNvSpPr>
          <p:nvPr/>
        </p:nvSpPr>
        <p:spPr bwMode="auto">
          <a:xfrm>
            <a:off x="6300788" y="5516563"/>
            <a:ext cx="22320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lstStyle>
            <a:lvl1pPr marL="3175" indent="-3175" eaLnBrk="0" hangingPunct="0">
              <a:spcBef>
                <a:spcPct val="20000"/>
              </a:spcBef>
              <a:buChar char="•"/>
              <a:tabLst>
                <a:tab pos="0" algn="l"/>
              </a:tabLst>
              <a:defRPr sz="3200">
                <a:solidFill>
                  <a:schemeClr val="tx1"/>
                </a:solidFill>
                <a:latin typeface="Arial" charset="0"/>
              </a:defRPr>
            </a:lvl1pPr>
            <a:lvl2pPr marL="742950" indent="-285750" eaLnBrk="0" hangingPunct="0">
              <a:spcBef>
                <a:spcPct val="20000"/>
              </a:spcBef>
              <a:buChar char="–"/>
              <a:tabLst>
                <a:tab pos="0" algn="l"/>
              </a:tabLst>
              <a:defRPr sz="2800">
                <a:solidFill>
                  <a:schemeClr val="tx1"/>
                </a:solidFill>
                <a:latin typeface="Arial" charset="0"/>
              </a:defRPr>
            </a:lvl2pPr>
            <a:lvl3pPr marL="1143000" indent="-228600" eaLnBrk="0" hangingPunct="0">
              <a:spcBef>
                <a:spcPct val="20000"/>
              </a:spcBef>
              <a:buChar char="•"/>
              <a:tabLst>
                <a:tab pos="0" algn="l"/>
              </a:tabLst>
              <a:defRPr sz="2400">
                <a:solidFill>
                  <a:schemeClr val="tx1"/>
                </a:solidFill>
                <a:latin typeface="Arial" charset="0"/>
              </a:defRPr>
            </a:lvl3pPr>
            <a:lvl4pPr marL="1600200" indent="-228600" eaLnBrk="0" hangingPunct="0">
              <a:spcBef>
                <a:spcPct val="20000"/>
              </a:spcBef>
              <a:buChar char="–"/>
              <a:tabLst>
                <a:tab pos="0" algn="l"/>
              </a:tabLst>
              <a:defRPr sz="2000">
                <a:solidFill>
                  <a:schemeClr val="tx1"/>
                </a:solidFill>
                <a:latin typeface="Arial" charset="0"/>
              </a:defRPr>
            </a:lvl4pPr>
            <a:lvl5pPr marL="2057400" indent="-228600" eaLnBrk="0" hangingPunct="0">
              <a:spcBef>
                <a:spcPct val="20000"/>
              </a:spcBef>
              <a:buChar char="»"/>
              <a:tabLst>
                <a:tab pos="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charset="0"/>
              </a:defRPr>
            </a:lvl9pPr>
          </a:lstStyle>
          <a:p>
            <a:pPr algn="just" eaLnBrk="1" hangingPunct="1">
              <a:spcBef>
                <a:spcPct val="0"/>
              </a:spcBef>
              <a:buFontTx/>
              <a:buNone/>
            </a:pPr>
            <a:r>
              <a:rPr lang="es-ES" altLang="es-ES" sz="1400"/>
              <a:t>La función simplificada queda  como:</a:t>
            </a:r>
          </a:p>
          <a:p>
            <a:pPr algn="ctr" eaLnBrk="1" hangingPunct="1">
              <a:spcBef>
                <a:spcPct val="0"/>
              </a:spcBef>
              <a:buFontTx/>
              <a:buNone/>
            </a:pPr>
            <a:r>
              <a:rPr lang="es-ES" altLang="es-ES" sz="2000" b="1" i="1">
                <a:latin typeface="Times New Roman" pitchFamily="18" charset="0"/>
              </a:rPr>
              <a:t>f</a:t>
            </a:r>
            <a:r>
              <a:rPr lang="es-ES" altLang="es-ES" sz="2000" b="1" i="1"/>
              <a:t> = </a:t>
            </a:r>
            <a:r>
              <a:rPr lang="es-ES" altLang="es-ES" sz="2000" b="1" i="1">
                <a:solidFill>
                  <a:srgbClr val="0000FF"/>
                </a:solidFill>
              </a:rPr>
              <a:t>c</a:t>
            </a:r>
            <a:r>
              <a:rPr lang="es-ES" altLang="es-ES" sz="2000" b="1" i="1"/>
              <a:t> + </a:t>
            </a:r>
            <a:r>
              <a:rPr lang="es-ES" altLang="es-ES" sz="2000" b="1" i="1">
                <a:solidFill>
                  <a:srgbClr val="0000FF"/>
                </a:solidFill>
              </a:rPr>
              <a:t>b</a:t>
            </a:r>
          </a:p>
        </p:txBody>
      </p:sp>
      <p:sp>
        <p:nvSpPr>
          <p:cNvPr id="4" name="3 Título"/>
          <p:cNvSpPr>
            <a:spLocks noGrp="1"/>
          </p:cNvSpPr>
          <p:nvPr>
            <p:ph type="title"/>
          </p:nvPr>
        </p:nvSpPr>
        <p:spPr>
          <a:xfrm>
            <a:off x="468313" y="476250"/>
            <a:ext cx="8229600" cy="576486"/>
          </a:xfrm>
        </p:spPr>
        <p:txBody>
          <a:bodyPr>
            <a:normAutofit fontScale="90000"/>
          </a:bodyPr>
          <a:lstStyle/>
          <a:p>
            <a:r>
              <a:rPr lang="es-ES" sz="3100" dirty="0"/>
              <a:t>Simplificación de funciones. Mapas de </a:t>
            </a:r>
            <a:r>
              <a:rPr lang="es-ES" sz="3100" dirty="0" err="1"/>
              <a:t>Karnaugh</a:t>
            </a:r>
            <a:r>
              <a:rPr lang="es-ES" dirty="0" smtClean="0"/>
              <a:t>.</a:t>
            </a:r>
            <a:endParaRPr lang="es-ES" dirty="0"/>
          </a:p>
        </p:txBody>
      </p:sp>
    </p:spTree>
    <p:extLst>
      <p:ext uri="{BB962C8B-B14F-4D97-AF65-F5344CB8AC3E}">
        <p14:creationId xmlns:p14="http://schemas.microsoft.com/office/powerpoint/2010/main" val="406549634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wipe(left)">
                                      <p:cBhvr>
                                        <p:cTn id="7" dur="500"/>
                                        <p:tgtEl>
                                          <p:spTgt spid="21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10981"/>
                                        </p:tgtEl>
                                        <p:attrNameLst>
                                          <p:attrName>style.visibility</p:attrName>
                                        </p:attrNameLst>
                                      </p:cBhvr>
                                      <p:to>
                                        <p:strVal val="visible"/>
                                      </p:to>
                                    </p:set>
                                    <p:animEffect transition="in" filter="wipe(up)">
                                      <p:cBhvr>
                                        <p:cTn id="12" dur="500"/>
                                        <p:tgtEl>
                                          <p:spTgt spid="210981"/>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10949"/>
                                        </p:tgtEl>
                                        <p:attrNameLst>
                                          <p:attrName>style.visibility</p:attrName>
                                        </p:attrNameLst>
                                      </p:cBhvr>
                                      <p:to>
                                        <p:strVal val="visible"/>
                                      </p:to>
                                    </p:set>
                                    <p:animEffect transition="in" filter="wipe(up)">
                                      <p:cBhvr>
                                        <p:cTn id="16" dur="500"/>
                                        <p:tgtEl>
                                          <p:spTgt spid="210949"/>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10980"/>
                                        </p:tgtEl>
                                        <p:attrNameLst>
                                          <p:attrName>style.visibility</p:attrName>
                                        </p:attrNameLst>
                                      </p:cBhvr>
                                      <p:to>
                                        <p:strVal val="visible"/>
                                      </p:to>
                                    </p:set>
                                    <p:animEffect transition="in" filter="wipe(left)">
                                      <p:cBhvr>
                                        <p:cTn id="20" dur="500"/>
                                        <p:tgtEl>
                                          <p:spTgt spid="2109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1034"/>
                                        </p:tgtEl>
                                        <p:attrNameLst>
                                          <p:attrName>style.visibility</p:attrName>
                                        </p:attrNameLst>
                                      </p:cBhvr>
                                      <p:to>
                                        <p:strVal val="visible"/>
                                      </p:to>
                                    </p:set>
                                    <p:animEffect transition="in" filter="wipe(up)">
                                      <p:cBhvr>
                                        <p:cTn id="25" dur="500"/>
                                        <p:tgtEl>
                                          <p:spTgt spid="211034"/>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1035"/>
                                        </p:tgtEl>
                                        <p:attrNameLst>
                                          <p:attrName>style.visibility</p:attrName>
                                        </p:attrNameLst>
                                      </p:cBhvr>
                                      <p:to>
                                        <p:strVal val="visible"/>
                                      </p:to>
                                    </p:set>
                                    <p:animEffect transition="in" filter="wipe(left)">
                                      <p:cBhvr>
                                        <p:cTn id="29" dur="500"/>
                                        <p:tgtEl>
                                          <p:spTgt spid="211035"/>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1033"/>
                                        </p:tgtEl>
                                        <p:attrNameLst>
                                          <p:attrName>style.visibility</p:attrName>
                                        </p:attrNameLst>
                                      </p:cBhvr>
                                      <p:to>
                                        <p:strVal val="visible"/>
                                      </p:to>
                                    </p:set>
                                    <p:animEffect transition="in" filter="wipe(left)">
                                      <p:cBhvr>
                                        <p:cTn id="38" dur="500"/>
                                        <p:tgtEl>
                                          <p:spTgt spid="211033"/>
                                        </p:tgtEl>
                                      </p:cBhvr>
                                    </p:animEffec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11042"/>
                                        </p:tgtEl>
                                        <p:attrNameLst>
                                          <p:attrName>style.visibility</p:attrName>
                                        </p:attrNameLst>
                                      </p:cBhvr>
                                      <p:to>
                                        <p:strVal val="visible"/>
                                      </p:to>
                                    </p:set>
                                    <p:animEffect transition="in" filter="wipe(up)">
                                      <p:cBhvr>
                                        <p:cTn id="47" dur="500"/>
                                        <p:tgtEl>
                                          <p:spTgt spid="21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80" grpId="0"/>
      <p:bldP spid="211033" grpId="0" animBg="1"/>
      <p:bldP spid="211034" grpId="0" animBg="1"/>
      <p:bldP spid="211035" grpId="0"/>
      <p:bldP spid="2110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smtClean="0"/>
              <a:t>1.2 Funciones combinacionales y secuenciales necesarias</a:t>
            </a:r>
          </a:p>
        </p:txBody>
      </p:sp>
      <p:pic>
        <p:nvPicPr>
          <p:cNvPr id="10243" name="Picture 4"/>
          <p:cNvPicPr>
            <a:picLocks noChangeAspect="1" noChangeArrowheads="1"/>
          </p:cNvPicPr>
          <p:nvPr/>
        </p:nvPicPr>
        <p:blipFill>
          <a:blip r:embed="rId2" cstate="print"/>
          <a:srcRect/>
          <a:stretch>
            <a:fillRect/>
          </a:stretch>
        </p:blipFill>
        <p:spPr bwMode="auto">
          <a:xfrm>
            <a:off x="395288" y="1989138"/>
            <a:ext cx="8304212" cy="40100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384175" y="692150"/>
            <a:ext cx="8759825" cy="2084388"/>
          </a:xfrm>
          <a:prstGeom prst="rect">
            <a:avLst/>
          </a:prstGeom>
          <a:noFill/>
          <a:ln w="9525">
            <a:noFill/>
            <a:miter lim="800000"/>
            <a:headEnd/>
            <a:tailEnd/>
          </a:ln>
        </p:spPr>
      </p:pic>
      <p:pic>
        <p:nvPicPr>
          <p:cNvPr id="11267" name="Picture 5"/>
          <p:cNvPicPr>
            <a:picLocks noChangeAspect="1" noChangeArrowheads="1"/>
          </p:cNvPicPr>
          <p:nvPr/>
        </p:nvPicPr>
        <p:blipFill>
          <a:blip r:embed="rId3" cstate="print"/>
          <a:srcRect/>
          <a:stretch>
            <a:fillRect/>
          </a:stretch>
        </p:blipFill>
        <p:spPr bwMode="auto">
          <a:xfrm>
            <a:off x="500063" y="2708275"/>
            <a:ext cx="8643937" cy="2100263"/>
          </a:xfrm>
          <a:prstGeom prst="rect">
            <a:avLst/>
          </a:prstGeom>
          <a:noFill/>
          <a:ln w="9525">
            <a:noFill/>
            <a:miter lim="800000"/>
            <a:headEnd/>
            <a:tailEnd/>
          </a:ln>
        </p:spPr>
      </p:pic>
      <p:sp>
        <p:nvSpPr>
          <p:cNvPr id="11268" name="Text Box 6"/>
          <p:cNvSpPr txBox="1">
            <a:spLocks noChangeArrowheads="1"/>
          </p:cNvSpPr>
          <p:nvPr/>
        </p:nvSpPr>
        <p:spPr bwMode="auto">
          <a:xfrm>
            <a:off x="971550" y="4941888"/>
            <a:ext cx="6265863" cy="1054100"/>
          </a:xfrm>
          <a:prstGeom prst="rect">
            <a:avLst/>
          </a:prstGeom>
          <a:noFill/>
          <a:ln w="9525">
            <a:noFill/>
            <a:miter lim="800000"/>
            <a:headEnd/>
            <a:tailEnd/>
          </a:ln>
        </p:spPr>
        <p:txBody>
          <a:bodyPr>
            <a:spAutoFit/>
          </a:bodyPr>
          <a:lstStyle/>
          <a:p>
            <a:pPr>
              <a:spcBef>
                <a:spcPct val="50000"/>
              </a:spcBef>
            </a:pPr>
            <a:r>
              <a:rPr lang="es-ES"/>
              <a:t>Funciones secuenciales: La salidas no dependen solo de las entradas, también del estado</a:t>
            </a:r>
          </a:p>
          <a:p>
            <a:pPr>
              <a:spcBef>
                <a:spcPct val="50000"/>
              </a:spcBef>
            </a:pPr>
            <a:r>
              <a:rPr lang="es-ES"/>
              <a:t>Modelo matemático: Teoría de autómatas</a:t>
            </a:r>
          </a:p>
        </p:txBody>
      </p:sp>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1431</TotalTime>
  <Words>3212</Words>
  <Application>Microsoft Office PowerPoint</Application>
  <PresentationFormat>Presentación en pantalla (4:3)</PresentationFormat>
  <Paragraphs>910</Paragraphs>
  <Slides>78</Slides>
  <Notes>16</Notes>
  <HiddenSlides>3</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78</vt:i4>
      </vt:variant>
    </vt:vector>
  </HeadingPairs>
  <TitlesOfParts>
    <vt:vector size="86" baseType="lpstr">
      <vt:lpstr>Arial</vt:lpstr>
      <vt:lpstr>Arial Black</vt:lpstr>
      <vt:lpstr>Calibri</vt:lpstr>
      <vt:lpstr>Symbol</vt:lpstr>
      <vt:lpstr>Times New Roman</vt:lpstr>
      <vt:lpstr>Wingdings</vt:lpstr>
      <vt:lpstr>Píxel</vt:lpstr>
      <vt:lpstr>Ecuación</vt:lpstr>
      <vt:lpstr>Tema I</vt:lpstr>
      <vt:lpstr>Presentación de PowerPoint</vt:lpstr>
      <vt:lpstr>Presentación de PowerPoint</vt:lpstr>
      <vt:lpstr>1.1 Procesamiento digital de la información</vt:lpstr>
      <vt:lpstr>Computación analógica y digital</vt:lpstr>
      <vt:lpstr>Operadores digitales representados con tablas de verdad</vt:lpstr>
      <vt:lpstr>Presentación de PowerPoint</vt:lpstr>
      <vt:lpstr>1.2 Funciones combinacionales y secuenciales necesarias</vt:lpstr>
      <vt:lpstr>Presentación de PowerPoint</vt:lpstr>
      <vt:lpstr>Representar, analizar y sintetizar</vt:lpstr>
      <vt:lpstr>1.3 Variables y operadores lógicos. Algebra de Boole</vt:lpstr>
      <vt:lpstr>Postulados</vt:lpstr>
      <vt:lpstr>Postulados algebra de Boole</vt:lpstr>
      <vt:lpstr>Tablas de verdad</vt:lpstr>
      <vt:lpstr>Demostración de postulados por inducción completa</vt:lpstr>
      <vt:lpstr>Demostración mediante diagramas de Venm</vt:lpstr>
      <vt:lpstr>Teoremas del Algebra de Boole</vt:lpstr>
      <vt:lpstr>Leyes y Teoremas del Algebra de Boole.</vt:lpstr>
      <vt:lpstr>Presentación de PowerPoint</vt:lpstr>
      <vt:lpstr>Presentación de PowerPoint</vt:lpstr>
      <vt:lpstr>Presentación de PowerPoint</vt:lpstr>
      <vt:lpstr>Presentación de PowerPoint</vt:lpstr>
      <vt:lpstr>Presentación de PowerPoint</vt:lpstr>
      <vt:lpstr>1.4 Funciones Lógicas: formas Canónicas</vt:lpstr>
      <vt:lpstr>Función lógica</vt:lpstr>
      <vt:lpstr>Funciones lógicas equivalentes</vt:lpstr>
      <vt:lpstr>Representación de las funciones lógicas en su forma canónica</vt:lpstr>
      <vt:lpstr>1.4.1 Forma Normal Disyuntiva</vt:lpstr>
      <vt:lpstr>Presentación de PowerPoint</vt:lpstr>
      <vt:lpstr>1.4.2 Forma Normal Conjuntiva</vt:lpstr>
      <vt:lpstr>Representación de las funciones lógicas en su forma canónica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Conversión de expresiones a forma canónicas</vt:lpstr>
      <vt:lpstr>Presentación de PowerPoint</vt:lpstr>
      <vt:lpstr>Presentación de PowerPoint</vt:lpstr>
      <vt:lpstr>1.5 Otras Representaciones Completas</vt:lpstr>
      <vt:lpstr>Presentación de PowerPoint</vt:lpstr>
      <vt:lpstr>Presentación de PowerPoint</vt:lpstr>
      <vt:lpstr>Presentación de PowerPoint</vt:lpstr>
      <vt:lpstr>Presentación de PowerPoint</vt:lpstr>
      <vt:lpstr>Presentación de PowerPoint</vt:lpstr>
      <vt:lpstr>Método gráfico</vt:lpstr>
      <vt:lpstr>Presentación de PowerPoint</vt:lpstr>
      <vt:lpstr>1.6 Análisis y Síntesis</vt:lpstr>
      <vt:lpstr>Síntesis</vt:lpstr>
      <vt:lpstr>Presentación de PowerPoint</vt:lpstr>
      <vt:lpstr>Presentación de PowerPoint</vt:lpstr>
      <vt:lpstr>1.7 Introducción a la minimización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Simplificación de funciones.</vt:lpstr>
      <vt:lpstr>Presentación de PowerPoint</vt:lpstr>
      <vt:lpstr>Presentación de PowerPoint</vt:lpstr>
      <vt:lpstr>Funciones incompletamente definidas</vt:lpstr>
      <vt:lpstr>Presentación de PowerPoint</vt:lpstr>
      <vt:lpstr>Presentación de PowerPoint</vt:lpstr>
      <vt:lpstr>Presentación de PowerPoint</vt:lpstr>
      <vt:lpstr>Presentación de PowerPoint</vt:lpstr>
      <vt:lpstr>Simplificación de funciones. Mapas de Karnaugh.</vt:lpstr>
    </vt:vector>
  </TitlesOfParts>
  <Company>UCA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dc:title>
  <dc:creator>barcell</dc:creator>
  <cp:lastModifiedBy>barcell</cp:lastModifiedBy>
  <cp:revision>122</cp:revision>
  <dcterms:created xsi:type="dcterms:W3CDTF">2010-10-16T18:25:16Z</dcterms:created>
  <dcterms:modified xsi:type="dcterms:W3CDTF">2017-10-09T15:04:31Z</dcterms:modified>
</cp:coreProperties>
</file>