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56" r:id="rId2"/>
    <p:sldId id="258" r:id="rId3"/>
    <p:sldId id="257" r:id="rId4"/>
    <p:sldId id="259" r:id="rId5"/>
    <p:sldId id="260" r:id="rId6"/>
    <p:sldId id="261" r:id="rId7"/>
    <p:sldId id="275" r:id="rId8"/>
    <p:sldId id="279" r:id="rId9"/>
    <p:sldId id="280" r:id="rId10"/>
    <p:sldId id="282" r:id="rId11"/>
    <p:sldId id="281" r:id="rId12"/>
    <p:sldId id="263" r:id="rId13"/>
    <p:sldId id="264" r:id="rId14"/>
    <p:sldId id="265" r:id="rId15"/>
    <p:sldId id="276" r:id="rId16"/>
    <p:sldId id="266" r:id="rId17"/>
    <p:sldId id="267" r:id="rId18"/>
    <p:sldId id="268" r:id="rId19"/>
    <p:sldId id="278" r:id="rId20"/>
    <p:sldId id="277" r:id="rId21"/>
    <p:sldId id="269" r:id="rId22"/>
    <p:sldId id="270" r:id="rId23"/>
    <p:sldId id="283" r:id="rId24"/>
    <p:sldId id="284" r:id="rId25"/>
    <p:sldId id="285" r:id="rId26"/>
    <p:sldId id="286" r:id="rId27"/>
    <p:sldId id="287" r:id="rId28"/>
    <p:sldId id="274" r:id="rId29"/>
    <p:sldId id="288" r:id="rId30"/>
    <p:sldId id="289" r:id="rId31"/>
    <p:sldId id="291" r:id="rId32"/>
    <p:sldId id="290" r:id="rId33"/>
    <p:sldId id="292" r:id="rId34"/>
    <p:sldId id="293" r:id="rId35"/>
    <p:sldId id="294" r:id="rId36"/>
    <p:sldId id="295" r:id="rId37"/>
    <p:sldId id="296" r:id="rId38"/>
    <p:sldId id="297" r:id="rId39"/>
    <p:sldId id="298" r:id="rId4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CA0F412-8031-49AA-A7EE-E974FE31A102}" type="slidenum">
              <a:rPr lang="es-ES"/>
              <a:pPr>
                <a:defRPr/>
              </a:pPr>
              <a:t>‹Nº›</a:t>
            </a:fld>
            <a:endParaRPr lang="es-ES"/>
          </a:p>
        </p:txBody>
      </p:sp>
    </p:spTree>
    <p:extLst>
      <p:ext uri="{BB962C8B-B14F-4D97-AF65-F5344CB8AC3E}">
        <p14:creationId xmlns:p14="http://schemas.microsoft.com/office/powerpoint/2010/main" val="3143501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p:spPr>
        <p:txBody>
          <a:bodyPr/>
          <a:lstStyle/>
          <a:p>
            <a:endParaRPr lang="es-ES" smtClean="0"/>
          </a:p>
        </p:txBody>
      </p:sp>
      <p:sp>
        <p:nvSpPr>
          <p:cNvPr id="44036" name="3 Marcador de número de diapositiva"/>
          <p:cNvSpPr>
            <a:spLocks noGrp="1"/>
          </p:cNvSpPr>
          <p:nvPr>
            <p:ph type="sldNum" sz="quarter" idx="5"/>
          </p:nvPr>
        </p:nvSpPr>
        <p:spPr>
          <a:noFill/>
        </p:spPr>
        <p:txBody>
          <a:bodyPr/>
          <a:lstStyle/>
          <a:p>
            <a:fld id="{57891A91-E136-4C5B-B7FF-795B73B55286}" type="slidenum">
              <a:rPr lang="es-ES" smtClean="0"/>
              <a:pPr/>
              <a:t>4</a:t>
            </a:fld>
            <a:endParaRPr lang="es-ES" smtClean="0"/>
          </a:p>
        </p:txBody>
      </p:sp>
    </p:spTree>
    <p:extLst>
      <p:ext uri="{BB962C8B-B14F-4D97-AF65-F5344CB8AC3E}">
        <p14:creationId xmlns:p14="http://schemas.microsoft.com/office/powerpoint/2010/main" val="17430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s-E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s-E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s-ES"/>
              <a:t>Haga clic para cambiar el estilo de título	</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19" name="Rectangle 17"/>
          <p:cNvSpPr>
            <a:spLocks noGrp="1" noChangeArrowheads="1"/>
          </p:cNvSpPr>
          <p:nvPr>
            <p:ph type="ftr" sz="quarter" idx="11"/>
          </p:nvPr>
        </p:nvSpPr>
        <p:spPr/>
        <p:txBody>
          <a:bodyPr/>
          <a:lstStyle>
            <a:lvl1pPr>
              <a:defRPr/>
            </a:lvl1pPr>
          </a:lstStyle>
          <a:p>
            <a:pPr>
              <a:defRPr/>
            </a:pPr>
            <a:endParaRPr lang="es-ES"/>
          </a:p>
        </p:txBody>
      </p:sp>
      <p:sp>
        <p:nvSpPr>
          <p:cNvPr id="20" name="Rectangle 18"/>
          <p:cNvSpPr>
            <a:spLocks noGrp="1" noChangeArrowheads="1"/>
          </p:cNvSpPr>
          <p:nvPr>
            <p:ph type="sldNum" sz="quarter" idx="12"/>
          </p:nvPr>
        </p:nvSpPr>
        <p:spPr/>
        <p:txBody>
          <a:bodyPr/>
          <a:lstStyle>
            <a:lvl1pPr>
              <a:defRPr/>
            </a:lvl1pPr>
          </a:lstStyle>
          <a:p>
            <a:pPr>
              <a:defRPr/>
            </a:pPr>
            <a:fld id="{EFBFBFF4-0A07-48F6-920E-F92F962573D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A1810371-1259-492A-9A24-05F14572DFB3}"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8925" y="457200"/>
            <a:ext cx="2058988" cy="54181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29325" cy="54181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52340BC9-61DC-4CC1-9039-59100744669F}"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42EF97AD-A0D2-4F8A-A54D-6C2F5C14046E}"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C327E1D2-C7A8-4073-827C-FA3ABF5719BB}"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68313" y="1989138"/>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59313" y="1989138"/>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58691C8B-79D4-462F-A75C-8AC0C43E4A9E}"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8C7AFC73-BAC9-47BA-96F7-A031D53AFD36}"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F01C6E36-78AE-4966-AED9-02FCC31931E0}"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F72B8505-EF44-431B-B892-DE97DFAEEC3B}"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2A288358-06EE-4FC9-968B-12353A76CB51}"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4EC5371C-57E0-4367-BAF1-657823A3C9C7}"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s-E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27FC1EFE-1D32-499B-A3BD-975029D8F490}" type="slidenum">
              <a:rPr lang="es-ES"/>
              <a:pPr>
                <a:defRPr/>
              </a:pPr>
              <a:t>‹Nº›</a:t>
            </a:fld>
            <a:endParaRPr lang="es-ES"/>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E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s-E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E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s-E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68313" y="1989138"/>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fontAlgn="base">
        <a:spcBef>
          <a:spcPct val="0"/>
        </a:spcBef>
        <a:spcAft>
          <a:spcPct val="0"/>
        </a:spcAft>
        <a:defRPr sz="3200">
          <a:solidFill>
            <a:schemeClr val="tx1"/>
          </a:solidFill>
          <a:latin typeface="Arial" charset="0"/>
        </a:defRPr>
      </a:lvl6pPr>
      <a:lvl7pPr marL="914400" algn="l" rtl="0" fontAlgn="base">
        <a:spcBef>
          <a:spcPct val="0"/>
        </a:spcBef>
        <a:spcAft>
          <a:spcPct val="0"/>
        </a:spcAft>
        <a:defRPr sz="3200">
          <a:solidFill>
            <a:schemeClr val="tx1"/>
          </a:solidFill>
          <a:latin typeface="Arial" charset="0"/>
        </a:defRPr>
      </a:lvl7pPr>
      <a:lvl8pPr marL="1371600" algn="l" rtl="0" fontAlgn="base">
        <a:spcBef>
          <a:spcPct val="0"/>
        </a:spcBef>
        <a:spcAft>
          <a:spcPct val="0"/>
        </a:spcAft>
        <a:defRPr sz="3200">
          <a:solidFill>
            <a:schemeClr val="tx1"/>
          </a:solidFill>
          <a:latin typeface="Arial" charset="0"/>
        </a:defRPr>
      </a:lvl8pPr>
      <a:lvl9pPr marL="1828800" algn="l" rtl="0" fontAlgn="base">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s-ES" smtClean="0"/>
              <a:t>Tema 3</a:t>
            </a:r>
          </a:p>
        </p:txBody>
      </p:sp>
      <p:sp>
        <p:nvSpPr>
          <p:cNvPr id="3075" name="Rectangle 3"/>
          <p:cNvSpPr>
            <a:spLocks noGrp="1" noChangeArrowheads="1"/>
          </p:cNvSpPr>
          <p:nvPr>
            <p:ph type="subTitle" idx="1"/>
          </p:nvPr>
        </p:nvSpPr>
        <p:spPr/>
        <p:txBody>
          <a:bodyPr/>
          <a:lstStyle/>
          <a:p>
            <a:pPr eaLnBrk="1" hangingPunct="1"/>
            <a:r>
              <a:rPr lang="es-ES" smtClean="0"/>
              <a:t>Tema 3: Lógica Combinacional (II): Ruta de Datos.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23850" y="1484313"/>
            <a:ext cx="8482013" cy="439737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95288" y="765175"/>
            <a:ext cx="4962525" cy="542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srcRect/>
          <a:stretch>
            <a:fillRect/>
          </a:stretch>
        </p:blipFill>
        <p:spPr bwMode="auto">
          <a:xfrm>
            <a:off x="204788" y="227013"/>
            <a:ext cx="8732837" cy="64087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57200"/>
            <a:ext cx="8229600" cy="595313"/>
          </a:xfrm>
        </p:spPr>
        <p:txBody>
          <a:bodyPr/>
          <a:lstStyle/>
          <a:p>
            <a:pPr eaLnBrk="1" hangingPunct="1"/>
            <a:r>
              <a:rPr lang="es-ES" smtClean="0"/>
              <a:t>6.2 Demultiplexos</a:t>
            </a:r>
          </a:p>
        </p:txBody>
      </p:sp>
      <p:sp>
        <p:nvSpPr>
          <p:cNvPr id="14339" name="Rectangle 5"/>
          <p:cNvSpPr>
            <a:spLocks noGrp="1" noChangeArrowheads="1"/>
          </p:cNvSpPr>
          <p:nvPr>
            <p:ph type="body" idx="1"/>
          </p:nvPr>
        </p:nvSpPr>
        <p:spPr>
          <a:xfrm>
            <a:off x="250825" y="1052513"/>
            <a:ext cx="3816350" cy="5545137"/>
          </a:xfrm>
        </p:spPr>
        <p:txBody>
          <a:bodyPr/>
          <a:lstStyle/>
          <a:p>
            <a:pPr eaLnBrk="1" hangingPunct="1">
              <a:lnSpc>
                <a:spcPct val="80000"/>
              </a:lnSpc>
            </a:pPr>
            <a:r>
              <a:rPr lang="es-ES" sz="2400" smtClean="0"/>
              <a:t>Circuito con “1” entradas, N salida y “n” patillas de selección, tal que 2</a:t>
            </a:r>
            <a:r>
              <a:rPr lang="es-ES" sz="2400" baseline="30000" smtClean="0"/>
              <a:t>n</a:t>
            </a:r>
            <a:r>
              <a:rPr lang="es-ES" sz="2400" smtClean="0"/>
              <a:t>=N. </a:t>
            </a:r>
          </a:p>
          <a:p>
            <a:pPr eaLnBrk="1" hangingPunct="1">
              <a:lnSpc>
                <a:spcPct val="80000"/>
              </a:lnSpc>
            </a:pPr>
            <a:r>
              <a:rPr lang="es-ES" sz="2400" smtClean="0"/>
              <a:t>Con la combinación binaria introducida en las patillas de selección (n), elegimos la salida N en la que aparecerá la entrada.</a:t>
            </a:r>
          </a:p>
          <a:p>
            <a:pPr eaLnBrk="1" hangingPunct="1">
              <a:lnSpc>
                <a:spcPct val="80000"/>
              </a:lnSpc>
            </a:pPr>
            <a:r>
              <a:rPr lang="es-ES" sz="2400" smtClean="0"/>
              <a:t>Ejemplo: SN74ALS156 con dos demultiplexores de 1 a 4 con direccionamiento común, entradas de habilitación individual y salidas activas por nivel bajo.</a:t>
            </a:r>
          </a:p>
        </p:txBody>
      </p:sp>
      <p:pic>
        <p:nvPicPr>
          <p:cNvPr id="14340" name="Picture 5"/>
          <p:cNvPicPr>
            <a:picLocks noChangeAspect="1" noChangeArrowheads="1"/>
          </p:cNvPicPr>
          <p:nvPr/>
        </p:nvPicPr>
        <p:blipFill>
          <a:blip r:embed="rId2" cstate="print"/>
          <a:srcRect/>
          <a:stretch>
            <a:fillRect/>
          </a:stretch>
        </p:blipFill>
        <p:spPr bwMode="auto">
          <a:xfrm>
            <a:off x="3995738" y="765175"/>
            <a:ext cx="4603750" cy="56276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a:stretch>
            <a:fillRect/>
          </a:stretch>
        </p:blipFill>
        <p:spPr bwMode="auto">
          <a:xfrm>
            <a:off x="146050" y="1125538"/>
            <a:ext cx="8997950" cy="5327650"/>
          </a:xfrm>
          <a:prstGeom prst="rect">
            <a:avLst/>
          </a:prstGeom>
          <a:noFill/>
          <a:ln w="9525">
            <a:noFill/>
            <a:miter lim="800000"/>
            <a:headEnd/>
            <a:tailEnd/>
          </a:ln>
        </p:spPr>
      </p:pic>
      <p:sp>
        <p:nvSpPr>
          <p:cNvPr id="15363" name="3 Título"/>
          <p:cNvSpPr>
            <a:spLocks noGrp="1"/>
          </p:cNvSpPr>
          <p:nvPr>
            <p:ph type="title"/>
          </p:nvPr>
        </p:nvSpPr>
        <p:spPr>
          <a:xfrm>
            <a:off x="457200" y="457200"/>
            <a:ext cx="8229600" cy="668338"/>
          </a:xfrm>
        </p:spPr>
        <p:txBody>
          <a:bodyPr/>
          <a:lstStyle/>
          <a:p>
            <a:r>
              <a:rPr lang="es-ES" b="1" smtClean="0"/>
              <a:t>Demultiplexores y decodificadores </a:t>
            </a:r>
            <a:endParaRPr lang="es-E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cstate="print"/>
          <a:srcRect/>
          <a:stretch>
            <a:fillRect/>
          </a:stretch>
        </p:blipFill>
        <p:spPr bwMode="auto">
          <a:xfrm>
            <a:off x="395288" y="1412875"/>
            <a:ext cx="8639175" cy="5111750"/>
          </a:xfrm>
          <a:prstGeom prst="rect">
            <a:avLst/>
          </a:prstGeom>
          <a:noFill/>
          <a:ln w="9525">
            <a:noFill/>
            <a:miter lim="800000"/>
            <a:headEnd/>
            <a:tailEnd/>
          </a:ln>
        </p:spPr>
      </p:pic>
      <p:sp>
        <p:nvSpPr>
          <p:cNvPr id="16387" name="5 Título"/>
          <p:cNvSpPr>
            <a:spLocks noGrp="1"/>
          </p:cNvSpPr>
          <p:nvPr>
            <p:ph type="title"/>
          </p:nvPr>
        </p:nvSpPr>
        <p:spPr>
          <a:xfrm>
            <a:off x="457200" y="457200"/>
            <a:ext cx="8229600" cy="739775"/>
          </a:xfrm>
        </p:spPr>
        <p:txBody>
          <a:bodyPr/>
          <a:lstStyle/>
          <a:p>
            <a:r>
              <a:rPr lang="es-ES" b="1" smtClean="0"/>
              <a:t>Demultiplexores y decodificadores </a:t>
            </a:r>
            <a:endParaRPr lang="es-E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0" y="765175"/>
            <a:ext cx="8893175" cy="1916113"/>
          </a:xfrm>
          <a:prstGeom prst="rect">
            <a:avLst/>
          </a:prstGeom>
          <a:noFill/>
          <a:ln w="9525">
            <a:noFill/>
            <a:miter lim="800000"/>
            <a:headEnd/>
            <a:tailEnd/>
          </a:ln>
        </p:spPr>
      </p:pic>
      <p:pic>
        <p:nvPicPr>
          <p:cNvPr id="17411" name="Picture 5"/>
          <p:cNvPicPr>
            <a:picLocks noChangeAspect="1" noChangeArrowheads="1"/>
          </p:cNvPicPr>
          <p:nvPr/>
        </p:nvPicPr>
        <p:blipFill>
          <a:blip r:embed="rId3" cstate="print"/>
          <a:srcRect/>
          <a:stretch>
            <a:fillRect/>
          </a:stretch>
        </p:blipFill>
        <p:spPr bwMode="auto">
          <a:xfrm>
            <a:off x="971550" y="2997200"/>
            <a:ext cx="6264275" cy="340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457200" y="457200"/>
            <a:ext cx="8229600" cy="523875"/>
          </a:xfrm>
        </p:spPr>
        <p:txBody>
          <a:bodyPr/>
          <a:lstStyle/>
          <a:p>
            <a:pPr eaLnBrk="1" hangingPunct="1"/>
            <a:r>
              <a:rPr lang="es-ES" sz="2800" smtClean="0"/>
              <a:t>Uso como decodificador BCD a decimal</a:t>
            </a:r>
          </a:p>
        </p:txBody>
      </p:sp>
      <p:sp>
        <p:nvSpPr>
          <p:cNvPr id="18436" name="Rectangle 6"/>
          <p:cNvSpPr>
            <a:spLocks noGrp="1" noChangeArrowheads="1"/>
          </p:cNvSpPr>
          <p:nvPr>
            <p:ph type="body" idx="1"/>
          </p:nvPr>
        </p:nvSpPr>
        <p:spPr>
          <a:xfrm>
            <a:off x="250825" y="981075"/>
            <a:ext cx="8569325" cy="2087563"/>
          </a:xfrm>
        </p:spPr>
        <p:txBody>
          <a:bodyPr/>
          <a:lstStyle/>
          <a:p>
            <a:pPr>
              <a:defRPr/>
            </a:pPr>
            <a:r>
              <a:rPr lang="es-ES" sz="1800" dirty="0" smtClean="0"/>
              <a:t>BCD (</a:t>
            </a:r>
            <a:r>
              <a:rPr lang="es-ES" sz="1800" i="1" dirty="0" err="1" smtClean="0"/>
              <a:t>binary</a:t>
            </a:r>
            <a:r>
              <a:rPr lang="es-ES" sz="1800" i="1" dirty="0" smtClean="0"/>
              <a:t> </a:t>
            </a:r>
            <a:r>
              <a:rPr lang="es-ES" sz="1800" i="1" dirty="0" err="1" smtClean="0"/>
              <a:t>coded</a:t>
            </a:r>
            <a:r>
              <a:rPr lang="es-ES" sz="1800" i="1" dirty="0" smtClean="0"/>
              <a:t> decimal</a:t>
            </a:r>
            <a:r>
              <a:rPr lang="es-ES" sz="1800" dirty="0" smtClean="0"/>
              <a:t>): sistema de numeración decimal en binario, que representa </a:t>
            </a:r>
            <a:r>
              <a:rPr lang="es-ES" sz="1800" b="1" dirty="0" smtClean="0"/>
              <a:t>cada dígito decimal mediante 4 dígitos binarios</a:t>
            </a:r>
            <a:r>
              <a:rPr lang="es-ES" sz="1800" dirty="0" smtClean="0"/>
              <a:t>. </a:t>
            </a:r>
          </a:p>
          <a:p>
            <a:pPr lvl="1">
              <a:defRPr/>
            </a:pPr>
            <a:r>
              <a:rPr lang="es-ES" sz="1400" dirty="0" smtClean="0">
                <a:ea typeface="+mn-ea"/>
                <a:cs typeface="+mn-cs"/>
              </a:rPr>
              <a:t>Sólo son válidos los códigos del 0000 (0) al 1001 (9). </a:t>
            </a:r>
            <a:endParaRPr lang="es-ES" sz="1800" dirty="0" smtClean="0"/>
          </a:p>
          <a:p>
            <a:pPr eaLnBrk="1" hangingPunct="1">
              <a:lnSpc>
                <a:spcPct val="80000"/>
              </a:lnSpc>
              <a:defRPr/>
            </a:pPr>
            <a:r>
              <a:rPr lang="es-ES" sz="1800" dirty="0" smtClean="0"/>
              <a:t>El uso es muy sencillo, ya que, se pondrá la entrada a un nivel lógico fijo (1 o 0 según interese) y</a:t>
            </a:r>
          </a:p>
          <a:p>
            <a:pPr eaLnBrk="1" hangingPunct="1">
              <a:lnSpc>
                <a:spcPct val="80000"/>
              </a:lnSpc>
              <a:defRPr/>
            </a:pPr>
            <a:r>
              <a:rPr lang="es-ES" sz="1800" dirty="0" smtClean="0"/>
              <a:t>Luego mediante la combinación binaria que metamos en las patillas de selección conseguiremos el nivel lógico introducido a la entrada en la salida seleccionada, conformando con ello un decodificador.</a:t>
            </a:r>
          </a:p>
        </p:txBody>
      </p:sp>
      <p:pic>
        <p:nvPicPr>
          <p:cNvPr id="2" name="Picture 5"/>
          <p:cNvPicPr>
            <a:picLocks noChangeAspect="1" noChangeArrowheads="1"/>
          </p:cNvPicPr>
          <p:nvPr/>
        </p:nvPicPr>
        <p:blipFill>
          <a:blip r:embed="rId2" cstate="print"/>
          <a:srcRect/>
          <a:stretch>
            <a:fillRect/>
          </a:stretch>
        </p:blipFill>
        <p:spPr bwMode="auto">
          <a:xfrm>
            <a:off x="4932363" y="3068638"/>
            <a:ext cx="3871912" cy="3600450"/>
          </a:xfrm>
          <a:prstGeom prst="rect">
            <a:avLst/>
          </a:prstGeom>
          <a:noFill/>
          <a:ln w="9525">
            <a:noFill/>
            <a:miter lim="800000"/>
            <a:headEnd/>
            <a:tailEnd/>
          </a:ln>
        </p:spPr>
      </p:pic>
      <p:sp>
        <p:nvSpPr>
          <p:cNvPr id="18437" name="5 CuadroTexto"/>
          <p:cNvSpPr txBox="1">
            <a:spLocks noChangeArrowheads="1"/>
          </p:cNvSpPr>
          <p:nvPr/>
        </p:nvSpPr>
        <p:spPr bwMode="auto">
          <a:xfrm>
            <a:off x="468313" y="4005263"/>
            <a:ext cx="3095625" cy="1200150"/>
          </a:xfrm>
          <a:prstGeom prst="rect">
            <a:avLst/>
          </a:prstGeom>
          <a:noFill/>
          <a:ln w="9525">
            <a:noFill/>
            <a:miter lim="800000"/>
            <a:headEnd/>
            <a:tailEnd/>
          </a:ln>
        </p:spPr>
        <p:txBody>
          <a:bodyPr>
            <a:spAutoFit/>
          </a:bodyPr>
          <a:lstStyle/>
          <a:p>
            <a:r>
              <a:rPr lang="es-ES"/>
              <a:t>Un decodificador de BDC a decimal necesita 4 líneas de entrada (A,B,C,D) y diez líneas de salida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print"/>
          <a:srcRect/>
          <a:stretch>
            <a:fillRect/>
          </a:stretch>
        </p:blipFill>
        <p:spPr bwMode="auto">
          <a:xfrm>
            <a:off x="2843213" y="765175"/>
            <a:ext cx="4254500" cy="55816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57200" y="457200"/>
            <a:ext cx="8229600" cy="450850"/>
          </a:xfrm>
        </p:spPr>
        <p:txBody>
          <a:bodyPr/>
          <a:lstStyle/>
          <a:p>
            <a:pPr eaLnBrk="1" hangingPunct="1"/>
            <a:r>
              <a:rPr lang="es-ES" sz="2800" smtClean="0"/>
              <a:t>Decodificador BCD a 7 segmentos</a:t>
            </a:r>
          </a:p>
        </p:txBody>
      </p:sp>
      <p:pic>
        <p:nvPicPr>
          <p:cNvPr id="20483" name="Picture 4"/>
          <p:cNvPicPr>
            <a:picLocks noChangeAspect="1" noChangeArrowheads="1"/>
          </p:cNvPicPr>
          <p:nvPr/>
        </p:nvPicPr>
        <p:blipFill>
          <a:blip r:embed="rId2" cstate="print"/>
          <a:srcRect/>
          <a:stretch>
            <a:fillRect/>
          </a:stretch>
        </p:blipFill>
        <p:spPr bwMode="auto">
          <a:xfrm>
            <a:off x="323850" y="2924175"/>
            <a:ext cx="5667375" cy="3673475"/>
          </a:xfrm>
          <a:prstGeom prst="rect">
            <a:avLst/>
          </a:prstGeom>
          <a:noFill/>
          <a:ln w="9525">
            <a:noFill/>
            <a:miter lim="800000"/>
            <a:headEnd/>
            <a:tailEnd/>
          </a:ln>
        </p:spPr>
      </p:pic>
      <p:pic>
        <p:nvPicPr>
          <p:cNvPr id="20484" name="Picture 5"/>
          <p:cNvPicPr>
            <a:picLocks noChangeAspect="1" noChangeArrowheads="1"/>
          </p:cNvPicPr>
          <p:nvPr/>
        </p:nvPicPr>
        <p:blipFill>
          <a:blip r:embed="rId3" cstate="print"/>
          <a:srcRect/>
          <a:stretch>
            <a:fillRect/>
          </a:stretch>
        </p:blipFill>
        <p:spPr bwMode="auto">
          <a:xfrm>
            <a:off x="468313" y="1052513"/>
            <a:ext cx="6840537" cy="1458912"/>
          </a:xfrm>
          <a:prstGeom prst="rect">
            <a:avLst/>
          </a:prstGeom>
          <a:noFill/>
          <a:ln w="9525">
            <a:noFill/>
            <a:miter lim="800000"/>
            <a:headEnd/>
            <a:tailEnd/>
          </a:ln>
        </p:spPr>
      </p:pic>
      <p:pic>
        <p:nvPicPr>
          <p:cNvPr id="20485" name="Picture 6"/>
          <p:cNvPicPr>
            <a:picLocks noChangeAspect="1" noChangeArrowheads="1"/>
          </p:cNvPicPr>
          <p:nvPr/>
        </p:nvPicPr>
        <p:blipFill>
          <a:blip r:embed="rId4" cstate="print"/>
          <a:srcRect/>
          <a:stretch>
            <a:fillRect/>
          </a:stretch>
        </p:blipFill>
        <p:spPr bwMode="auto">
          <a:xfrm>
            <a:off x="6202363" y="3068638"/>
            <a:ext cx="2941637" cy="25590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457200"/>
            <a:ext cx="8229600" cy="811213"/>
          </a:xfrm>
        </p:spPr>
        <p:txBody>
          <a:bodyPr/>
          <a:lstStyle/>
          <a:p>
            <a:pPr eaLnBrk="1" hangingPunct="1"/>
            <a:r>
              <a:rPr lang="es-ES" smtClean="0"/>
              <a:t>Síntesis del segmento “a”</a:t>
            </a:r>
          </a:p>
        </p:txBody>
      </p:sp>
      <p:pic>
        <p:nvPicPr>
          <p:cNvPr id="21507" name="Picture 4"/>
          <p:cNvPicPr>
            <a:picLocks noChangeAspect="1" noChangeArrowheads="1"/>
          </p:cNvPicPr>
          <p:nvPr/>
        </p:nvPicPr>
        <p:blipFill>
          <a:blip r:embed="rId2" cstate="print"/>
          <a:srcRect/>
          <a:stretch>
            <a:fillRect/>
          </a:stretch>
        </p:blipFill>
        <p:spPr bwMode="auto">
          <a:xfrm>
            <a:off x="468313" y="1484313"/>
            <a:ext cx="8386762" cy="3816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1042988" y="1125538"/>
            <a:ext cx="7273925" cy="3778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Título"/>
          <p:cNvSpPr>
            <a:spLocks noGrp="1"/>
          </p:cNvSpPr>
          <p:nvPr>
            <p:ph type="title"/>
          </p:nvPr>
        </p:nvSpPr>
        <p:spPr>
          <a:xfrm>
            <a:off x="457200" y="548680"/>
            <a:ext cx="8229600" cy="576858"/>
          </a:xfrm>
        </p:spPr>
        <p:txBody>
          <a:bodyPr>
            <a:normAutofit fontScale="90000"/>
          </a:bodyPr>
          <a:lstStyle/>
          <a:p>
            <a:r>
              <a:rPr lang="es-ES" dirty="0" smtClean="0"/>
              <a:t>Decodificadores como módulos universales de síntesis de funciones lógicas</a:t>
            </a:r>
          </a:p>
        </p:txBody>
      </p:sp>
      <p:pic>
        <p:nvPicPr>
          <p:cNvPr id="22531" name="Picture 3"/>
          <p:cNvPicPr>
            <a:picLocks noChangeAspect="1" noChangeArrowheads="1"/>
          </p:cNvPicPr>
          <p:nvPr/>
        </p:nvPicPr>
        <p:blipFill>
          <a:blip r:embed="rId2" cstate="print"/>
          <a:srcRect/>
          <a:stretch>
            <a:fillRect/>
          </a:stretch>
        </p:blipFill>
        <p:spPr bwMode="auto">
          <a:xfrm>
            <a:off x="323528" y="1382184"/>
            <a:ext cx="8124825" cy="1181100"/>
          </a:xfrm>
          <a:prstGeom prst="rect">
            <a:avLst/>
          </a:prstGeom>
          <a:noFill/>
          <a:ln w="9525">
            <a:noFill/>
            <a:miter lim="800000"/>
            <a:headEnd/>
            <a:tailEnd/>
          </a:ln>
        </p:spPr>
      </p:pic>
      <p:pic>
        <p:nvPicPr>
          <p:cNvPr id="22532" name="Picture 4"/>
          <p:cNvPicPr>
            <a:picLocks noChangeAspect="1" noChangeArrowheads="1"/>
          </p:cNvPicPr>
          <p:nvPr/>
        </p:nvPicPr>
        <p:blipFill>
          <a:blip r:embed="rId3" cstate="print"/>
          <a:srcRect/>
          <a:stretch>
            <a:fillRect/>
          </a:stretch>
        </p:blipFill>
        <p:spPr bwMode="auto">
          <a:xfrm>
            <a:off x="4572000" y="2547827"/>
            <a:ext cx="4344988" cy="4175125"/>
          </a:xfrm>
          <a:prstGeom prst="rect">
            <a:avLst/>
          </a:prstGeom>
          <a:noFill/>
          <a:ln w="9525">
            <a:noFill/>
            <a:miter lim="800000"/>
            <a:headEnd/>
            <a:tailEnd/>
          </a:ln>
        </p:spPr>
      </p:pic>
      <p:pic>
        <p:nvPicPr>
          <p:cNvPr id="2" name="Imagen 1"/>
          <p:cNvPicPr>
            <a:picLocks noChangeAspect="1"/>
          </p:cNvPicPr>
          <p:nvPr/>
        </p:nvPicPr>
        <p:blipFill>
          <a:blip r:embed="rId4"/>
          <a:stretch>
            <a:fillRect/>
          </a:stretch>
        </p:blipFill>
        <p:spPr>
          <a:xfrm>
            <a:off x="457200" y="2978600"/>
            <a:ext cx="4271014" cy="27508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57200" y="457200"/>
            <a:ext cx="8229600" cy="523875"/>
          </a:xfrm>
        </p:spPr>
        <p:txBody>
          <a:bodyPr/>
          <a:lstStyle/>
          <a:p>
            <a:pPr eaLnBrk="1" hangingPunct="1"/>
            <a:r>
              <a:rPr lang="es-ES" sz="2800" smtClean="0"/>
              <a:t>6.3 Codificadores con prioridad</a:t>
            </a:r>
          </a:p>
        </p:txBody>
      </p:sp>
      <p:sp>
        <p:nvSpPr>
          <p:cNvPr id="23555" name="Rectangle 6"/>
          <p:cNvSpPr>
            <a:spLocks noGrp="1" noChangeArrowheads="1"/>
          </p:cNvSpPr>
          <p:nvPr>
            <p:ph type="body" idx="1"/>
          </p:nvPr>
        </p:nvSpPr>
        <p:spPr>
          <a:xfrm>
            <a:off x="395288" y="981075"/>
            <a:ext cx="8229600" cy="2087563"/>
          </a:xfrm>
        </p:spPr>
        <p:txBody>
          <a:bodyPr/>
          <a:lstStyle/>
          <a:p>
            <a:pPr eaLnBrk="1" hangingPunct="1">
              <a:lnSpc>
                <a:spcPct val="80000"/>
              </a:lnSpc>
            </a:pPr>
            <a:r>
              <a:rPr lang="es-ES" sz="2000" smtClean="0"/>
              <a:t>Un circuito codificador genera una salida en función del código correspondiente a la entrada activa.</a:t>
            </a:r>
          </a:p>
          <a:p>
            <a:pPr eaLnBrk="1" hangingPunct="1">
              <a:lnSpc>
                <a:spcPct val="80000"/>
              </a:lnSpc>
            </a:pPr>
            <a:r>
              <a:rPr lang="es-ES" sz="2000" smtClean="0"/>
              <a:t>Si están activadas más de una entrada es necesario establecer un criterio de prioridad de forma que en todo momento sólo se genere el código de la línea más prioritaria de entre todas las activas.</a:t>
            </a:r>
          </a:p>
          <a:p>
            <a:pPr eaLnBrk="1" hangingPunct="1">
              <a:lnSpc>
                <a:spcPct val="80000"/>
              </a:lnSpc>
            </a:pPr>
            <a:r>
              <a:rPr lang="es-ES" sz="2000" smtClean="0"/>
              <a:t>A este tipo de codificadores se les denomina codificadores con prioridad</a:t>
            </a:r>
          </a:p>
        </p:txBody>
      </p:sp>
      <p:pic>
        <p:nvPicPr>
          <p:cNvPr id="23556" name="Picture 5"/>
          <p:cNvPicPr>
            <a:picLocks noChangeAspect="1" noChangeArrowheads="1"/>
          </p:cNvPicPr>
          <p:nvPr/>
        </p:nvPicPr>
        <p:blipFill>
          <a:blip r:embed="rId2" cstate="print"/>
          <a:srcRect/>
          <a:stretch>
            <a:fillRect/>
          </a:stretch>
        </p:blipFill>
        <p:spPr bwMode="auto">
          <a:xfrm>
            <a:off x="323850" y="2852738"/>
            <a:ext cx="8634413" cy="38306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print"/>
          <a:srcRect/>
          <a:stretch>
            <a:fillRect/>
          </a:stretch>
        </p:blipFill>
        <p:spPr bwMode="auto">
          <a:xfrm>
            <a:off x="684213" y="1268413"/>
            <a:ext cx="7772400" cy="5162550"/>
          </a:xfrm>
          <a:prstGeom prst="rect">
            <a:avLst/>
          </a:prstGeom>
          <a:noFill/>
          <a:ln w="9525">
            <a:noFill/>
            <a:miter lim="800000"/>
            <a:headEnd/>
            <a:tailEnd/>
          </a:ln>
        </p:spPr>
      </p:pic>
      <p:sp>
        <p:nvSpPr>
          <p:cNvPr id="24579" name="3 Título"/>
          <p:cNvSpPr>
            <a:spLocks noGrp="1"/>
          </p:cNvSpPr>
          <p:nvPr>
            <p:ph type="title"/>
          </p:nvPr>
        </p:nvSpPr>
        <p:spPr>
          <a:xfrm>
            <a:off x="457200" y="457200"/>
            <a:ext cx="8229600" cy="668338"/>
          </a:xfrm>
        </p:spPr>
        <p:txBody>
          <a:bodyPr/>
          <a:lstStyle/>
          <a:p>
            <a:r>
              <a:rPr lang="es-ES" b="1" smtClean="0"/>
              <a:t>Codificadores con prioridad </a:t>
            </a:r>
            <a:endParaRPr lang="es-E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323850" y="457200"/>
            <a:ext cx="8569325" cy="955675"/>
          </a:xfrm>
        </p:spPr>
        <p:txBody>
          <a:bodyPr/>
          <a:lstStyle/>
          <a:p>
            <a:r>
              <a:rPr lang="es-ES" b="1" smtClean="0"/>
              <a:t>6.4 Amplificadores y transmisores receptores de bus </a:t>
            </a:r>
            <a:endParaRPr lang="es-ES" smtClean="0"/>
          </a:p>
        </p:txBody>
      </p:sp>
      <p:sp>
        <p:nvSpPr>
          <p:cNvPr id="3" name="2 Marcador de contenido"/>
          <p:cNvSpPr>
            <a:spLocks noGrp="1"/>
          </p:cNvSpPr>
          <p:nvPr>
            <p:ph idx="1"/>
          </p:nvPr>
        </p:nvSpPr>
        <p:spPr>
          <a:xfrm>
            <a:off x="468313" y="1484313"/>
            <a:ext cx="8229600" cy="5040312"/>
          </a:xfrm>
        </p:spPr>
        <p:txBody>
          <a:bodyPr/>
          <a:lstStyle/>
          <a:p>
            <a:pPr>
              <a:defRPr/>
            </a:pPr>
            <a:r>
              <a:rPr lang="es-ES" sz="2000" dirty="0" smtClean="0"/>
              <a:t>Bus: canal de comunicación al que se conectan varios dispositivos con capacidad de poner información o leerla. </a:t>
            </a:r>
          </a:p>
          <a:p>
            <a:pPr lvl="1">
              <a:defRPr/>
            </a:pPr>
            <a:r>
              <a:rPr lang="es-ES" sz="1600" dirty="0" smtClean="0">
                <a:ea typeface="+mn-ea"/>
                <a:cs typeface="+mn-cs"/>
              </a:rPr>
              <a:t>En un bus, no es posible que varios elementos conectados pongan información en el mismo simultáneamente, ya que se mezclarían todos los valores y no se podría leer la información correcta. </a:t>
            </a:r>
          </a:p>
          <a:p>
            <a:pPr>
              <a:defRPr/>
            </a:pPr>
            <a:r>
              <a:rPr lang="es-ES" sz="2000" dirty="0" smtClean="0"/>
              <a:t>Los amplificadores (buffers-drivers) y los transmisores-receptores de bus (bus </a:t>
            </a:r>
            <a:r>
              <a:rPr lang="es-ES" sz="2000" dirty="0" err="1" smtClean="0"/>
              <a:t>transceivers</a:t>
            </a:r>
            <a:r>
              <a:rPr lang="es-ES" sz="2000" dirty="0" smtClean="0"/>
              <a:t>) se emplean para permitir la conexión de varios elementos a un bus, de modo que no se produzcan interferencias eléctricas en el mismo. </a:t>
            </a:r>
          </a:p>
          <a:p>
            <a:pPr>
              <a:defRPr/>
            </a:pPr>
            <a:r>
              <a:rPr lang="es-ES" sz="2000" dirty="0" smtClean="0"/>
              <a:t>Los amplificadores y los transmisores-receptores de bus no realizan cambios lógicos en las señales que reciben, pero: </a:t>
            </a:r>
          </a:p>
          <a:p>
            <a:pPr lvl="1">
              <a:defRPr/>
            </a:pPr>
            <a:r>
              <a:rPr lang="es-ES" sz="1600" dirty="0" smtClean="0">
                <a:ea typeface="+mn-ea"/>
                <a:cs typeface="+mn-cs"/>
              </a:rPr>
              <a:t>Las preparan para que estén disponibles donde y cuando se necesiten. </a:t>
            </a:r>
          </a:p>
          <a:p>
            <a:pPr lvl="1">
              <a:defRPr/>
            </a:pPr>
            <a:r>
              <a:rPr lang="es-ES" sz="1600" dirty="0" smtClean="0">
                <a:ea typeface="+mn-ea"/>
                <a:cs typeface="+mn-cs"/>
              </a:rPr>
              <a:t>Dotan a las señales del nivel de corriente suficiente como para que no existan problemas eléctricos. </a:t>
            </a:r>
          </a:p>
          <a:p>
            <a:pPr lvl="1">
              <a:defRPr/>
            </a:pPr>
            <a:r>
              <a:rPr lang="es-ES" sz="1600" dirty="0" smtClean="0">
                <a:ea typeface="+mn-ea"/>
                <a:cs typeface="+mn-cs"/>
              </a:rPr>
              <a:t>Aíslan la fuente de la señal al circuito al que debe ser aplicada dicha señal</a:t>
            </a:r>
            <a:r>
              <a:rPr lang="es-ES" sz="1400" dirty="0" smtClean="0">
                <a:ea typeface="+mn-ea"/>
                <a:cs typeface="+mn-cs"/>
              </a:rPr>
              <a:t>. </a:t>
            </a:r>
          </a:p>
          <a:p>
            <a:pPr>
              <a:defRPr/>
            </a:pPr>
            <a:endParaRPr lang="es-E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457200" y="457200"/>
            <a:ext cx="8229600" cy="811213"/>
          </a:xfrm>
        </p:spPr>
        <p:txBody>
          <a:bodyPr/>
          <a:lstStyle/>
          <a:p>
            <a:r>
              <a:rPr lang="es-ES" b="1" smtClean="0"/>
              <a:t>Amplificadores (buffers-drivers) </a:t>
            </a:r>
            <a:endParaRPr lang="es-ES" smtClean="0"/>
          </a:p>
        </p:txBody>
      </p:sp>
      <p:sp>
        <p:nvSpPr>
          <p:cNvPr id="3" name="2 Marcador de contenido"/>
          <p:cNvSpPr>
            <a:spLocks noGrp="1"/>
          </p:cNvSpPr>
          <p:nvPr>
            <p:ph idx="1"/>
          </p:nvPr>
        </p:nvSpPr>
        <p:spPr>
          <a:xfrm>
            <a:off x="539750" y="1125538"/>
            <a:ext cx="8229600" cy="2232025"/>
          </a:xfrm>
        </p:spPr>
        <p:txBody>
          <a:bodyPr/>
          <a:lstStyle/>
          <a:p>
            <a:pPr>
              <a:defRPr/>
            </a:pPr>
            <a:r>
              <a:rPr lang="es-ES" sz="1800" dirty="0" smtClean="0"/>
              <a:t>Un </a:t>
            </a:r>
            <a:r>
              <a:rPr lang="es-ES" sz="1800" b="1" dirty="0" smtClean="0"/>
              <a:t>buffer-driver es un amplificador digital que incrementa o absorbe el nivel de corriente de una señal sin confundir el estado. </a:t>
            </a:r>
          </a:p>
          <a:p>
            <a:pPr lvl="1">
              <a:defRPr/>
            </a:pPr>
            <a:r>
              <a:rPr lang="es-ES" sz="1400" dirty="0" smtClean="0">
                <a:ea typeface="+mn-ea"/>
                <a:cs typeface="+mn-cs"/>
              </a:rPr>
              <a:t>Son de tipo unidireccional. </a:t>
            </a:r>
          </a:p>
          <a:p>
            <a:pPr lvl="1">
              <a:defRPr/>
            </a:pPr>
            <a:r>
              <a:rPr lang="es-ES" sz="1400" dirty="0" smtClean="0">
                <a:ea typeface="+mn-ea"/>
                <a:cs typeface="+mn-cs"/>
              </a:rPr>
              <a:t>Proporcionan salida </a:t>
            </a:r>
            <a:r>
              <a:rPr lang="es-ES" sz="1400" dirty="0" err="1" smtClean="0">
                <a:ea typeface="+mn-ea"/>
                <a:cs typeface="+mn-cs"/>
              </a:rPr>
              <a:t>triestado</a:t>
            </a:r>
            <a:r>
              <a:rPr lang="es-ES" sz="1400" dirty="0" smtClean="0">
                <a:ea typeface="+mn-ea"/>
                <a:cs typeface="+mn-cs"/>
              </a:rPr>
              <a:t>: alto, bajo o desconexión (alta impedancia). </a:t>
            </a:r>
          </a:p>
          <a:p>
            <a:pPr>
              <a:defRPr/>
            </a:pPr>
            <a:r>
              <a:rPr lang="es-ES" sz="1800" dirty="0" smtClean="0"/>
              <a:t>Si la señal de habilitación está inactiva: desconexión. </a:t>
            </a:r>
          </a:p>
          <a:p>
            <a:pPr>
              <a:defRPr/>
            </a:pPr>
            <a:r>
              <a:rPr lang="es-ES" sz="1800" dirty="0" smtClean="0"/>
              <a:t>Si la señal de control está activa: sale el valor que hay en la entrada de datos, regenerado eléctricamente, pero sin cambiar de estado. </a:t>
            </a:r>
          </a:p>
          <a:p>
            <a:pPr lvl="1">
              <a:defRPr/>
            </a:pPr>
            <a:r>
              <a:rPr lang="es-ES" sz="1400" dirty="0" smtClean="0">
                <a:ea typeface="+mn-ea"/>
                <a:cs typeface="+mn-cs"/>
              </a:rPr>
              <a:t>Se usan para conectar dispositivos a buses. </a:t>
            </a:r>
          </a:p>
          <a:p>
            <a:pPr>
              <a:defRPr/>
            </a:pPr>
            <a:endParaRPr lang="es-ES" dirty="0"/>
          </a:p>
        </p:txBody>
      </p:sp>
      <p:pic>
        <p:nvPicPr>
          <p:cNvPr id="26628" name="Picture 2"/>
          <p:cNvPicPr>
            <a:picLocks noChangeAspect="1" noChangeArrowheads="1"/>
          </p:cNvPicPr>
          <p:nvPr/>
        </p:nvPicPr>
        <p:blipFill>
          <a:blip r:embed="rId2" cstate="print"/>
          <a:srcRect/>
          <a:stretch>
            <a:fillRect/>
          </a:stretch>
        </p:blipFill>
        <p:spPr bwMode="auto">
          <a:xfrm>
            <a:off x="755650" y="3429000"/>
            <a:ext cx="7410450" cy="30861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457200" y="457200"/>
            <a:ext cx="8229600" cy="523875"/>
          </a:xfrm>
        </p:spPr>
        <p:txBody>
          <a:bodyPr/>
          <a:lstStyle/>
          <a:p>
            <a:r>
              <a:rPr lang="es-ES" b="1" smtClean="0"/>
              <a:t>Amplificadores (buffers-drivers) </a:t>
            </a:r>
            <a:endParaRPr lang="es-ES" smtClean="0"/>
          </a:p>
        </p:txBody>
      </p:sp>
      <p:sp>
        <p:nvSpPr>
          <p:cNvPr id="3" name="2 Marcador de contenido"/>
          <p:cNvSpPr>
            <a:spLocks noGrp="1"/>
          </p:cNvSpPr>
          <p:nvPr>
            <p:ph idx="1"/>
          </p:nvPr>
        </p:nvSpPr>
        <p:spPr>
          <a:xfrm>
            <a:off x="468313" y="1125538"/>
            <a:ext cx="8229600" cy="1943100"/>
          </a:xfrm>
        </p:spPr>
        <p:txBody>
          <a:bodyPr/>
          <a:lstStyle/>
          <a:p>
            <a:pPr>
              <a:defRPr/>
            </a:pPr>
            <a:r>
              <a:rPr lang="es-ES" sz="1800" dirty="0" smtClean="0"/>
              <a:t>Ejemplo: queremos diseñar un circuito que controle el acceso a un bus de 4 fuentes de señal D0, D1, D2 y D3, de un bit cada una, de modo que: </a:t>
            </a:r>
          </a:p>
          <a:p>
            <a:pPr lvl="1">
              <a:defRPr/>
            </a:pPr>
            <a:r>
              <a:rPr lang="es-ES" sz="1600" dirty="0" smtClean="0">
                <a:ea typeface="+mn-ea"/>
                <a:cs typeface="+mn-cs"/>
              </a:rPr>
              <a:t>Cada fuente incluye un bit adicional </a:t>
            </a:r>
            <a:r>
              <a:rPr lang="es-ES" sz="1600" dirty="0" err="1" smtClean="0">
                <a:ea typeface="+mn-ea"/>
                <a:cs typeface="+mn-cs"/>
              </a:rPr>
              <a:t>Ri</a:t>
            </a:r>
            <a:r>
              <a:rPr lang="es-ES" sz="1600" dirty="0" smtClean="0">
                <a:ea typeface="+mn-ea"/>
                <a:cs typeface="+mn-cs"/>
              </a:rPr>
              <a:t> que se pone en alta cada vez que se desea acceder al bus. </a:t>
            </a:r>
          </a:p>
          <a:p>
            <a:pPr lvl="1">
              <a:defRPr/>
            </a:pPr>
            <a:r>
              <a:rPr lang="es-ES" sz="1600" dirty="0" smtClean="0">
                <a:ea typeface="+mn-ea"/>
                <a:cs typeface="+mn-cs"/>
              </a:rPr>
              <a:t>Si varias fuentes quieren acceder al bus a la vez, la prioridad es D3 &gt; D2 &gt; D1 &gt; D0. </a:t>
            </a:r>
          </a:p>
          <a:p>
            <a:pPr>
              <a:defRPr/>
            </a:pPr>
            <a:endParaRPr lang="es-ES" dirty="0"/>
          </a:p>
        </p:txBody>
      </p:sp>
      <p:pic>
        <p:nvPicPr>
          <p:cNvPr id="27652" name="Picture 2"/>
          <p:cNvPicPr>
            <a:picLocks noChangeAspect="1" noChangeArrowheads="1"/>
          </p:cNvPicPr>
          <p:nvPr/>
        </p:nvPicPr>
        <p:blipFill>
          <a:blip r:embed="rId2" cstate="print"/>
          <a:srcRect/>
          <a:stretch>
            <a:fillRect/>
          </a:stretch>
        </p:blipFill>
        <p:spPr bwMode="auto">
          <a:xfrm>
            <a:off x="827088" y="2781300"/>
            <a:ext cx="7353300" cy="3886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457200" y="457200"/>
            <a:ext cx="8229600" cy="739775"/>
          </a:xfrm>
        </p:spPr>
        <p:txBody>
          <a:bodyPr/>
          <a:lstStyle/>
          <a:p>
            <a:r>
              <a:rPr lang="es-ES" b="1" smtClean="0"/>
              <a:t>Transmisores-receptores de canal </a:t>
            </a:r>
            <a:endParaRPr lang="es-ES" smtClean="0"/>
          </a:p>
        </p:txBody>
      </p:sp>
      <p:sp>
        <p:nvSpPr>
          <p:cNvPr id="3" name="2 Marcador de contenido"/>
          <p:cNvSpPr>
            <a:spLocks noGrp="1"/>
          </p:cNvSpPr>
          <p:nvPr>
            <p:ph idx="1"/>
          </p:nvPr>
        </p:nvSpPr>
        <p:spPr>
          <a:xfrm>
            <a:off x="323850" y="1125538"/>
            <a:ext cx="8589963" cy="2232025"/>
          </a:xfrm>
        </p:spPr>
        <p:txBody>
          <a:bodyPr/>
          <a:lstStyle/>
          <a:p>
            <a:pPr>
              <a:defRPr/>
            </a:pPr>
            <a:r>
              <a:rPr lang="es-ES" sz="1800" dirty="0" smtClean="0"/>
              <a:t>Los transmisores-receptores de canal (bus </a:t>
            </a:r>
            <a:r>
              <a:rPr lang="es-ES" sz="1800" dirty="0" err="1" smtClean="0"/>
              <a:t>transceivers</a:t>
            </a:r>
            <a:r>
              <a:rPr lang="es-ES" sz="1800" dirty="0" smtClean="0"/>
              <a:t>): </a:t>
            </a:r>
          </a:p>
          <a:p>
            <a:pPr lvl="1">
              <a:defRPr/>
            </a:pPr>
            <a:r>
              <a:rPr lang="es-ES" sz="1400" dirty="0" smtClean="0">
                <a:ea typeface="+mn-ea"/>
                <a:cs typeface="+mn-cs"/>
              </a:rPr>
              <a:t>Son de tipo bidireccional. </a:t>
            </a:r>
          </a:p>
          <a:p>
            <a:pPr lvl="1">
              <a:defRPr/>
            </a:pPr>
            <a:r>
              <a:rPr lang="es-ES" sz="1400" dirty="0" smtClean="0">
                <a:ea typeface="+mn-ea"/>
                <a:cs typeface="+mn-cs"/>
              </a:rPr>
              <a:t>Mantienen las características de los drivers para cada dirección de transmisión. </a:t>
            </a:r>
          </a:p>
          <a:p>
            <a:pPr lvl="1">
              <a:defRPr/>
            </a:pPr>
            <a:r>
              <a:rPr lang="es-ES" sz="1400" dirty="0" smtClean="0">
                <a:ea typeface="+mn-ea"/>
                <a:cs typeface="+mn-cs"/>
              </a:rPr>
              <a:t>Duplican el circuito básico e incluyen dos señales de control (DIR y G) que facilitan la transmisión en un sentido al mismo tiempo que la inhiben en sentido contrario. </a:t>
            </a:r>
          </a:p>
          <a:p>
            <a:pPr>
              <a:defRPr/>
            </a:pPr>
            <a:r>
              <a:rPr lang="es-ES" sz="1800" dirty="0" smtClean="0"/>
              <a:t>Los </a:t>
            </a:r>
            <a:r>
              <a:rPr lang="es-ES" sz="1800" dirty="0" err="1" smtClean="0"/>
              <a:t>transceivers</a:t>
            </a:r>
            <a:r>
              <a:rPr lang="es-ES" sz="1800" dirty="0" smtClean="0"/>
              <a:t> están pensados para facilitar las comunicaciones asíncronas y </a:t>
            </a:r>
            <a:r>
              <a:rPr lang="es-ES" sz="1800" dirty="0" err="1" smtClean="0"/>
              <a:t>bidirecionales</a:t>
            </a:r>
            <a:r>
              <a:rPr lang="es-ES" sz="1800" dirty="0" smtClean="0"/>
              <a:t> entre dos canales de datos (buses) A y B. </a:t>
            </a:r>
          </a:p>
          <a:p>
            <a:pPr lvl="1">
              <a:defRPr/>
            </a:pPr>
            <a:r>
              <a:rPr lang="es-ES" sz="1400" dirty="0" smtClean="0">
                <a:ea typeface="+mn-ea"/>
                <a:cs typeface="+mn-cs"/>
              </a:rPr>
              <a:t>Ejemplo: 74ALS641 </a:t>
            </a:r>
          </a:p>
          <a:p>
            <a:pPr>
              <a:defRPr/>
            </a:pPr>
            <a:endParaRPr lang="es-ES" dirty="0"/>
          </a:p>
        </p:txBody>
      </p:sp>
      <p:pic>
        <p:nvPicPr>
          <p:cNvPr id="28676" name="Picture 2"/>
          <p:cNvPicPr>
            <a:picLocks noChangeAspect="1" noChangeArrowheads="1"/>
          </p:cNvPicPr>
          <p:nvPr/>
        </p:nvPicPr>
        <p:blipFill>
          <a:blip r:embed="rId2" cstate="print"/>
          <a:srcRect/>
          <a:stretch>
            <a:fillRect/>
          </a:stretch>
        </p:blipFill>
        <p:spPr bwMode="auto">
          <a:xfrm>
            <a:off x="971550" y="3429000"/>
            <a:ext cx="6743700" cy="28384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457200" y="457200"/>
            <a:ext cx="8229600" cy="523875"/>
          </a:xfrm>
        </p:spPr>
        <p:txBody>
          <a:bodyPr/>
          <a:lstStyle/>
          <a:p>
            <a:r>
              <a:rPr lang="es-ES" b="1" smtClean="0"/>
              <a:t>Transmisores-receptores de canal </a:t>
            </a:r>
            <a:endParaRPr lang="es-ES" smtClean="0"/>
          </a:p>
        </p:txBody>
      </p:sp>
      <p:pic>
        <p:nvPicPr>
          <p:cNvPr id="29699" name="Picture 2"/>
          <p:cNvPicPr>
            <a:picLocks noChangeAspect="1" noChangeArrowheads="1"/>
          </p:cNvPicPr>
          <p:nvPr/>
        </p:nvPicPr>
        <p:blipFill>
          <a:blip r:embed="rId2" cstate="print"/>
          <a:srcRect/>
          <a:stretch>
            <a:fillRect/>
          </a:stretch>
        </p:blipFill>
        <p:spPr bwMode="auto">
          <a:xfrm>
            <a:off x="395288" y="1125538"/>
            <a:ext cx="8623300" cy="5111750"/>
          </a:xfrm>
          <a:prstGeom prst="rect">
            <a:avLst/>
          </a:prstGeom>
          <a:noFill/>
          <a:ln w="9525">
            <a:noFill/>
            <a:miter lim="800000"/>
            <a:headEnd/>
            <a:tailEnd/>
          </a:ln>
        </p:spPr>
      </p:pic>
      <p:sp>
        <p:nvSpPr>
          <p:cNvPr id="4" name="3 Rectángulo"/>
          <p:cNvSpPr/>
          <p:nvPr/>
        </p:nvSpPr>
        <p:spPr>
          <a:xfrm>
            <a:off x="8316913" y="6092825"/>
            <a:ext cx="503237"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print"/>
          <a:srcRect/>
          <a:stretch>
            <a:fillRect/>
          </a:stretch>
        </p:blipFill>
        <p:spPr bwMode="auto">
          <a:xfrm>
            <a:off x="1979613" y="692150"/>
            <a:ext cx="5735637" cy="60483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400050" y="838200"/>
            <a:ext cx="8343900" cy="5181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srcRect/>
          <a:stretch>
            <a:fillRect/>
          </a:stretch>
        </p:blipFill>
        <p:spPr bwMode="auto">
          <a:xfrm>
            <a:off x="1047750" y="1865313"/>
            <a:ext cx="7046913" cy="31321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2" cstate="print"/>
          <a:srcRect/>
          <a:stretch>
            <a:fillRect/>
          </a:stretch>
        </p:blipFill>
        <p:spPr bwMode="auto">
          <a:xfrm>
            <a:off x="4284663" y="4076700"/>
            <a:ext cx="4700587" cy="1800225"/>
          </a:xfrm>
          <a:prstGeom prst="rect">
            <a:avLst/>
          </a:prstGeom>
          <a:noFill/>
          <a:ln w="9525">
            <a:noFill/>
            <a:miter lim="800000"/>
            <a:headEnd/>
            <a:tailEnd/>
          </a:ln>
        </p:spPr>
      </p:pic>
      <p:pic>
        <p:nvPicPr>
          <p:cNvPr id="32771" name="Picture 4"/>
          <p:cNvPicPr>
            <a:picLocks noChangeAspect="1" noChangeArrowheads="1"/>
          </p:cNvPicPr>
          <p:nvPr/>
        </p:nvPicPr>
        <p:blipFill>
          <a:blip r:embed="rId3" cstate="print"/>
          <a:srcRect/>
          <a:stretch>
            <a:fillRect/>
          </a:stretch>
        </p:blipFill>
        <p:spPr bwMode="auto">
          <a:xfrm>
            <a:off x="4284663" y="1412875"/>
            <a:ext cx="4629150" cy="2232025"/>
          </a:xfrm>
          <a:prstGeom prst="rect">
            <a:avLst/>
          </a:prstGeom>
          <a:noFill/>
          <a:ln w="9525">
            <a:noFill/>
            <a:miter lim="800000"/>
            <a:headEnd/>
            <a:tailEnd/>
          </a:ln>
        </p:spPr>
      </p:pic>
      <p:pic>
        <p:nvPicPr>
          <p:cNvPr id="32772" name="Picture 2"/>
          <p:cNvPicPr>
            <a:picLocks noChangeAspect="1" noChangeArrowheads="1"/>
          </p:cNvPicPr>
          <p:nvPr/>
        </p:nvPicPr>
        <p:blipFill>
          <a:blip r:embed="rId4" cstate="print"/>
          <a:srcRect/>
          <a:stretch>
            <a:fillRect/>
          </a:stretch>
        </p:blipFill>
        <p:spPr bwMode="auto">
          <a:xfrm>
            <a:off x="179388" y="692150"/>
            <a:ext cx="8496300" cy="792163"/>
          </a:xfrm>
          <a:prstGeom prst="rect">
            <a:avLst/>
          </a:prstGeom>
          <a:noFill/>
          <a:ln w="9525">
            <a:noFill/>
            <a:miter lim="800000"/>
            <a:headEnd/>
            <a:tailEnd/>
          </a:ln>
        </p:spPr>
      </p:pic>
      <p:pic>
        <p:nvPicPr>
          <p:cNvPr id="32773" name="Picture 3"/>
          <p:cNvPicPr>
            <a:picLocks noChangeAspect="1" noChangeArrowheads="1"/>
          </p:cNvPicPr>
          <p:nvPr/>
        </p:nvPicPr>
        <p:blipFill>
          <a:blip r:embed="rId5" cstate="print"/>
          <a:srcRect/>
          <a:stretch>
            <a:fillRect/>
          </a:stretch>
        </p:blipFill>
        <p:spPr bwMode="auto">
          <a:xfrm>
            <a:off x="179388" y="1484313"/>
            <a:ext cx="4248150" cy="50688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042988" y="633413"/>
            <a:ext cx="7058025" cy="55911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cstate="print"/>
          <a:srcRect/>
          <a:stretch>
            <a:fillRect/>
          </a:stretch>
        </p:blipFill>
        <p:spPr bwMode="auto">
          <a:xfrm>
            <a:off x="1403350" y="3644900"/>
            <a:ext cx="7477125" cy="3076575"/>
          </a:xfrm>
          <a:prstGeom prst="rect">
            <a:avLst/>
          </a:prstGeom>
          <a:noFill/>
          <a:ln w="9525">
            <a:noFill/>
            <a:miter lim="800000"/>
            <a:headEnd/>
            <a:tailEnd/>
          </a:ln>
        </p:spPr>
      </p:pic>
      <p:pic>
        <p:nvPicPr>
          <p:cNvPr id="33795" name="Picture 2"/>
          <p:cNvPicPr>
            <a:picLocks noChangeAspect="1" noChangeArrowheads="1"/>
          </p:cNvPicPr>
          <p:nvPr/>
        </p:nvPicPr>
        <p:blipFill>
          <a:blip r:embed="rId3" cstate="print"/>
          <a:srcRect/>
          <a:stretch>
            <a:fillRect/>
          </a:stretch>
        </p:blipFill>
        <p:spPr bwMode="auto">
          <a:xfrm>
            <a:off x="250825" y="333375"/>
            <a:ext cx="3362325" cy="34194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258888" y="549275"/>
            <a:ext cx="5354637" cy="3940175"/>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1692275" y="4652963"/>
            <a:ext cx="5734050" cy="1676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95288" y="476250"/>
            <a:ext cx="6624637" cy="3417888"/>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468313" y="4437063"/>
            <a:ext cx="6781800" cy="12668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684213" y="476250"/>
            <a:ext cx="5759450" cy="46148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cstate="print"/>
          <a:srcRect/>
          <a:stretch>
            <a:fillRect/>
          </a:stretch>
        </p:blipFill>
        <p:spPr bwMode="auto">
          <a:xfrm>
            <a:off x="785813" y="923925"/>
            <a:ext cx="8031162" cy="53133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50825" y="620713"/>
            <a:ext cx="8281988" cy="107156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611188" y="438150"/>
            <a:ext cx="8239125" cy="64198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468313" y="549275"/>
            <a:ext cx="7623175" cy="3527425"/>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1116013" y="4076700"/>
            <a:ext cx="5543550" cy="2265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457200"/>
            <a:ext cx="8229600" cy="1027113"/>
          </a:xfrm>
        </p:spPr>
        <p:txBody>
          <a:bodyPr/>
          <a:lstStyle/>
          <a:p>
            <a:pPr eaLnBrk="1" hangingPunct="1"/>
            <a:r>
              <a:rPr lang="es-ES" smtClean="0"/>
              <a:t>6.1 Circuitos selectores de datos (Multiplexor)</a:t>
            </a:r>
          </a:p>
        </p:txBody>
      </p:sp>
      <p:sp>
        <p:nvSpPr>
          <p:cNvPr id="6147" name="Rectangle 6"/>
          <p:cNvSpPr>
            <a:spLocks noGrp="1" noChangeArrowheads="1"/>
          </p:cNvSpPr>
          <p:nvPr>
            <p:ph type="body" idx="1"/>
          </p:nvPr>
        </p:nvSpPr>
        <p:spPr>
          <a:xfrm>
            <a:off x="539750" y="1557338"/>
            <a:ext cx="7848600" cy="1079500"/>
          </a:xfrm>
        </p:spPr>
        <p:txBody>
          <a:bodyPr/>
          <a:lstStyle/>
          <a:p>
            <a:pPr eaLnBrk="1" hangingPunct="1">
              <a:lnSpc>
                <a:spcPct val="80000"/>
              </a:lnSpc>
            </a:pPr>
            <a:r>
              <a:rPr lang="es-ES" sz="2000" smtClean="0"/>
              <a:t>Multiplexor = circuito con “N” entradas, 1 salida y “n” patillas de selección, tal que 2</a:t>
            </a:r>
            <a:r>
              <a:rPr lang="es-ES" sz="2000" baseline="30000" smtClean="0"/>
              <a:t>n</a:t>
            </a:r>
            <a:r>
              <a:rPr lang="es-ES" sz="2000" smtClean="0"/>
              <a:t>=N.</a:t>
            </a:r>
          </a:p>
          <a:p>
            <a:pPr eaLnBrk="1" hangingPunct="1">
              <a:lnSpc>
                <a:spcPct val="80000"/>
              </a:lnSpc>
            </a:pPr>
            <a:r>
              <a:rPr lang="es-ES" sz="2000" smtClean="0"/>
              <a:t>Con la combinación binaria introducida en las patillas de selección (n), elegimos la entrada N que aparecerá en la salida.</a:t>
            </a:r>
          </a:p>
        </p:txBody>
      </p:sp>
      <p:pic>
        <p:nvPicPr>
          <p:cNvPr id="6148" name="Picture 5"/>
          <p:cNvPicPr>
            <a:picLocks noChangeAspect="1" noChangeArrowheads="1"/>
          </p:cNvPicPr>
          <p:nvPr/>
        </p:nvPicPr>
        <p:blipFill>
          <a:blip r:embed="rId3" cstate="print"/>
          <a:srcRect/>
          <a:stretch>
            <a:fillRect/>
          </a:stretch>
        </p:blipFill>
        <p:spPr bwMode="auto">
          <a:xfrm>
            <a:off x="971550" y="2852738"/>
            <a:ext cx="7473950" cy="36718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457200" y="457200"/>
            <a:ext cx="8229600" cy="811213"/>
          </a:xfrm>
        </p:spPr>
        <p:txBody>
          <a:bodyPr/>
          <a:lstStyle/>
          <a:p>
            <a:pPr eaLnBrk="1" hangingPunct="1"/>
            <a:r>
              <a:rPr lang="es-ES" smtClean="0"/>
              <a:t>Multiplexor de 4 canales</a:t>
            </a:r>
          </a:p>
        </p:txBody>
      </p:sp>
      <p:pic>
        <p:nvPicPr>
          <p:cNvPr id="7171" name="Picture 4"/>
          <p:cNvPicPr>
            <a:picLocks noChangeAspect="1" noChangeArrowheads="1"/>
          </p:cNvPicPr>
          <p:nvPr/>
        </p:nvPicPr>
        <p:blipFill>
          <a:blip r:embed="rId2" cstate="print"/>
          <a:srcRect/>
          <a:stretch>
            <a:fillRect/>
          </a:stretch>
        </p:blipFill>
        <p:spPr bwMode="auto">
          <a:xfrm>
            <a:off x="755650" y="1268413"/>
            <a:ext cx="7504113" cy="3865562"/>
          </a:xfrm>
          <a:prstGeom prst="rect">
            <a:avLst/>
          </a:prstGeom>
          <a:noFill/>
          <a:ln w="9525">
            <a:noFill/>
            <a:miter lim="800000"/>
            <a:headEnd/>
            <a:tailEnd/>
          </a:ln>
        </p:spPr>
      </p:pic>
      <p:sp>
        <p:nvSpPr>
          <p:cNvPr id="7172" name="4 CuadroTexto"/>
          <p:cNvSpPr txBox="1">
            <a:spLocks noChangeArrowheads="1"/>
          </p:cNvSpPr>
          <p:nvPr/>
        </p:nvSpPr>
        <p:spPr bwMode="auto">
          <a:xfrm>
            <a:off x="684213" y="5516563"/>
            <a:ext cx="7920037" cy="923925"/>
          </a:xfrm>
          <a:prstGeom prst="rect">
            <a:avLst/>
          </a:prstGeom>
          <a:noFill/>
          <a:ln w="9525">
            <a:noFill/>
            <a:miter lim="800000"/>
            <a:headEnd/>
            <a:tailEnd/>
          </a:ln>
        </p:spPr>
        <p:txBody>
          <a:bodyPr>
            <a:spAutoFit/>
          </a:bodyPr>
          <a:lstStyle/>
          <a:p>
            <a:r>
              <a:rPr lang="es-ES"/>
              <a:t>Los multiplexores suelen llevar una señal de habilitación (Strobe) que controla su funcionamiento (si está inactiva, el multiplexor no deja pasar ninguna información).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body" idx="1"/>
          </p:nvPr>
        </p:nvSpPr>
        <p:spPr>
          <a:xfrm>
            <a:off x="468313" y="404813"/>
            <a:ext cx="3240087" cy="936625"/>
          </a:xfrm>
        </p:spPr>
        <p:txBody>
          <a:bodyPr/>
          <a:lstStyle/>
          <a:p>
            <a:pPr eaLnBrk="1" hangingPunct="1"/>
            <a:r>
              <a:rPr lang="es-ES" smtClean="0"/>
              <a:t>Multiplexor de 8 canales</a:t>
            </a:r>
          </a:p>
        </p:txBody>
      </p:sp>
      <p:pic>
        <p:nvPicPr>
          <p:cNvPr id="8195" name="Picture 4"/>
          <p:cNvPicPr>
            <a:picLocks noChangeAspect="1" noChangeArrowheads="1"/>
          </p:cNvPicPr>
          <p:nvPr/>
        </p:nvPicPr>
        <p:blipFill>
          <a:blip r:embed="rId2" cstate="print"/>
          <a:srcRect/>
          <a:stretch>
            <a:fillRect/>
          </a:stretch>
        </p:blipFill>
        <p:spPr bwMode="auto">
          <a:xfrm>
            <a:off x="539750" y="1412875"/>
            <a:ext cx="2808288" cy="2787650"/>
          </a:xfrm>
          <a:prstGeom prst="rect">
            <a:avLst/>
          </a:prstGeom>
          <a:noFill/>
          <a:ln w="9525">
            <a:noFill/>
            <a:miter lim="800000"/>
            <a:headEnd/>
            <a:tailEnd/>
          </a:ln>
        </p:spPr>
      </p:pic>
      <p:pic>
        <p:nvPicPr>
          <p:cNvPr id="8196" name="Picture 5"/>
          <p:cNvPicPr>
            <a:picLocks noChangeAspect="1" noChangeArrowheads="1"/>
          </p:cNvPicPr>
          <p:nvPr/>
        </p:nvPicPr>
        <p:blipFill>
          <a:blip r:embed="rId3" cstate="print"/>
          <a:srcRect/>
          <a:stretch>
            <a:fillRect/>
          </a:stretch>
        </p:blipFill>
        <p:spPr bwMode="auto">
          <a:xfrm>
            <a:off x="4140200" y="476250"/>
            <a:ext cx="4584700" cy="6021388"/>
          </a:xfrm>
          <a:prstGeom prst="rect">
            <a:avLst/>
          </a:prstGeom>
          <a:noFill/>
          <a:ln w="9525">
            <a:noFill/>
            <a:miter lim="800000"/>
            <a:headEnd/>
            <a:tailEnd/>
          </a:ln>
        </p:spPr>
      </p:pic>
      <p:pic>
        <p:nvPicPr>
          <p:cNvPr id="8197" name="Picture 6"/>
          <p:cNvPicPr>
            <a:picLocks noChangeAspect="1" noChangeArrowheads="1"/>
          </p:cNvPicPr>
          <p:nvPr/>
        </p:nvPicPr>
        <p:blipFill>
          <a:blip r:embed="rId4" cstate="print"/>
          <a:srcRect/>
          <a:stretch>
            <a:fillRect/>
          </a:stretch>
        </p:blipFill>
        <p:spPr bwMode="auto">
          <a:xfrm>
            <a:off x="684213" y="4221163"/>
            <a:ext cx="2374900" cy="2432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457200"/>
            <a:ext cx="8229600" cy="523875"/>
          </a:xfrm>
        </p:spPr>
        <p:txBody>
          <a:bodyPr/>
          <a:lstStyle/>
          <a:p>
            <a:pPr eaLnBrk="1" hangingPunct="1"/>
            <a:r>
              <a:rPr lang="es-ES" sz="2800" smtClean="0"/>
              <a:t>Síntesis de funciones con multiplexores</a:t>
            </a:r>
          </a:p>
        </p:txBody>
      </p:sp>
      <p:pic>
        <p:nvPicPr>
          <p:cNvPr id="9219" name="Picture 5"/>
          <p:cNvPicPr>
            <a:picLocks noChangeAspect="1" noChangeArrowheads="1"/>
          </p:cNvPicPr>
          <p:nvPr/>
        </p:nvPicPr>
        <p:blipFill>
          <a:blip r:embed="rId2" cstate="print"/>
          <a:srcRect/>
          <a:stretch>
            <a:fillRect/>
          </a:stretch>
        </p:blipFill>
        <p:spPr bwMode="auto">
          <a:xfrm>
            <a:off x="1258888" y="3716338"/>
            <a:ext cx="6192837" cy="2881312"/>
          </a:xfrm>
          <a:prstGeom prst="rect">
            <a:avLst/>
          </a:prstGeom>
          <a:noFill/>
          <a:ln w="9525">
            <a:noFill/>
            <a:miter lim="800000"/>
            <a:headEnd/>
            <a:tailEnd/>
          </a:ln>
        </p:spPr>
      </p:pic>
      <p:pic>
        <p:nvPicPr>
          <p:cNvPr id="9220" name="Picture 6"/>
          <p:cNvPicPr>
            <a:picLocks noChangeAspect="1" noChangeArrowheads="1"/>
          </p:cNvPicPr>
          <p:nvPr/>
        </p:nvPicPr>
        <p:blipFill>
          <a:blip r:embed="rId3" cstate="print"/>
          <a:srcRect/>
          <a:stretch>
            <a:fillRect/>
          </a:stretch>
        </p:blipFill>
        <p:spPr bwMode="auto">
          <a:xfrm>
            <a:off x="611188" y="981075"/>
            <a:ext cx="7345362" cy="2582863"/>
          </a:xfrm>
          <a:prstGeom prst="rect">
            <a:avLst/>
          </a:prstGeom>
          <a:noFill/>
          <a:ln w="9525">
            <a:noFill/>
            <a:miter lim="800000"/>
            <a:headEnd/>
            <a:tailEnd/>
          </a:ln>
        </p:spPr>
      </p:pic>
      <p:pic>
        <p:nvPicPr>
          <p:cNvPr id="9221" name="Picture 7"/>
          <p:cNvPicPr>
            <a:picLocks noChangeAspect="1" noChangeArrowheads="1"/>
          </p:cNvPicPr>
          <p:nvPr/>
        </p:nvPicPr>
        <p:blipFill>
          <a:blip r:embed="rId4" cstate="print"/>
          <a:srcRect/>
          <a:stretch>
            <a:fillRect/>
          </a:stretch>
        </p:blipFill>
        <p:spPr bwMode="auto">
          <a:xfrm>
            <a:off x="755650" y="3644900"/>
            <a:ext cx="3241675" cy="3746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457200" y="457200"/>
            <a:ext cx="8229600" cy="811213"/>
          </a:xfrm>
        </p:spPr>
        <p:txBody>
          <a:bodyPr/>
          <a:lstStyle/>
          <a:p>
            <a:pPr eaLnBrk="1" hangingPunct="1"/>
            <a:r>
              <a:rPr lang="es-ES" smtClean="0"/>
              <a:t>Síntesis con multiplexores</a:t>
            </a:r>
          </a:p>
        </p:txBody>
      </p:sp>
      <p:sp>
        <p:nvSpPr>
          <p:cNvPr id="10243" name="6 Marcador de contenido"/>
          <p:cNvSpPr>
            <a:spLocks noGrp="1"/>
          </p:cNvSpPr>
          <p:nvPr>
            <p:ph idx="1"/>
          </p:nvPr>
        </p:nvSpPr>
        <p:spPr>
          <a:xfrm>
            <a:off x="395288" y="1268413"/>
            <a:ext cx="8229600" cy="4897437"/>
          </a:xfrm>
        </p:spPr>
        <p:txBody>
          <a:bodyPr/>
          <a:lstStyle/>
          <a:p>
            <a:pPr>
              <a:buFont typeface="Arial" charset="0"/>
              <a:buChar char="•"/>
            </a:pPr>
            <a:r>
              <a:rPr lang="es-ES" sz="1800" dirty="0" smtClean="0"/>
              <a:t>El número de variables que podemos controlar con un multiplexor es el número de entradas de control + 1</a:t>
            </a:r>
          </a:p>
          <a:p>
            <a:pPr>
              <a:buFont typeface="Arial" charset="0"/>
              <a:buChar char="•"/>
            </a:pPr>
            <a:r>
              <a:rPr lang="es-ES" sz="1800" dirty="0" smtClean="0"/>
              <a:t>Si el número de variables es superior al del numero de entradas de control + 1 del multiplexor que disponemos tendremos que hacer un diseño en árbol</a:t>
            </a:r>
          </a:p>
          <a:p>
            <a:pPr lvl="1">
              <a:buFont typeface="Arial" charset="0"/>
              <a:buChar char="•"/>
            </a:pPr>
            <a:r>
              <a:rPr lang="es-ES" sz="1800" dirty="0" smtClean="0"/>
              <a:t>Ejemplo: Una función de 5 variables necesita un multiplexor de 4 de control (4  + 1) ( 2</a:t>
            </a:r>
            <a:r>
              <a:rPr lang="es-ES" sz="1800" baseline="30000" dirty="0" smtClean="0"/>
              <a:t>4</a:t>
            </a:r>
            <a:r>
              <a:rPr lang="es-ES" sz="1800" dirty="0" smtClean="0"/>
              <a:t> = 16 entradas). </a:t>
            </a:r>
          </a:p>
          <a:p>
            <a:pPr>
              <a:buFont typeface="Arial" charset="0"/>
              <a:buChar char="•"/>
            </a:pPr>
            <a:r>
              <a:rPr lang="es-ES" sz="1800" dirty="0" smtClean="0"/>
              <a:t>Si solo disponemos de multiplexores de 2 entradas ( 2 de control + 1 = solo tres variables), tendremos que hacer un diseño en árbol.</a:t>
            </a:r>
          </a:p>
          <a:p>
            <a:pPr lvl="1"/>
            <a:r>
              <a:rPr lang="es-ES" sz="1800" dirty="0" smtClean="0"/>
              <a:t>1.Dos de las variables de la función se introducen por las entradas de las variables de control del multiplexor. </a:t>
            </a:r>
          </a:p>
          <a:p>
            <a:pPr lvl="1"/>
            <a:r>
              <a:rPr lang="es-ES" sz="1800" dirty="0" smtClean="0"/>
              <a:t>2.Los canales de entrada de datos se utilizan para introducir la tercera variable. </a:t>
            </a:r>
          </a:p>
          <a:p>
            <a:pPr lvl="1">
              <a:buFont typeface="Arial" charset="0"/>
              <a:buChar char="•"/>
            </a:pPr>
            <a:r>
              <a:rPr lang="es-ES" sz="1800" dirty="0" smtClean="0"/>
              <a:t> Primer nivel tres variables, y las dos restantes en el segundo nivel</a:t>
            </a:r>
          </a:p>
          <a:p>
            <a:pPr>
              <a:buFont typeface="Arial" charset="0"/>
              <a:buChar char="•"/>
            </a:pPr>
            <a:r>
              <a:rPr lang="es-ES" sz="1800" dirty="0" smtClean="0"/>
              <a:t>Para </a:t>
            </a:r>
            <a:r>
              <a:rPr lang="es-ES" sz="1800" b="1" i="1" dirty="0" smtClean="0"/>
              <a:t>ello sacamos factor común de las dos variables del vamos a emplear en el segundo nivel</a:t>
            </a:r>
          </a:p>
          <a:p>
            <a:endParaRPr lang="es-ES" sz="18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srcRect/>
          <a:stretch>
            <a:fillRect/>
          </a:stretch>
        </p:blipFill>
        <p:spPr bwMode="auto">
          <a:xfrm>
            <a:off x="468313" y="2852738"/>
            <a:ext cx="8066087" cy="3763962"/>
          </a:xfrm>
          <a:prstGeom prst="rect">
            <a:avLst/>
          </a:prstGeom>
          <a:noFill/>
          <a:ln w="9525">
            <a:noFill/>
            <a:miter lim="800000"/>
            <a:headEnd/>
            <a:tailEnd/>
          </a:ln>
        </p:spPr>
      </p:pic>
      <p:pic>
        <p:nvPicPr>
          <p:cNvPr id="11267" name="Picture 4"/>
          <p:cNvPicPr>
            <a:picLocks noChangeAspect="1" noChangeArrowheads="1"/>
          </p:cNvPicPr>
          <p:nvPr/>
        </p:nvPicPr>
        <p:blipFill>
          <a:blip r:embed="rId3" cstate="print"/>
          <a:srcRect/>
          <a:stretch>
            <a:fillRect/>
          </a:stretch>
        </p:blipFill>
        <p:spPr bwMode="auto">
          <a:xfrm>
            <a:off x="468313" y="549275"/>
            <a:ext cx="8281987" cy="2247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540</TotalTime>
  <Words>989</Words>
  <Application>Microsoft Office PowerPoint</Application>
  <PresentationFormat>Presentación en pantalla (4:3)</PresentationFormat>
  <Paragraphs>66</Paragraphs>
  <Slides>39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Arial Black</vt:lpstr>
      <vt:lpstr>Times New Roman</vt:lpstr>
      <vt:lpstr>Wingdings</vt:lpstr>
      <vt:lpstr>Píxel</vt:lpstr>
      <vt:lpstr>Tema 3</vt:lpstr>
      <vt:lpstr>Presentación de PowerPoint</vt:lpstr>
      <vt:lpstr>Presentación de PowerPoint</vt:lpstr>
      <vt:lpstr>6.1 Circuitos selectores de datos (Multiplexor)</vt:lpstr>
      <vt:lpstr>Multiplexor de 4 canales</vt:lpstr>
      <vt:lpstr>Presentación de PowerPoint</vt:lpstr>
      <vt:lpstr>Síntesis de funciones con multiplexores</vt:lpstr>
      <vt:lpstr>Síntesis con multiplexores</vt:lpstr>
      <vt:lpstr>Presentación de PowerPoint</vt:lpstr>
      <vt:lpstr>Presentación de PowerPoint</vt:lpstr>
      <vt:lpstr>Presentación de PowerPoint</vt:lpstr>
      <vt:lpstr>6.2 Demultiplexos</vt:lpstr>
      <vt:lpstr>Demultiplexores y decodificadores </vt:lpstr>
      <vt:lpstr>Demultiplexores y decodificadores </vt:lpstr>
      <vt:lpstr>Presentación de PowerPoint</vt:lpstr>
      <vt:lpstr>Uso como decodificador BCD a decimal</vt:lpstr>
      <vt:lpstr>Presentación de PowerPoint</vt:lpstr>
      <vt:lpstr>Decodificador BCD a 7 segmentos</vt:lpstr>
      <vt:lpstr>Síntesis del segmento “a”</vt:lpstr>
      <vt:lpstr>Decodificadores como módulos universales de síntesis de funciones lógicas</vt:lpstr>
      <vt:lpstr>6.3 Codificadores con prioridad</vt:lpstr>
      <vt:lpstr>Codificadores con prioridad </vt:lpstr>
      <vt:lpstr>6.4 Amplificadores y transmisores receptores de bus </vt:lpstr>
      <vt:lpstr>Amplificadores (buffers-drivers) </vt:lpstr>
      <vt:lpstr>Amplificadores (buffers-drivers) </vt:lpstr>
      <vt:lpstr>Transmisores-receptores de canal </vt:lpstr>
      <vt:lpstr>Transmisores-receptores de canal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3</dc:title>
  <dc:creator>COORDINADOR</dc:creator>
  <cp:lastModifiedBy>Manuel Fernandez</cp:lastModifiedBy>
  <cp:revision>84</cp:revision>
  <dcterms:created xsi:type="dcterms:W3CDTF">2010-11-08T19:01:51Z</dcterms:created>
  <dcterms:modified xsi:type="dcterms:W3CDTF">2016-11-10T16:18:45Z</dcterms:modified>
</cp:coreProperties>
</file>