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816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132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5125" cy="12488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 smtClean="0"/>
          </a:p>
        </p:txBody>
      </p:sp>
    </p:spTree>
    <p:extLst>
      <p:ext uri="{BB962C8B-B14F-4D97-AF65-F5344CB8AC3E}">
        <p14:creationId xmlns:p14="http://schemas.microsoft.com/office/powerpoint/2010/main" val="2549150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589211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943363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308558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905204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84427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507249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869765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374172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691881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593093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54636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1174153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0026082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361538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6653521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1937257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0219193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0991269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47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2008521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57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6866535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68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2010438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78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586664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9307789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88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2165306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98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4588843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8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5591626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8966913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294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229052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39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0104724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49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7789185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60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0935180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70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9312577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80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052902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9112789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01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6526244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11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2513623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1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3340069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31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757870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909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602051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742929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234943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2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358974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103478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4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39744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32FF2-062A-47BF-BC65-AB65A16F86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38626-FEC7-4327-BAD0-441828EA624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6225" y="457200"/>
            <a:ext cx="2055813" cy="61245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6625" cy="61245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94E1A-A41A-41E4-BA73-3784BF53C34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9130E-1CD9-422E-97A5-164135FC2C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A5A4B-BC6A-4D82-8FAB-E9D5B058000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ED5AC-E5CA-468C-BCE2-8E75F19BA2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75C55-75B6-4AF6-8626-F641D92E08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A27B6-B003-4E94-BA80-C37C28BD5C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311D5-10CB-4029-BDED-D0F20C050E4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03A96-0E71-4A2B-975A-6F38B4ED5C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6B24F-5C98-488E-BF9F-66EB2771E9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52BFF-2DE4-428A-81D0-662B150AB10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77D46-F1DF-42E9-A3B9-EA49048FFA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60719-9D96-45CF-ADA7-A4E93DB0AD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4825" y="1604963"/>
            <a:ext cx="2132013" cy="4521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245225" cy="4521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F2113-4938-4816-8C7E-ADB858C51D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71800" y="1828800"/>
            <a:ext cx="6015038" cy="22050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8B871-82F3-4F2F-BB77-2DF4DEA42C2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57708-4140-482E-9E36-E429F1203F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5425" cy="4600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4037013" cy="4600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7E0EE-89B3-432D-B32C-462947991D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5BE79-68A8-48A3-82FC-D62D5798F9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CCF62-0746-46F7-8945-F52948D25D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AD4EB-1662-4958-9D19-23327EB815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38436-3130-4944-BAF0-A7C1C465B3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E526A-C571-47FF-9FA2-FCE82DC2B1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08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88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0121344-B70B-44C2-8340-CEA7E8956FA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0" y="0"/>
            <a:ext cx="9142413" cy="544513"/>
            <a:chOff x="0" y="0"/>
            <a:chExt cx="5759" cy="343"/>
          </a:xfrm>
        </p:grpSpPr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79" cy="33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CE6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260" y="85"/>
              <a:ext cx="5499" cy="17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007D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258" y="85"/>
              <a:ext cx="86" cy="88"/>
            </a:xfrm>
            <a:prstGeom prst="rect">
              <a:avLst/>
            </a:prstGeom>
            <a:solidFill>
              <a:srgbClr val="CCCC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345" y="0"/>
              <a:ext cx="87" cy="86"/>
            </a:xfrm>
            <a:prstGeom prst="rect">
              <a:avLst/>
            </a:prstGeom>
            <a:solidFill>
              <a:srgbClr val="CCCC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345" y="85"/>
              <a:ext cx="87" cy="88"/>
            </a:xfrm>
            <a:prstGeom prst="rect">
              <a:avLst/>
            </a:prstGeom>
            <a:solidFill>
              <a:srgbClr val="9999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73" y="173"/>
              <a:ext cx="85" cy="86"/>
            </a:xfrm>
            <a:prstGeom prst="rect">
              <a:avLst/>
            </a:prstGeom>
            <a:solidFill>
              <a:srgbClr val="CCCC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83" y="86"/>
              <a:ext cx="88" cy="86"/>
            </a:xfrm>
            <a:prstGeom prst="rect">
              <a:avLst/>
            </a:prstGeom>
            <a:solidFill>
              <a:srgbClr val="00007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258" y="171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173" y="258"/>
              <a:ext cx="85" cy="85"/>
            </a:xfrm>
            <a:prstGeom prst="rect">
              <a:avLst/>
            </a:prstGeom>
            <a:solidFill>
              <a:srgbClr val="9999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102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4838" cy="1366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1030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4838" cy="460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8838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cs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cs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cs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2207" cy="431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CE6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1081" y="1065"/>
              <a:ext cx="4678" cy="1595"/>
            </a:xfrm>
            <a:prstGeom prst="rect">
              <a:avLst/>
            </a:prstGeom>
            <a:solidFill>
              <a:srgbClr val="00007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2058" name="Group 4"/>
            <p:cNvGrpSpPr>
              <a:grpSpLocks/>
            </p:cNvGrpSpPr>
            <p:nvPr/>
          </p:nvGrpSpPr>
          <p:grpSpPr bwMode="auto">
            <a:xfrm>
              <a:off x="0" y="672"/>
              <a:ext cx="1805" cy="1988"/>
              <a:chOff x="0" y="672"/>
              <a:chExt cx="1805" cy="1988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2" cy="403"/>
              </a:xfrm>
              <a:prstGeom prst="rect">
                <a:avLst/>
              </a:prstGeom>
              <a:solidFill>
                <a:srgbClr val="9999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" name="Rectangle 6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1" cy="404"/>
              </a:xfrm>
              <a:prstGeom prst="rect">
                <a:avLst/>
              </a:prstGeom>
              <a:solidFill>
                <a:srgbClr val="CCCCE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" name="Rectangle 7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8" cy="399"/>
              </a:xfrm>
              <a:prstGeom prst="rect">
                <a:avLst/>
              </a:prstGeom>
              <a:solidFill>
                <a:srgbClr val="CCCCE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7" cy="403"/>
              </a:xfrm>
              <a:prstGeom prst="rect">
                <a:avLst/>
              </a:prstGeom>
              <a:solidFill>
                <a:srgbClr val="00007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8" cy="404"/>
              </a:xfrm>
              <a:prstGeom prst="rect">
                <a:avLst/>
              </a:prstGeom>
              <a:solidFill>
                <a:srgbClr val="9999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" name="Rectangle 10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7" cy="398"/>
              </a:xfrm>
              <a:prstGeom prst="rect">
                <a:avLst/>
              </a:prstGeom>
              <a:solidFill>
                <a:srgbClr val="CCCCE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6" cy="398"/>
              </a:xfrm>
              <a:prstGeom prst="rect">
                <a:avLst/>
              </a:prstGeom>
              <a:solidFill>
                <a:srgbClr val="00007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1" cy="398"/>
              </a:xfrm>
              <a:prstGeom prst="rect">
                <a:avLst/>
              </a:prstGeom>
              <a:solidFill>
                <a:srgbClr val="9999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2" cy="405"/>
              </a:xfrm>
              <a:prstGeom prst="rect">
                <a:avLst/>
              </a:prstGeom>
              <a:solidFill>
                <a:srgbClr val="CCCCE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7" cy="405"/>
              </a:xfrm>
              <a:prstGeom prst="rect">
                <a:avLst/>
              </a:prstGeom>
              <a:solidFill>
                <a:srgbClr val="9999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2063" name="Rectangle 1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288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08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88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000000"/>
                </a:solidFill>
                <a:latin typeface="Arial Black" pitchFamily="32" charset="0"/>
                <a:cs typeface="DejaVu Sans" charset="0"/>
              </a:defRPr>
            </a:lvl1pPr>
          </a:lstStyle>
          <a:p>
            <a:pPr>
              <a:defRPr/>
            </a:pPr>
            <a:fld id="{C469EDDA-9EB3-49FD-B8D6-3CEC0EFB28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05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971800" y="1828800"/>
            <a:ext cx="6015038" cy="2205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2055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cs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cs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cs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2971800" y="1828800"/>
            <a:ext cx="6019800" cy="22098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4200" smtClean="0">
                <a:solidFill>
                  <a:srgbClr val="FFFFFF"/>
                </a:solidFill>
              </a:rPr>
              <a:t>TEMA 04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987675" y="4292600"/>
            <a:ext cx="6019800" cy="1752600"/>
          </a:xfrm>
        </p:spPr>
        <p:txBody>
          <a:bodyPr lIns="90000" tIns="46800" rIns="90000" bIns="46800"/>
          <a:lstStyle/>
          <a:p>
            <a:pPr marL="0" indent="0" eaLnBrk="1" hangingPunct="1">
              <a:spcBef>
                <a:spcPct val="0"/>
              </a:spcBef>
              <a:buClrTx/>
              <a:buSzPct val="7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s-ES" sz="3400" smtClean="0"/>
              <a:t>LÓGICA COMBINACIONAL PROGRAMABLE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052513"/>
            <a:ext cx="7056437" cy="4362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5357813"/>
            <a:ext cx="5751513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2" name="3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4838" cy="450850"/>
          </a:xfrm>
        </p:spPr>
        <p:txBody>
          <a:bodyPr/>
          <a:lstStyle/>
          <a:p>
            <a:pPr eaLnBrk="1" hangingPunct="1"/>
            <a:r>
              <a:rPr lang="es-ES" sz="2400" smtClean="0"/>
              <a:t>Representación de puertas OR de entradas múltiples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268413"/>
            <a:ext cx="8137525" cy="3868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908050"/>
            <a:ext cx="8137525" cy="411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65125"/>
            <a:ext cx="8435975" cy="1068388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200" smtClean="0"/>
              <a:t>7.2 Memorias PROM, EPROM, EEPROM Y FLASH</a:t>
            </a:r>
          </a:p>
        </p:txBody>
      </p:sp>
      <p:grpSp>
        <p:nvGrpSpPr>
          <p:cNvPr id="15363" name="Group 2"/>
          <p:cNvGrpSpPr>
            <a:grpSpLocks/>
          </p:cNvGrpSpPr>
          <p:nvPr/>
        </p:nvGrpSpPr>
        <p:grpSpPr bwMode="auto">
          <a:xfrm>
            <a:off x="179388" y="1844675"/>
            <a:ext cx="8718550" cy="1970088"/>
            <a:chOff x="113" y="1162"/>
            <a:chExt cx="5492" cy="1241"/>
          </a:xfrm>
        </p:grpSpPr>
        <p:pic>
          <p:nvPicPr>
            <p:cNvPr id="1536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" y="1162"/>
              <a:ext cx="5254" cy="5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536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1616"/>
              <a:ext cx="5492" cy="7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76250"/>
            <a:ext cx="8658225" cy="5942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476250"/>
            <a:ext cx="6553200" cy="6116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620713"/>
            <a:ext cx="2844800" cy="3529012"/>
          </a:xfrm>
        </p:spPr>
        <p:txBody>
          <a:bodyPr/>
          <a:lstStyle/>
          <a:p>
            <a:pPr marL="341313" indent="-338138" eaLnBrk="1" hangingPunct="1">
              <a:lnSpc>
                <a:spcPct val="80000"/>
              </a:lnSpc>
              <a:spcBef>
                <a:spcPts val="400"/>
              </a:spcBef>
              <a:buClrTx/>
              <a:buSzPct val="75000"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ES" sz="1600" b="1" smtClean="0"/>
          </a:p>
          <a:p>
            <a:pPr marL="341313" indent="-338138" eaLnBrk="1" hangingPunct="1">
              <a:lnSpc>
                <a:spcPct val="80000"/>
              </a:lnSpc>
              <a:spcBef>
                <a:spcPts val="4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sz="1600" b="1" smtClean="0"/>
              <a:t>PROM</a:t>
            </a:r>
          </a:p>
          <a:p>
            <a:pPr marL="341313" indent="-338138" eaLnBrk="1" hangingPunct="1">
              <a:lnSpc>
                <a:spcPct val="80000"/>
              </a:lnSpc>
              <a:spcBef>
                <a:spcPts val="4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sz="1600" b="1" smtClean="0"/>
              <a:t>Implementación</a:t>
            </a:r>
            <a:r>
              <a:rPr lang="es-ES" sz="1600" smtClean="0"/>
              <a:t>:</a:t>
            </a:r>
          </a:p>
          <a:p>
            <a:pPr marL="738188" lvl="1" indent="-280988" eaLnBrk="1" hangingPunct="1">
              <a:lnSpc>
                <a:spcPct val="80000"/>
              </a:lnSpc>
              <a:spcBef>
                <a:spcPts val="350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sz="1400" smtClean="0"/>
              <a:t> Simplemente traspasar la </a:t>
            </a:r>
            <a:r>
              <a:rPr lang="es-ES" sz="1400" b="1" i="1" smtClean="0"/>
              <a:t>función canónica </a:t>
            </a:r>
            <a:r>
              <a:rPr lang="es-ES" sz="1400" smtClean="0"/>
              <a:t>al dispositivo PROM</a:t>
            </a:r>
          </a:p>
          <a:p>
            <a:pPr marL="341313" indent="-338138" eaLnBrk="1" hangingPunct="1">
              <a:lnSpc>
                <a:spcPct val="80000"/>
              </a:lnSpc>
              <a:spcBef>
                <a:spcPts val="4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sz="1600" smtClean="0"/>
              <a:t>Inconvenientes </a:t>
            </a:r>
          </a:p>
          <a:p>
            <a:pPr marL="738188" lvl="1" indent="-280988" eaLnBrk="1" hangingPunct="1">
              <a:lnSpc>
                <a:spcPct val="80000"/>
              </a:lnSpc>
              <a:spcBef>
                <a:spcPts val="350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sz="1400" smtClean="0"/>
              <a:t>1. Número elevado de entradas ⇒ muchas células AND</a:t>
            </a:r>
          </a:p>
          <a:p>
            <a:pPr marL="738188" lvl="1" indent="-280988" eaLnBrk="1" hangingPunct="1">
              <a:lnSpc>
                <a:spcPct val="80000"/>
              </a:lnSpc>
              <a:spcBef>
                <a:spcPts val="350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sz="1400" smtClean="0"/>
              <a:t>2. Ante simplificaciones extensas, muchas células AND sin utilizar</a:t>
            </a:r>
          </a:p>
          <a:p>
            <a:pPr marL="738188" lvl="1" indent="-280988" eaLnBrk="1" hangingPunct="1">
              <a:lnSpc>
                <a:spcPct val="80000"/>
              </a:lnSpc>
              <a:spcBef>
                <a:spcPts val="350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sz="1400" smtClean="0"/>
              <a:t>3. Sencillo de implementar, pero alto consumo de recursos</a:t>
            </a:r>
          </a:p>
          <a:p>
            <a:pPr marL="341313" indent="-338138" eaLnBrk="1" hangingPunct="1">
              <a:lnSpc>
                <a:spcPct val="80000"/>
              </a:lnSpc>
              <a:spcBef>
                <a:spcPts val="350"/>
              </a:spcBef>
              <a:buClrTx/>
              <a:buSzPct val="75000"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ES" sz="1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mtClean="0"/>
              <a:t>7.3 Transistores de puerta flotante (FLAMOS) y mecanismo de borrado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3035300" cy="3886200"/>
          </a:xfrm>
        </p:spPr>
        <p:txBody>
          <a:bodyPr/>
          <a:lstStyle/>
          <a:p>
            <a:pPr marL="338138" indent="-338138" eaLnBrk="1" hangingPunct="1"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s-ES" smtClean="0"/>
              <a:t>Borrado Ultravioleta (varios minutos)</a:t>
            </a:r>
          </a:p>
          <a:p>
            <a:pPr marL="338138" indent="-338138" eaLnBrk="1" hangingPunct="1"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s-ES" smtClean="0"/>
              <a:t>Borrado eléctrico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989138"/>
            <a:ext cx="4914900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908050"/>
            <a:ext cx="7993062" cy="4400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908050"/>
            <a:ext cx="8353425" cy="5148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341438"/>
            <a:ext cx="8135938" cy="381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611188" y="765175"/>
            <a:ext cx="7272337" cy="544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600">
                <a:solidFill>
                  <a:srgbClr val="000000"/>
                </a:solidFill>
              </a:rPr>
              <a:t>TEMA 4: LÓGICA COMBINACIONAL PROGRAMABLE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600">
                <a:solidFill>
                  <a:srgbClr val="000000"/>
                </a:solidFill>
              </a:rPr>
              <a:t>· Contexto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600">
                <a:solidFill>
                  <a:srgbClr val="000000"/>
                </a:solidFill>
              </a:rPr>
              <a:t>· Conocimiento Previo Necesario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600">
                <a:solidFill>
                  <a:srgbClr val="000000"/>
                </a:solidFill>
              </a:rPr>
              <a:t>· Objetivos del Tema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600">
                <a:solidFill>
                  <a:srgbClr val="000000"/>
                </a:solidFill>
              </a:rPr>
              <a:t>· Guía de Estudio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600">
                <a:solidFill>
                  <a:srgbClr val="000000"/>
                </a:solidFill>
              </a:rPr>
              <a:t>· Contenido del Tema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600">
                <a:solidFill>
                  <a:srgbClr val="000000"/>
                </a:solidFill>
              </a:rPr>
              <a:t>4.1. Procesamiento Digital de la Informacion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600">
                <a:solidFill>
                  <a:srgbClr val="000000"/>
                </a:solidFill>
              </a:rPr>
              <a:t>4.2. Memorias PROM, EPROM, EEPROM y FLASH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600">
                <a:solidFill>
                  <a:srgbClr val="000000"/>
                </a:solidFill>
              </a:rPr>
              <a:t>4.3. Transistores de Puerta Flotante (FAMOS) y Mecanismos de Borrado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600">
                <a:solidFill>
                  <a:srgbClr val="000000"/>
                </a:solidFill>
              </a:rPr>
              <a:t>4.3.1. Borrado de EPROMs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600">
                <a:solidFill>
                  <a:srgbClr val="000000"/>
                </a:solidFill>
              </a:rPr>
              <a:t>4.3.2. Borrado de las EEPROMs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600">
                <a:solidFill>
                  <a:srgbClr val="000000"/>
                </a:solidFill>
              </a:rPr>
              <a:t>4.3.3. Borrado de las Memorias FLASH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600">
                <a:solidFill>
                  <a:srgbClr val="000000"/>
                </a:solidFill>
              </a:rPr>
              <a:t>4.4. Organizacion Interna y Ejemplos de EEPROM y FLASH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600">
                <a:solidFill>
                  <a:srgbClr val="000000"/>
                </a:solidFill>
              </a:rPr>
              <a:t>4.4.1. EPROMs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600">
                <a:solidFill>
                  <a:srgbClr val="000000"/>
                </a:solidFill>
              </a:rPr>
              <a:t>4.4.2. EEPROM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600">
                <a:solidFill>
                  <a:srgbClr val="000000"/>
                </a:solidFill>
              </a:rPr>
              <a:t>4.4.3. FLASH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600">
                <a:solidFill>
                  <a:srgbClr val="000000"/>
                </a:solidFill>
              </a:rPr>
              <a:t>4.5. PALs y PLAs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600">
                <a:solidFill>
                  <a:srgbClr val="000000"/>
                </a:solidFill>
              </a:rPr>
              <a:t>4.6. Configuraciones de Salida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600">
                <a:solidFill>
                  <a:srgbClr val="000000"/>
                </a:solidFill>
              </a:rPr>
              <a:t>4.7. Nomenclatura y Ejemplo de Circuitos PAL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600">
                <a:solidFill>
                  <a:srgbClr val="000000"/>
                </a:solidFill>
              </a:rPr>
              <a:t>4.8. Problemas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600">
                <a:solidFill>
                  <a:srgbClr val="000000"/>
                </a:solidFill>
              </a:rPr>
              <a:t>· Preparación de la Evaluación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600">
                <a:solidFill>
                  <a:srgbClr val="000000"/>
                </a:solidFill>
              </a:rPr>
              <a:t>· Referencias Bibliográficas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196975"/>
            <a:ext cx="8280400" cy="4052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mtClean="0"/>
              <a:t>7.4 Organización interna y ejemplos de EEPROM y FLASH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916113"/>
            <a:ext cx="8229600" cy="2951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04813"/>
            <a:ext cx="7358063" cy="613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00213"/>
            <a:ext cx="8723313" cy="3870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96975"/>
            <a:ext cx="8640762" cy="427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549275"/>
            <a:ext cx="7416800" cy="6054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908050"/>
            <a:ext cx="7848600" cy="324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692150"/>
            <a:ext cx="6840537" cy="5951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908050"/>
            <a:ext cx="8208963" cy="4541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620713"/>
            <a:ext cx="7464425" cy="543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" y="765175"/>
            <a:ext cx="8785225" cy="151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981075"/>
            <a:ext cx="8281988" cy="385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mtClean="0"/>
              <a:t>7.5 PALs y PLAs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3035300" cy="3886200"/>
          </a:xfrm>
        </p:spPr>
        <p:txBody>
          <a:bodyPr/>
          <a:lstStyle/>
          <a:p>
            <a:pPr marL="338138" indent="-338138" eaLnBrk="1" hangingPunct="1"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s-ES" sz="2800" smtClean="0"/>
              <a:t>PAL</a:t>
            </a:r>
          </a:p>
          <a:p>
            <a:pPr marL="338138" indent="-338138" eaLnBrk="1" hangingPunct="1"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s-ES" sz="2800" smtClean="0"/>
              <a:t>Programable la matriz </a:t>
            </a:r>
            <a:r>
              <a:rPr lang="es-ES" sz="2800" b="1" i="1" smtClean="0"/>
              <a:t>AND </a:t>
            </a:r>
            <a:r>
              <a:rPr lang="es-ES" sz="2800" smtClean="0"/>
              <a:t>⇒ uso para muchas entradas y pocos términos minterm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836613"/>
            <a:ext cx="4268787" cy="5351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363" y="725488"/>
            <a:ext cx="6624637" cy="6132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1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620713"/>
            <a:ext cx="2808287" cy="5326062"/>
          </a:xfrm>
        </p:spPr>
        <p:txBody>
          <a:bodyPr/>
          <a:lstStyle/>
          <a:p>
            <a:pPr marL="338138" indent="-338138" eaLnBrk="1" hangingPunct="1">
              <a:lnSpc>
                <a:spcPct val="80000"/>
              </a:lnSpc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s-ES" sz="2800" smtClean="0"/>
              <a:t>PLA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s-ES" sz="2800" smtClean="0"/>
              <a:t>Programable las dos células ⇒ mayor coste, mayor versatilidad ⇒ facilidades de diseño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7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s-ES" sz="2800" b="1" smtClean="0"/>
              <a:t>Notación:</a:t>
            </a:r>
          </a:p>
          <a:p>
            <a:pPr marL="738188" lvl="1" indent="-280988" eaLnBrk="1" hangingPunct="1">
              <a:lnSpc>
                <a:spcPct val="80000"/>
              </a:lnSpc>
              <a:spcBef>
                <a:spcPts val="600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s-ES" sz="2400" i="1" smtClean="0"/>
              <a:t>PLA 3</a:t>
            </a:r>
            <a:r>
              <a:rPr lang="es-ES" sz="2400" smtClean="0"/>
              <a:t>×</a:t>
            </a:r>
            <a:r>
              <a:rPr lang="es-ES" sz="2400" i="1" smtClean="0"/>
              <a:t>4</a:t>
            </a:r>
            <a:r>
              <a:rPr lang="es-ES" sz="2400" smtClean="0"/>
              <a:t>×</a:t>
            </a:r>
            <a:r>
              <a:rPr lang="es-ES" sz="2400" i="1" smtClean="0"/>
              <a:t>2 </a:t>
            </a:r>
            <a:r>
              <a:rPr lang="es-ES" sz="2400" smtClean="0"/>
              <a:t>⇒ (3 entradas, 4 AND y 2 salidas)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92150"/>
            <a:ext cx="9036050" cy="133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5038"/>
            <a:ext cx="9036050" cy="2598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20675"/>
            <a:ext cx="8366125" cy="6537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mtClean="0"/>
              <a:t>7.6 Configuraciones de salida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484313"/>
            <a:ext cx="8229600" cy="202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747713"/>
            <a:ext cx="8027987" cy="5894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8915" name="2 Título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4837" cy="738188"/>
          </a:xfrm>
        </p:spPr>
        <p:txBody>
          <a:bodyPr/>
          <a:lstStyle/>
          <a:p>
            <a:pPr eaLnBrk="1" hangingPunct="1"/>
            <a:r>
              <a:rPr lang="es-ES" smtClean="0"/>
              <a:t>Combinacional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276475"/>
            <a:ext cx="8224838" cy="268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9939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Secuencial (con “biestables”)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984250"/>
            <a:ext cx="7848600" cy="587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63" name="2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4838" cy="668338"/>
          </a:xfrm>
        </p:spPr>
        <p:txBody>
          <a:bodyPr/>
          <a:lstStyle/>
          <a:p>
            <a:pPr eaLnBrk="1" hangingPunct="1"/>
            <a:r>
              <a:rPr lang="es-ES" smtClean="0"/>
              <a:t>Salida con biestable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868363"/>
            <a:ext cx="6913563" cy="584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987" name="2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4838" cy="595313"/>
          </a:xfrm>
        </p:spPr>
        <p:txBody>
          <a:bodyPr/>
          <a:lstStyle/>
          <a:p>
            <a:pPr eaLnBrk="1" hangingPunct="1"/>
            <a:r>
              <a:rPr lang="es-ES" smtClean="0"/>
              <a:t>Salida con macroceldas</a:t>
            </a:r>
          </a:p>
        </p:txBody>
      </p:sp>
      <p:sp>
        <p:nvSpPr>
          <p:cNvPr id="41988" name="3 CuadroTexto"/>
          <p:cNvSpPr txBox="1">
            <a:spLocks noChangeArrowheads="1"/>
          </p:cNvSpPr>
          <p:nvPr/>
        </p:nvSpPr>
        <p:spPr bwMode="auto">
          <a:xfrm>
            <a:off x="250825" y="1341438"/>
            <a:ext cx="23764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chemeClr val="tx1"/>
                </a:solidFill>
              </a:rPr>
              <a:t>Incluye un biestable D y dos</a:t>
            </a:r>
          </a:p>
          <a:p>
            <a:r>
              <a:rPr lang="es-ES">
                <a:solidFill>
                  <a:schemeClr val="tx1"/>
                </a:solidFill>
              </a:rPr>
              <a:t>multiplexos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507413" cy="668338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200" smtClean="0"/>
              <a:t>7.1 Procesamiento Digital de la Información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125538"/>
            <a:ext cx="6692900" cy="5099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8" name="4 CuadroTexto"/>
          <p:cNvSpPr txBox="1">
            <a:spLocks noChangeArrowheads="1"/>
          </p:cNvSpPr>
          <p:nvPr/>
        </p:nvSpPr>
        <p:spPr bwMode="auto">
          <a:xfrm>
            <a:off x="323850" y="1341438"/>
            <a:ext cx="244792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chemeClr val="tx1"/>
                </a:solidFill>
              </a:rPr>
              <a:t>Términos mínimos:</a:t>
            </a:r>
          </a:p>
          <a:p>
            <a:r>
              <a:rPr lang="es-ES">
                <a:solidFill>
                  <a:schemeClr val="tx1"/>
                </a:solidFill>
              </a:rPr>
              <a:t>Si cero es que NO existe ese término en la función</a:t>
            </a:r>
          </a:p>
          <a:p>
            <a:r>
              <a:rPr lang="es-ES">
                <a:solidFill>
                  <a:schemeClr val="tx1"/>
                </a:solidFill>
              </a:rPr>
              <a:t>Si 1 que SI existe ese termino</a:t>
            </a:r>
          </a:p>
          <a:p>
            <a:r>
              <a:rPr lang="es-ES">
                <a:solidFill>
                  <a:schemeClr val="tx1"/>
                </a:solidFill>
              </a:rPr>
              <a:t>Con dos variables son posibles, 4 términos mínimos ( 2</a:t>
            </a:r>
            <a:r>
              <a:rPr lang="es-ES" baseline="30000">
                <a:solidFill>
                  <a:schemeClr val="tx1"/>
                </a:solidFill>
              </a:rPr>
              <a:t>2</a:t>
            </a:r>
            <a:endParaRPr lang="es-ES">
              <a:solidFill>
                <a:schemeClr val="tx1"/>
              </a:solidFill>
            </a:endParaRPr>
          </a:p>
          <a:p>
            <a:r>
              <a:rPr lang="es-ES">
                <a:solidFill>
                  <a:schemeClr val="tx1"/>
                </a:solidFill>
              </a:rPr>
              <a:t>La combinación de esos 4 términos mínimos hacen posible 16 funciones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620713"/>
            <a:ext cx="7345362" cy="5745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514350"/>
            <a:ext cx="7343775" cy="6161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200" smtClean="0"/>
              <a:t>7.7 Nomenclatura y ejemplo de circuito PAL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341438"/>
            <a:ext cx="7416800" cy="466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052513"/>
            <a:ext cx="8496300" cy="423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04813"/>
            <a:ext cx="3184525" cy="6192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49275"/>
            <a:ext cx="5616575" cy="1427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2060575"/>
            <a:ext cx="2808287" cy="35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34223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476250"/>
            <a:ext cx="7550150" cy="6062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0713"/>
            <a:ext cx="5832475" cy="5684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476250"/>
            <a:ext cx="6480175" cy="621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628775"/>
            <a:ext cx="2808287" cy="2952750"/>
          </a:xfrm>
        </p:spPr>
        <p:txBody>
          <a:bodyPr/>
          <a:lstStyle/>
          <a:p>
            <a:pPr marL="338138" indent="-338138" eaLnBrk="1" hangingPunct="1"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s-ES" sz="2000" smtClean="0"/>
              <a:t>PLD = Dispositivo lógico programable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s-ES" sz="2000" smtClean="0"/>
              <a:t>Compuestos por dos matrices de líneas y columnas conectadas a un grupo de puestas AND por un lado y a otro grupo de puertas OR por otro.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989138"/>
            <a:ext cx="6343650" cy="177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692150"/>
            <a:ext cx="8229600" cy="1087438"/>
          </a:xfrm>
        </p:spPr>
        <p:txBody>
          <a:bodyPr/>
          <a:lstStyle/>
          <a:p>
            <a:pPr marL="338138" indent="-338138" eaLnBrk="1" hangingPunct="1">
              <a:buClr>
                <a:srgbClr val="00007D"/>
              </a:buClr>
              <a:buSzPct val="75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s-ES" smtClean="0"/>
              <a:t>En función de donde esté situada la matriz programable se clasifican en:</a:t>
            </a:r>
          </a:p>
        </p:txBody>
      </p:sp>
      <p:sp>
        <p:nvSpPr>
          <p:cNvPr id="10244" name="3 CuadroTexto"/>
          <p:cNvSpPr txBox="1">
            <a:spLocks noChangeArrowheads="1"/>
          </p:cNvSpPr>
          <p:nvPr/>
        </p:nvSpPr>
        <p:spPr bwMode="auto">
          <a:xfrm>
            <a:off x="827088" y="4365625"/>
            <a:ext cx="7632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chemeClr val="tx1"/>
                </a:solidFill>
              </a:rPr>
              <a:t>PROM: se funden las conexiones no deseadas</a:t>
            </a:r>
          </a:p>
          <a:p>
            <a:r>
              <a:rPr lang="es-ES">
                <a:solidFill>
                  <a:schemeClr val="tx1"/>
                </a:solidFill>
              </a:rPr>
              <a:t>EPROM: las configuraciones se pueden borrar o reprogramar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341438"/>
            <a:ext cx="6481762" cy="3963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5360988"/>
            <a:ext cx="6053137" cy="1497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8" name="3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4838" cy="811213"/>
          </a:xfrm>
        </p:spPr>
        <p:txBody>
          <a:bodyPr/>
          <a:lstStyle/>
          <a:p>
            <a:pPr eaLnBrk="1" hangingPunct="1"/>
            <a:r>
              <a:rPr lang="es-ES" sz="2400" smtClean="0"/>
              <a:t>Representación de puertas AND de entradas múltiples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413</Words>
  <Application>Microsoft Office PowerPoint</Application>
  <PresentationFormat>Presentación en pantalla (4:3)</PresentationFormat>
  <Paragraphs>65</Paragraphs>
  <Slides>44</Slides>
  <Notes>44</Notes>
  <HiddenSlides>1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44</vt:i4>
      </vt:variant>
    </vt:vector>
  </HeadingPairs>
  <TitlesOfParts>
    <vt:vector size="51" baseType="lpstr">
      <vt:lpstr>Arial</vt:lpstr>
      <vt:lpstr>Arial Black</vt:lpstr>
      <vt:lpstr>DejaVu Sans</vt:lpstr>
      <vt:lpstr>Times New Roman</vt:lpstr>
      <vt:lpstr>Wingdings</vt:lpstr>
      <vt:lpstr>Tema de Office</vt:lpstr>
      <vt:lpstr>1_Tema de Office</vt:lpstr>
      <vt:lpstr>TEMA 04</vt:lpstr>
      <vt:lpstr>Presentación de PowerPoint</vt:lpstr>
      <vt:lpstr>Presentación de PowerPoint</vt:lpstr>
      <vt:lpstr>7.1 Procesamiento Digital de la Información</vt:lpstr>
      <vt:lpstr>Presentación de PowerPoint</vt:lpstr>
      <vt:lpstr>Presentación de PowerPoint</vt:lpstr>
      <vt:lpstr>Presentación de PowerPoint</vt:lpstr>
      <vt:lpstr>Presentación de PowerPoint</vt:lpstr>
      <vt:lpstr>Representación de puertas AND de entradas múltiples</vt:lpstr>
      <vt:lpstr>Representación de puertas OR de entradas múltiples</vt:lpstr>
      <vt:lpstr>Presentación de PowerPoint</vt:lpstr>
      <vt:lpstr>Presentación de PowerPoint</vt:lpstr>
      <vt:lpstr>7.2 Memorias PROM, EPROM, EEPROM Y FLASH</vt:lpstr>
      <vt:lpstr>Presentación de PowerPoint</vt:lpstr>
      <vt:lpstr>Presentación de PowerPoint</vt:lpstr>
      <vt:lpstr>7.3 Transistores de puerta flotante (FLAMOS) y mecanismo de borrado</vt:lpstr>
      <vt:lpstr>Presentación de PowerPoint</vt:lpstr>
      <vt:lpstr>Presentación de PowerPoint</vt:lpstr>
      <vt:lpstr>Presentación de PowerPoint</vt:lpstr>
      <vt:lpstr>Presentación de PowerPoint</vt:lpstr>
      <vt:lpstr>7.4 Organización interna y ejemplos de EEPROM y FLASH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7.5 PALs y PLAs</vt:lpstr>
      <vt:lpstr>Presentación de PowerPoint</vt:lpstr>
      <vt:lpstr>Presentación de PowerPoint</vt:lpstr>
      <vt:lpstr>Presentación de PowerPoint</vt:lpstr>
      <vt:lpstr>7.6 Configuraciones de salida</vt:lpstr>
      <vt:lpstr>Combinacional</vt:lpstr>
      <vt:lpstr>Secuencial (con “biestables”)</vt:lpstr>
      <vt:lpstr>Salida con biestable</vt:lpstr>
      <vt:lpstr>Salida con macroceldas</vt:lpstr>
      <vt:lpstr>Presentación de PowerPoint</vt:lpstr>
      <vt:lpstr>Presentación de PowerPoint</vt:lpstr>
      <vt:lpstr>7.7 Nomenclatura y ejemplo de circuito PAL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04</dc:title>
  <dc:creator>barcell</dc:creator>
  <cp:lastModifiedBy>barcell</cp:lastModifiedBy>
  <cp:revision>58</cp:revision>
  <cp:lastPrinted>1601-01-01T00:00:00Z</cp:lastPrinted>
  <dcterms:created xsi:type="dcterms:W3CDTF">2010-11-14T15:55:52Z</dcterms:created>
  <dcterms:modified xsi:type="dcterms:W3CDTF">2016-11-08T14:36:28Z</dcterms:modified>
</cp:coreProperties>
</file>