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4" r:id="rId27"/>
    <p:sldId id="281" r:id="rId28"/>
    <p:sldId id="285" r:id="rId29"/>
    <p:sldId id="282" r:id="rId30"/>
    <p:sldId id="283" r:id="rId31"/>
    <p:sldId id="286" r:id="rId32"/>
    <p:sldId id="290" r:id="rId33"/>
    <p:sldId id="287" r:id="rId34"/>
    <p:sldId id="289" r:id="rId35"/>
    <p:sldId id="291" r:id="rId3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472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0382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913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68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85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011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245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31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050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5199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359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6824A-70FC-456F-8439-733E7B10175D}" type="datetimeFigureOut">
              <a:rPr lang="es-ES" smtClean="0"/>
              <a:t>17/12/2015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84564-1568-4B2A-983F-50F5B1D17C5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83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fbarcell.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Sistemas Operativos</a:t>
            </a:r>
            <a:br>
              <a:rPr lang="es-ES" dirty="0" smtClean="0"/>
            </a:br>
            <a:r>
              <a:rPr lang="es-ES" dirty="0" smtClean="0"/>
              <a:t>Tema 9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s-ES" dirty="0" smtClean="0"/>
              <a:t>Gestión de archivos</a:t>
            </a:r>
          </a:p>
          <a:p>
            <a:pPr algn="r"/>
            <a:r>
              <a:rPr lang="es-ES" sz="2400" dirty="0" smtClean="0"/>
              <a:t>UNED</a:t>
            </a:r>
          </a:p>
          <a:p>
            <a:pPr algn="r"/>
            <a:r>
              <a:rPr lang="es-ES" sz="1800" dirty="0" smtClean="0"/>
              <a:t>Manuel Fernández </a:t>
            </a:r>
            <a:r>
              <a:rPr lang="es-ES" sz="1800" dirty="0" err="1" smtClean="0"/>
              <a:t>Barcell</a:t>
            </a:r>
            <a:endParaRPr lang="es-ES" sz="1800" dirty="0" smtClean="0"/>
          </a:p>
          <a:p>
            <a:pPr algn="r"/>
            <a:r>
              <a:rPr lang="es-ES" sz="1800" dirty="0" smtClean="0">
                <a:hlinkClick r:id="rId2"/>
              </a:rPr>
              <a:t>http</a:t>
            </a:r>
            <a:r>
              <a:rPr lang="es-ES" sz="1800" dirty="0">
                <a:hlinkClick r:id="rId2"/>
              </a:rPr>
              <a:t>:</a:t>
            </a:r>
            <a:r>
              <a:rPr lang="es-ES" sz="1800" dirty="0" smtClean="0">
                <a:hlinkClick r:id="rId2"/>
              </a:rPr>
              <a:t>//www.mfbarcell.es</a:t>
            </a:r>
            <a:r>
              <a:rPr lang="es-ES" sz="1800" dirty="0" smtClean="0"/>
              <a:t>  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3719463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/>
              <a:t>Estructura de árbol de directorios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3384377"/>
          </a:xfrm>
        </p:spPr>
        <p:txBody>
          <a:bodyPr>
            <a:normAutofit fontScale="62500" lnSpcReduction="20000"/>
          </a:bodyPr>
          <a:lstStyle/>
          <a:p>
            <a:r>
              <a:rPr lang="es-ES" dirty="0"/>
              <a:t>La lista almacenada en cada directorio puede </a:t>
            </a:r>
            <a:r>
              <a:rPr lang="es-ES" dirty="0" smtClean="0"/>
              <a:t>contener entradas </a:t>
            </a:r>
            <a:r>
              <a:rPr lang="es-ES" dirty="0"/>
              <a:t>de otros directorios y archivos, pudiendo crearse múltiples niveles de directorios.</a:t>
            </a:r>
          </a:p>
          <a:p>
            <a:r>
              <a:rPr lang="es-ES" dirty="0"/>
              <a:t>Para acceder a un determinado archivo debe especificarse su ruta completa.</a:t>
            </a:r>
          </a:p>
          <a:p>
            <a:r>
              <a:rPr lang="es-ES" dirty="0"/>
              <a:t>La ruta puede ser absoluta, indicando el camino desde el directorio raíz, o relativa, desde </a:t>
            </a:r>
            <a:r>
              <a:rPr lang="es-ES" dirty="0" smtClean="0"/>
              <a:t>el directorio </a:t>
            </a:r>
            <a:r>
              <a:rPr lang="es-ES" dirty="0"/>
              <a:t>actual o directorio de trabajo</a:t>
            </a:r>
            <a:r>
              <a:rPr lang="es-ES" dirty="0" smtClean="0"/>
              <a:t>.</a:t>
            </a:r>
          </a:p>
          <a:p>
            <a:r>
              <a:rPr lang="es-ES" dirty="0"/>
              <a:t>Los sistemas que soportan una estructura de árbol crean dos entradas de </a:t>
            </a:r>
            <a:r>
              <a:rPr lang="es-ES" dirty="0" smtClean="0"/>
              <a:t>directorio </a:t>
            </a:r>
            <a:r>
              <a:rPr lang="es-ES" dirty="0"/>
              <a:t>especiales: </a:t>
            </a:r>
          </a:p>
          <a:p>
            <a:pPr lvl="1"/>
            <a:r>
              <a:rPr lang="es-ES" dirty="0"/>
              <a:t>L</a:t>
            </a:r>
            <a:r>
              <a:rPr lang="es-ES" dirty="0" smtClean="0"/>
              <a:t>a </a:t>
            </a:r>
            <a:r>
              <a:rPr lang="es-ES" dirty="0"/>
              <a:t>entrada punto “.”, </a:t>
            </a:r>
            <a:endParaRPr lang="es-ES" dirty="0" smtClean="0"/>
          </a:p>
          <a:p>
            <a:pPr lvl="2"/>
            <a:r>
              <a:rPr lang="es-ES" dirty="0"/>
              <a:t>Q</a:t>
            </a:r>
            <a:r>
              <a:rPr lang="es-ES" dirty="0" smtClean="0"/>
              <a:t>ue </a:t>
            </a:r>
            <a:r>
              <a:rPr lang="es-ES" dirty="0"/>
              <a:t>hace referencia al directorio </a:t>
            </a:r>
            <a:r>
              <a:rPr lang="es-ES" dirty="0" smtClean="0"/>
              <a:t>actual</a:t>
            </a:r>
          </a:p>
          <a:p>
            <a:pPr lvl="1"/>
            <a:r>
              <a:rPr lang="es-ES" dirty="0" smtClean="0"/>
              <a:t>La </a:t>
            </a:r>
            <a:r>
              <a:rPr lang="es-ES" dirty="0"/>
              <a:t>entrada </a:t>
            </a:r>
            <a:r>
              <a:rPr lang="es-ES" dirty="0" smtClean="0"/>
              <a:t>dos puntos “..”,</a:t>
            </a:r>
          </a:p>
          <a:p>
            <a:pPr lvl="2"/>
            <a:r>
              <a:rPr lang="es-ES" dirty="0" smtClean="0"/>
              <a:t>Que </a:t>
            </a:r>
            <a:r>
              <a:rPr lang="es-ES" dirty="0"/>
              <a:t>hace referencia al directorio padre.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555" y="3993559"/>
            <a:ext cx="5004445" cy="2864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140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s-ES" sz="3600" dirty="0"/>
              <a:t>Estructura de directorios de gráfica </a:t>
            </a:r>
            <a:r>
              <a:rPr lang="es-ES" sz="3600" dirty="0" err="1"/>
              <a:t>acíclica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616624"/>
          </a:xfrm>
        </p:spPr>
        <p:txBody>
          <a:bodyPr>
            <a:normAutofit fontScale="62500" lnSpcReduction="20000"/>
          </a:bodyPr>
          <a:lstStyle/>
          <a:p>
            <a:r>
              <a:rPr lang="es-ES" dirty="0"/>
              <a:t>Con el fin de implementar la compartición </a:t>
            </a:r>
            <a:r>
              <a:rPr lang="es-ES" dirty="0" smtClean="0"/>
              <a:t>de archivos </a:t>
            </a:r>
            <a:r>
              <a:rPr lang="es-ES" dirty="0"/>
              <a:t>y directorios se emplea la estructura de directorios de gráfica </a:t>
            </a:r>
            <a:r>
              <a:rPr lang="es-ES" dirty="0" err="1"/>
              <a:t>acíclica</a:t>
            </a:r>
            <a:r>
              <a:rPr lang="es-ES" dirty="0"/>
              <a:t>, que </a:t>
            </a:r>
            <a:r>
              <a:rPr lang="es-ES" dirty="0" smtClean="0"/>
              <a:t>permite que </a:t>
            </a:r>
            <a:r>
              <a:rPr lang="es-ES" dirty="0"/>
              <a:t>el mismo directorio o archivo pueda ser referenciado por dos o más </a:t>
            </a:r>
            <a:r>
              <a:rPr lang="es-ES" dirty="0" smtClean="0"/>
              <a:t>directorios diferentes</a:t>
            </a:r>
            <a:r>
              <a:rPr lang="es-ES" dirty="0"/>
              <a:t>, siempre que no se produzcan ciclos</a:t>
            </a:r>
            <a:r>
              <a:rPr lang="es-ES" dirty="0" smtClean="0"/>
              <a:t>.</a:t>
            </a:r>
          </a:p>
          <a:p>
            <a:r>
              <a:rPr lang="es-ES" b="1" dirty="0" smtClean="0"/>
              <a:t>Enlace duro</a:t>
            </a:r>
          </a:p>
          <a:p>
            <a:pPr lvl="1"/>
            <a:r>
              <a:rPr lang="es-ES" dirty="0"/>
              <a:t>C</a:t>
            </a:r>
            <a:r>
              <a:rPr lang="es-ES" dirty="0" smtClean="0"/>
              <a:t>reando </a:t>
            </a:r>
            <a:r>
              <a:rPr lang="es-ES" dirty="0"/>
              <a:t>en el directorio origen una entrada que sea copia de la entrada del directorio </a:t>
            </a:r>
            <a:r>
              <a:rPr lang="es-ES" dirty="0" smtClean="0"/>
              <a:t>destino asociada </a:t>
            </a:r>
            <a:r>
              <a:rPr lang="es-ES" dirty="0"/>
              <a:t>al archivo compartido. </a:t>
            </a:r>
            <a:endParaRPr lang="es-ES" dirty="0" smtClean="0"/>
          </a:p>
          <a:p>
            <a:pPr lvl="1"/>
            <a:r>
              <a:rPr lang="es-ES" dirty="0" smtClean="0"/>
              <a:t>Esta </a:t>
            </a:r>
            <a:r>
              <a:rPr lang="es-ES" dirty="0"/>
              <a:t>nueva entrada tendrá un atributo especial que </a:t>
            </a:r>
            <a:r>
              <a:rPr lang="es-ES" dirty="0" smtClean="0"/>
              <a:t>indique que </a:t>
            </a:r>
            <a:r>
              <a:rPr lang="es-ES" dirty="0"/>
              <a:t>es un </a:t>
            </a:r>
            <a:r>
              <a:rPr lang="es-ES" dirty="0" smtClean="0"/>
              <a:t>enlace</a:t>
            </a:r>
          </a:p>
          <a:p>
            <a:r>
              <a:rPr lang="es-ES" b="1" dirty="0" smtClean="0"/>
              <a:t>Enlaces simbólicos</a:t>
            </a:r>
          </a:p>
          <a:p>
            <a:pPr lvl="1"/>
            <a:r>
              <a:rPr lang="es-ES" dirty="0" smtClean="0"/>
              <a:t>Un </a:t>
            </a:r>
            <a:r>
              <a:rPr lang="es-ES" dirty="0"/>
              <a:t>tipo especial de archivo que contiene la </a:t>
            </a:r>
            <a:r>
              <a:rPr lang="es-ES" dirty="0" smtClean="0"/>
              <a:t>ruta absoluta </a:t>
            </a:r>
            <a:r>
              <a:rPr lang="es-ES" dirty="0"/>
              <a:t>o relativa del archivo o subdirectorio </a:t>
            </a:r>
            <a:r>
              <a:rPr lang="es-ES" dirty="0" smtClean="0"/>
              <a:t>compartido</a:t>
            </a:r>
          </a:p>
          <a:p>
            <a:pPr lvl="1"/>
            <a:r>
              <a:rPr lang="es-ES" dirty="0"/>
              <a:t>Los enlaces simbólicos permiten enlazar con cualquier archivo de </a:t>
            </a:r>
            <a:r>
              <a:rPr lang="es-ES" dirty="0" smtClean="0"/>
              <a:t>la estructura </a:t>
            </a:r>
            <a:r>
              <a:rPr lang="es-ES" dirty="0"/>
              <a:t>de directorios local o remota. </a:t>
            </a:r>
            <a:endParaRPr lang="es-ES" dirty="0" smtClean="0"/>
          </a:p>
          <a:p>
            <a:pPr lvl="1"/>
            <a:r>
              <a:rPr lang="es-ES" dirty="0" smtClean="0"/>
              <a:t>El </a:t>
            </a:r>
            <a:r>
              <a:rPr lang="es-ES" dirty="0"/>
              <a:t>uso de enlaces simbólicos consumen más </a:t>
            </a:r>
            <a:r>
              <a:rPr lang="es-ES" dirty="0" smtClean="0"/>
              <a:t>espacio que </a:t>
            </a:r>
            <a:r>
              <a:rPr lang="es-ES" dirty="0"/>
              <a:t>los enlaces duros, ya que ocupan una entrada de datos. </a:t>
            </a:r>
            <a:endParaRPr lang="es-ES" dirty="0" smtClean="0"/>
          </a:p>
          <a:p>
            <a:pPr lvl="1"/>
            <a:r>
              <a:rPr lang="es-ES" dirty="0" smtClean="0"/>
              <a:t>Su </a:t>
            </a:r>
            <a:r>
              <a:rPr lang="es-ES" dirty="0"/>
              <a:t>utilización aumenta </a:t>
            </a:r>
            <a:r>
              <a:rPr lang="es-ES" dirty="0" smtClean="0"/>
              <a:t>el número </a:t>
            </a:r>
            <a:r>
              <a:rPr lang="es-ES" dirty="0"/>
              <a:t>de operaciones de E/S y la sobrecarga del sistema ya que es necesario buscar </a:t>
            </a:r>
            <a:r>
              <a:rPr lang="es-ES" dirty="0" smtClean="0"/>
              <a:t>la entrada </a:t>
            </a:r>
            <a:r>
              <a:rPr lang="es-ES" dirty="0"/>
              <a:t>del enlace en el directorio correspondiente para conocer su ubicación en disco, </a:t>
            </a:r>
            <a:r>
              <a:rPr lang="es-ES" dirty="0" smtClean="0"/>
              <a:t>leer del disco </a:t>
            </a:r>
            <a:r>
              <a:rPr lang="es-ES" dirty="0"/>
              <a:t>el archivo del enlace para conocer la ruta del elemento compartido y después seguir esa ruta para encontrar la entrada del directorio que le permita conocer la </a:t>
            </a:r>
            <a:r>
              <a:rPr lang="es-ES" dirty="0" smtClean="0"/>
              <a:t>ubicación del </a:t>
            </a:r>
            <a:r>
              <a:rPr lang="es-ES" dirty="0"/>
              <a:t>elemento compartido</a:t>
            </a:r>
          </a:p>
        </p:txBody>
      </p:sp>
    </p:spTree>
    <p:extLst>
      <p:ext uri="{BB962C8B-B14F-4D97-AF65-F5344CB8AC3E}">
        <p14:creationId xmlns:p14="http://schemas.microsoft.com/office/powerpoint/2010/main" val="2354611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Directorio de gráfica </a:t>
            </a:r>
            <a:r>
              <a:rPr lang="es-ES" dirty="0" err="1" smtClean="0"/>
              <a:t>acíclica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1484784"/>
            <a:ext cx="8393203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438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dirty="0"/>
              <a:t>Operaciones sobre directorios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>
            <a:normAutofit fontScale="62500" lnSpcReduction="20000"/>
          </a:bodyPr>
          <a:lstStyle/>
          <a:p>
            <a:r>
              <a:rPr lang="es-ES" dirty="0"/>
              <a:t>Crear </a:t>
            </a:r>
            <a:r>
              <a:rPr lang="es-ES" dirty="0" smtClean="0"/>
              <a:t>directorio</a:t>
            </a:r>
          </a:p>
          <a:p>
            <a:pPr lvl="1"/>
            <a:r>
              <a:rPr lang="es-ES" dirty="0" smtClean="0"/>
              <a:t>Cuando </a:t>
            </a:r>
            <a:r>
              <a:rPr lang="es-ES" dirty="0"/>
              <a:t>se crea no contiene ninguna entrada, salvo “.” y “..”, si el </a:t>
            </a:r>
            <a:r>
              <a:rPr lang="es-ES" dirty="0" smtClean="0"/>
              <a:t>sistema operativo </a:t>
            </a:r>
            <a:r>
              <a:rPr lang="es-ES" dirty="0"/>
              <a:t>las soporta.</a:t>
            </a:r>
          </a:p>
          <a:p>
            <a:r>
              <a:rPr lang="es-ES" dirty="0" smtClean="0"/>
              <a:t>Borrar </a:t>
            </a:r>
            <a:r>
              <a:rPr lang="es-ES" dirty="0"/>
              <a:t>directorio. </a:t>
            </a:r>
            <a:endParaRPr lang="es-ES" dirty="0" smtClean="0"/>
          </a:p>
          <a:p>
            <a:pPr lvl="1"/>
            <a:r>
              <a:rPr lang="es-ES" dirty="0" smtClean="0"/>
              <a:t>En </a:t>
            </a:r>
            <a:r>
              <a:rPr lang="es-ES" dirty="0"/>
              <a:t>algunos casos sólo se permite si el directorio se encuentra vacío. </a:t>
            </a:r>
            <a:endParaRPr lang="es-ES" dirty="0" smtClean="0"/>
          </a:p>
          <a:p>
            <a:pPr lvl="1"/>
            <a:r>
              <a:rPr lang="es-ES" dirty="0" smtClean="0"/>
              <a:t>Si se permite</a:t>
            </a:r>
            <a:r>
              <a:rPr lang="es-ES" dirty="0"/>
              <a:t>, se eliminan también todos los elementos que contiene.</a:t>
            </a:r>
          </a:p>
          <a:p>
            <a:r>
              <a:rPr lang="es-ES" dirty="0" smtClean="0"/>
              <a:t>Abrir </a:t>
            </a:r>
            <a:r>
              <a:rPr lang="es-ES" dirty="0"/>
              <a:t>directorio. </a:t>
            </a:r>
            <a:endParaRPr lang="es-ES" dirty="0" smtClean="0"/>
          </a:p>
          <a:p>
            <a:pPr lvl="1"/>
            <a:r>
              <a:rPr lang="es-ES" dirty="0" smtClean="0"/>
              <a:t>Consiste </a:t>
            </a:r>
            <a:r>
              <a:rPr lang="es-ES" dirty="0"/>
              <a:t>en encontrar en el directorio padre la entrada que se desea abrir </a:t>
            </a:r>
            <a:r>
              <a:rPr lang="es-ES" dirty="0" smtClean="0"/>
              <a:t>y cargarla </a:t>
            </a:r>
            <a:r>
              <a:rPr lang="es-ES" dirty="0"/>
              <a:t>en memoria principal.</a:t>
            </a:r>
          </a:p>
          <a:p>
            <a:r>
              <a:rPr lang="es-ES" dirty="0" smtClean="0"/>
              <a:t>Cerrar </a:t>
            </a:r>
            <a:r>
              <a:rPr lang="es-ES" dirty="0"/>
              <a:t>directorio. </a:t>
            </a:r>
            <a:endParaRPr lang="es-ES" dirty="0" smtClean="0"/>
          </a:p>
          <a:p>
            <a:pPr lvl="1"/>
            <a:r>
              <a:rPr lang="es-ES" dirty="0" smtClean="0"/>
              <a:t>Se </a:t>
            </a:r>
            <a:r>
              <a:rPr lang="es-ES" dirty="0"/>
              <a:t>libera la memoria principal que almacenaba la información </a:t>
            </a:r>
            <a:r>
              <a:rPr lang="es-ES" dirty="0" smtClean="0"/>
              <a:t>del directorio</a:t>
            </a:r>
            <a:r>
              <a:rPr lang="es-ES" dirty="0"/>
              <a:t>.</a:t>
            </a:r>
          </a:p>
          <a:p>
            <a:r>
              <a:rPr lang="es-ES" dirty="0" smtClean="0"/>
              <a:t>Leer </a:t>
            </a:r>
            <a:r>
              <a:rPr lang="es-ES" dirty="0"/>
              <a:t>directorio. </a:t>
            </a:r>
            <a:endParaRPr lang="es-ES" dirty="0" smtClean="0"/>
          </a:p>
          <a:p>
            <a:pPr lvl="1"/>
            <a:r>
              <a:rPr lang="es-ES" dirty="0" smtClean="0"/>
              <a:t>Permite </a:t>
            </a:r>
            <a:r>
              <a:rPr lang="es-ES" dirty="0"/>
              <a:t>leer el contenido de una entrada del directorio, necesario </a:t>
            </a:r>
            <a:r>
              <a:rPr lang="es-ES" dirty="0" smtClean="0"/>
              <a:t>para operaciones </a:t>
            </a:r>
            <a:r>
              <a:rPr lang="es-ES" dirty="0"/>
              <a:t>de búsqueda y listado de contenido del directorio.</a:t>
            </a:r>
          </a:p>
          <a:p>
            <a:r>
              <a:rPr lang="es-ES" dirty="0" smtClean="0"/>
              <a:t>Renombrar </a:t>
            </a:r>
            <a:r>
              <a:rPr lang="es-ES" dirty="0"/>
              <a:t>directorio. </a:t>
            </a:r>
            <a:endParaRPr lang="es-ES" dirty="0" smtClean="0"/>
          </a:p>
          <a:p>
            <a:pPr lvl="1"/>
            <a:r>
              <a:rPr lang="es-ES" dirty="0" smtClean="0"/>
              <a:t>Permite </a:t>
            </a:r>
            <a:r>
              <a:rPr lang="es-ES" dirty="0"/>
              <a:t>modificar su nombre.</a:t>
            </a:r>
          </a:p>
          <a:p>
            <a:r>
              <a:rPr lang="es-ES" dirty="0" smtClean="0"/>
              <a:t>Enlazar</a:t>
            </a:r>
            <a:r>
              <a:rPr lang="es-ES" dirty="0"/>
              <a:t>. </a:t>
            </a:r>
            <a:endParaRPr lang="es-ES" dirty="0" smtClean="0"/>
          </a:p>
          <a:p>
            <a:pPr lvl="1"/>
            <a:r>
              <a:rPr lang="es-ES" dirty="0" smtClean="0"/>
              <a:t>Permite </a:t>
            </a:r>
            <a:r>
              <a:rPr lang="es-ES" dirty="0"/>
              <a:t>crear una entrada para enlace duro o simbólico.</a:t>
            </a:r>
          </a:p>
          <a:p>
            <a:r>
              <a:rPr lang="es-ES" dirty="0" smtClean="0"/>
              <a:t>Desenlazar</a:t>
            </a:r>
            <a:r>
              <a:rPr lang="es-ES" dirty="0"/>
              <a:t>. </a:t>
            </a:r>
            <a:endParaRPr lang="es-ES" dirty="0" smtClean="0"/>
          </a:p>
          <a:p>
            <a:pPr lvl="1"/>
            <a:r>
              <a:rPr lang="es-ES" dirty="0" smtClean="0"/>
              <a:t>Permite </a:t>
            </a:r>
            <a:r>
              <a:rPr lang="es-ES" dirty="0"/>
              <a:t>eliminar un enlace.</a:t>
            </a:r>
          </a:p>
        </p:txBody>
      </p:sp>
    </p:spTree>
    <p:extLst>
      <p:ext uri="{BB962C8B-B14F-4D97-AF65-F5344CB8AC3E}">
        <p14:creationId xmlns:p14="http://schemas.microsoft.com/office/powerpoint/2010/main" val="144323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Sistemas de archivos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340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/>
              <a:t>Estructura de un sistema de archivos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832648"/>
          </a:xfrm>
        </p:spPr>
        <p:txBody>
          <a:bodyPr>
            <a:normAutofit fontScale="55000" lnSpcReduction="20000"/>
          </a:bodyPr>
          <a:lstStyle/>
          <a:p>
            <a:r>
              <a:rPr lang="es-ES" dirty="0"/>
              <a:t>Un sistema de archivos define un esquema de almacenamiento de la información relativa a </a:t>
            </a:r>
            <a:r>
              <a:rPr lang="es-ES" dirty="0" smtClean="0"/>
              <a:t>los archivos </a:t>
            </a:r>
            <a:r>
              <a:rPr lang="es-ES" dirty="0"/>
              <a:t>en un dispositivo de almacenamiento secundario. </a:t>
            </a:r>
            <a:endParaRPr lang="es-ES" dirty="0" smtClean="0"/>
          </a:p>
          <a:p>
            <a:r>
              <a:rPr lang="es-ES" dirty="0" smtClean="0"/>
              <a:t>En </a:t>
            </a:r>
            <a:r>
              <a:rPr lang="es-ES" dirty="0"/>
              <a:t>un disco puede haber tantos </a:t>
            </a:r>
            <a:r>
              <a:rPr lang="es-ES" dirty="0" smtClean="0"/>
              <a:t>sistemas de </a:t>
            </a:r>
            <a:r>
              <a:rPr lang="es-ES" dirty="0"/>
              <a:t>archivos distintos como particiones tenga.</a:t>
            </a:r>
          </a:p>
          <a:p>
            <a:r>
              <a:rPr lang="es-ES" dirty="0"/>
              <a:t>De forma general se pueden distinguir las siguientes áreas:</a:t>
            </a:r>
          </a:p>
          <a:p>
            <a:pPr lvl="1"/>
            <a:r>
              <a:rPr lang="es-ES" dirty="0" smtClean="0"/>
              <a:t>Bloque </a:t>
            </a:r>
            <a:r>
              <a:rPr lang="es-ES" dirty="0"/>
              <a:t>de arranque</a:t>
            </a:r>
            <a:r>
              <a:rPr lang="es-ES" dirty="0" smtClean="0"/>
              <a:t>.</a:t>
            </a:r>
          </a:p>
          <a:p>
            <a:pPr lvl="2"/>
            <a:r>
              <a:rPr lang="es-ES" dirty="0" smtClean="0"/>
              <a:t> </a:t>
            </a:r>
            <a:r>
              <a:rPr lang="es-ES" dirty="0"/>
              <a:t>Se sitúa al comienzo de la partición y puede contener el </a:t>
            </a:r>
            <a:r>
              <a:rPr lang="es-ES" dirty="0" smtClean="0"/>
              <a:t>código necesario </a:t>
            </a:r>
            <a:r>
              <a:rPr lang="es-ES" dirty="0"/>
              <a:t>para arrancar el sistema operativo.</a:t>
            </a:r>
          </a:p>
          <a:p>
            <a:pPr lvl="1"/>
            <a:r>
              <a:rPr lang="es-ES" dirty="0" smtClean="0"/>
              <a:t>Estructura </a:t>
            </a:r>
            <a:r>
              <a:rPr lang="es-ES" dirty="0"/>
              <a:t>de datos con metadatos del sistema de archivos. </a:t>
            </a:r>
            <a:endParaRPr lang="es-ES" dirty="0" smtClean="0"/>
          </a:p>
          <a:p>
            <a:pPr lvl="2"/>
            <a:r>
              <a:rPr lang="es-ES" dirty="0" smtClean="0"/>
              <a:t>Contiene información administrativa </a:t>
            </a:r>
            <a:r>
              <a:rPr lang="es-ES" dirty="0"/>
              <a:t>y estadística del sistema de archivos, como por ejemplo el identificador </a:t>
            </a:r>
            <a:r>
              <a:rPr lang="es-ES" dirty="0" smtClean="0"/>
              <a:t>del tipo </a:t>
            </a:r>
            <a:r>
              <a:rPr lang="es-ES" dirty="0"/>
              <a:t>de sistema de archivos, número de bloques, número de bloques libres, etc. </a:t>
            </a:r>
            <a:endParaRPr lang="es-ES" dirty="0" smtClean="0"/>
          </a:p>
          <a:p>
            <a:pPr lvl="2"/>
            <a:r>
              <a:rPr lang="es-ES" dirty="0" smtClean="0"/>
              <a:t>En algunos sistemas </a:t>
            </a:r>
            <a:r>
              <a:rPr lang="es-ES" dirty="0"/>
              <a:t>se denomina </a:t>
            </a:r>
            <a:r>
              <a:rPr lang="es-ES" dirty="0" err="1"/>
              <a:t>superbloque</a:t>
            </a:r>
            <a:r>
              <a:rPr lang="es-ES" dirty="0"/>
              <a:t>. </a:t>
            </a:r>
            <a:endParaRPr lang="es-ES" dirty="0" smtClean="0"/>
          </a:p>
          <a:p>
            <a:pPr lvl="3"/>
            <a:r>
              <a:rPr lang="es-ES" dirty="0" smtClean="0"/>
              <a:t>Es </a:t>
            </a:r>
            <a:r>
              <a:rPr lang="es-ES" dirty="0"/>
              <a:t>copiado a memoria principal cuando se accede </a:t>
            </a:r>
            <a:r>
              <a:rPr lang="es-ES" dirty="0" smtClean="0"/>
              <a:t>por vez </a:t>
            </a:r>
            <a:r>
              <a:rPr lang="es-ES" dirty="0"/>
              <a:t>primera al sistema de archivos.</a:t>
            </a:r>
          </a:p>
          <a:p>
            <a:pPr lvl="1"/>
            <a:r>
              <a:rPr lang="es-ES" dirty="0" smtClean="0"/>
              <a:t>Estructura </a:t>
            </a:r>
            <a:r>
              <a:rPr lang="es-ES" dirty="0"/>
              <a:t>de datos con información sobre los bloques libres en el sistema de archivos.</a:t>
            </a:r>
          </a:p>
          <a:p>
            <a:pPr lvl="2"/>
            <a:r>
              <a:rPr lang="es-ES" dirty="0"/>
              <a:t>Generalmente denominada lista de bloques libres. Puede implementarse como mapa de </a:t>
            </a:r>
            <a:r>
              <a:rPr lang="es-ES" dirty="0" smtClean="0"/>
              <a:t>bits o </a:t>
            </a:r>
            <a:r>
              <a:rPr lang="es-ES" dirty="0"/>
              <a:t>como lista enlazada.</a:t>
            </a:r>
          </a:p>
          <a:p>
            <a:pPr lvl="1"/>
            <a:r>
              <a:rPr lang="es-ES" dirty="0" smtClean="0"/>
              <a:t>Estructura </a:t>
            </a:r>
            <a:r>
              <a:rPr lang="es-ES" dirty="0"/>
              <a:t>de datos con información sobre bloques asignados a los archivos. </a:t>
            </a:r>
            <a:endParaRPr lang="es-ES" dirty="0" smtClean="0"/>
          </a:p>
          <a:p>
            <a:pPr lvl="2"/>
            <a:r>
              <a:rPr lang="es-ES" dirty="0" smtClean="0"/>
              <a:t>Algunas </a:t>
            </a:r>
            <a:r>
              <a:rPr lang="es-ES" dirty="0"/>
              <a:t>de </a:t>
            </a:r>
            <a:r>
              <a:rPr lang="es-ES" dirty="0" smtClean="0"/>
              <a:t>las más </a:t>
            </a:r>
            <a:r>
              <a:rPr lang="es-ES" dirty="0"/>
              <a:t>utilizadas son:</a:t>
            </a:r>
          </a:p>
          <a:p>
            <a:pPr lvl="3"/>
            <a:r>
              <a:rPr lang="es-ES" dirty="0" smtClean="0"/>
              <a:t>Lista </a:t>
            </a:r>
            <a:r>
              <a:rPr lang="es-ES" dirty="0"/>
              <a:t>de nodos índice. O nodo-i, </a:t>
            </a:r>
            <a:endParaRPr lang="es-ES" dirty="0" smtClean="0"/>
          </a:p>
          <a:p>
            <a:pPr lvl="4"/>
            <a:r>
              <a:rPr lang="es-ES" dirty="0"/>
              <a:t>E</a:t>
            </a:r>
            <a:r>
              <a:rPr lang="es-ES" dirty="0" smtClean="0"/>
              <a:t>structura </a:t>
            </a:r>
            <a:r>
              <a:rPr lang="es-ES" dirty="0"/>
              <a:t>de datos utilizada para almacenar </a:t>
            </a:r>
            <a:r>
              <a:rPr lang="es-ES" dirty="0" smtClean="0"/>
              <a:t>los atributos </a:t>
            </a:r>
            <a:r>
              <a:rPr lang="es-ES" dirty="0"/>
              <a:t>de un archivo y su ubicación en disco. </a:t>
            </a:r>
            <a:endParaRPr lang="es-ES" dirty="0" smtClean="0"/>
          </a:p>
          <a:p>
            <a:pPr lvl="4"/>
            <a:r>
              <a:rPr lang="es-ES" dirty="0" smtClean="0"/>
              <a:t>Una </a:t>
            </a:r>
            <a:r>
              <a:rPr lang="es-ES" dirty="0"/>
              <a:t>entrada del nodo-i contiene </a:t>
            </a:r>
            <a:r>
              <a:rPr lang="es-ES" dirty="0" smtClean="0"/>
              <a:t>la dirección </a:t>
            </a:r>
            <a:r>
              <a:rPr lang="es-ES" dirty="0"/>
              <a:t>física o el número de bloque donde se encuentra el nodo-i asociado a </a:t>
            </a:r>
            <a:r>
              <a:rPr lang="es-ES" dirty="0" smtClean="0"/>
              <a:t>un determinado </a:t>
            </a:r>
            <a:r>
              <a:rPr lang="es-ES" dirty="0"/>
              <a:t>archivo.</a:t>
            </a:r>
          </a:p>
          <a:p>
            <a:pPr lvl="2"/>
            <a:r>
              <a:rPr lang="es-ES" dirty="0" smtClean="0"/>
              <a:t>Tabla </a:t>
            </a:r>
            <a:r>
              <a:rPr lang="es-ES" dirty="0"/>
              <a:t>de asignación de archivos. (</a:t>
            </a:r>
            <a:r>
              <a:rPr lang="es-ES" i="1" dirty="0"/>
              <a:t>File </a:t>
            </a:r>
            <a:r>
              <a:rPr lang="es-ES" i="1" dirty="0" err="1"/>
              <a:t>Allocation</a:t>
            </a:r>
            <a:r>
              <a:rPr lang="es-ES" i="1" dirty="0"/>
              <a:t> </a:t>
            </a:r>
            <a:r>
              <a:rPr lang="es-ES" i="1" dirty="0" err="1"/>
              <a:t>Table</a:t>
            </a:r>
            <a:r>
              <a:rPr lang="es-ES" dirty="0"/>
              <a:t>, FAT</a:t>
            </a:r>
            <a:r>
              <a:rPr lang="es-ES" dirty="0" smtClean="0"/>
              <a:t>).</a:t>
            </a:r>
          </a:p>
          <a:p>
            <a:pPr lvl="3"/>
            <a:r>
              <a:rPr lang="es-ES" dirty="0" smtClean="0"/>
              <a:t>Tiene </a:t>
            </a:r>
            <a:r>
              <a:rPr lang="es-ES" dirty="0"/>
              <a:t>una entrada </a:t>
            </a:r>
            <a:r>
              <a:rPr lang="es-ES" dirty="0" smtClean="0"/>
              <a:t>por cada </a:t>
            </a:r>
            <a:r>
              <a:rPr lang="es-ES" dirty="0"/>
              <a:t>bloque físico existente en la partición del sistema de archivos</a:t>
            </a:r>
            <a:r>
              <a:rPr lang="es-ES" dirty="0" smtClean="0"/>
              <a:t>.</a:t>
            </a:r>
          </a:p>
          <a:p>
            <a:pPr lvl="3"/>
            <a:r>
              <a:rPr lang="es-ES" dirty="0" smtClean="0"/>
              <a:t>La </a:t>
            </a:r>
            <a:r>
              <a:rPr lang="es-ES" dirty="0"/>
              <a:t>entrada j de </a:t>
            </a:r>
            <a:r>
              <a:rPr lang="es-ES" dirty="0" smtClean="0"/>
              <a:t>la tabla </a:t>
            </a:r>
            <a:r>
              <a:rPr lang="es-ES" dirty="0"/>
              <a:t>hace referencia al bloque físico j. </a:t>
            </a:r>
            <a:endParaRPr lang="es-ES" dirty="0" smtClean="0"/>
          </a:p>
          <a:p>
            <a:pPr lvl="4"/>
            <a:r>
              <a:rPr lang="es-ES" dirty="0" smtClean="0"/>
              <a:t>Si </a:t>
            </a:r>
            <a:r>
              <a:rPr lang="es-ES" dirty="0"/>
              <a:t>el bloque físico j está asignado a un archivo, la entrada j en la FAT contiene la dirección física del siguiente bloque del archivo</a:t>
            </a:r>
            <a:r>
              <a:rPr lang="es-ES" dirty="0" smtClean="0"/>
              <a:t>.</a:t>
            </a:r>
          </a:p>
          <a:p>
            <a:pPr lvl="3"/>
            <a:r>
              <a:rPr lang="es-ES" dirty="0" smtClean="0"/>
              <a:t>En este caso </a:t>
            </a:r>
            <a:r>
              <a:rPr lang="es-ES" dirty="0"/>
              <a:t>no es necesario mantener información sobre bloques </a:t>
            </a:r>
            <a:r>
              <a:rPr lang="es-ES" dirty="0" smtClean="0"/>
              <a:t>libres.</a:t>
            </a:r>
          </a:p>
          <a:p>
            <a:pPr lvl="1"/>
            <a:r>
              <a:rPr lang="es-ES" dirty="0" smtClean="0"/>
              <a:t>Área </a:t>
            </a:r>
            <a:r>
              <a:rPr lang="es-ES" dirty="0"/>
              <a:t>de datos. </a:t>
            </a:r>
            <a:endParaRPr lang="es-ES" dirty="0" smtClean="0"/>
          </a:p>
          <a:p>
            <a:pPr lvl="2"/>
            <a:r>
              <a:rPr lang="es-ES" dirty="0" smtClean="0"/>
              <a:t>Contiene </a:t>
            </a:r>
            <a:r>
              <a:rPr lang="es-ES" dirty="0"/>
              <a:t>los bloques libres y bloques asignados a los archivos y directorios</a:t>
            </a:r>
          </a:p>
        </p:txBody>
      </p:sp>
    </p:spTree>
    <p:extLst>
      <p:ext uri="{BB962C8B-B14F-4D97-AF65-F5344CB8AC3E}">
        <p14:creationId xmlns:p14="http://schemas.microsoft.com/office/powerpoint/2010/main" val="2953122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/>
              <a:t>Montaje de un sistema de archivos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Para poder acceder a los contenidos de un determinado sistema de archivos ubicado en </a:t>
            </a:r>
            <a:r>
              <a:rPr lang="es-ES" dirty="0" smtClean="0"/>
              <a:t>memoria secundaria </a:t>
            </a:r>
            <a:r>
              <a:rPr lang="es-ES" dirty="0"/>
              <a:t>este debe ser montado en algún punto dentro de la estructura de directorios. </a:t>
            </a:r>
            <a:endParaRPr lang="es-ES" dirty="0" smtClean="0"/>
          </a:p>
          <a:p>
            <a:pPr lvl="1"/>
            <a:r>
              <a:rPr lang="es-ES" dirty="0" smtClean="0"/>
              <a:t>A dicho punto </a:t>
            </a:r>
            <a:r>
              <a:rPr lang="es-ES" dirty="0"/>
              <a:t>se le denomina </a:t>
            </a:r>
            <a:r>
              <a:rPr lang="es-ES" b="1" dirty="0"/>
              <a:t>punto de montaje</a:t>
            </a:r>
            <a:r>
              <a:rPr lang="es-ES" dirty="0"/>
              <a:t>. </a:t>
            </a:r>
            <a:endParaRPr lang="es-ES" dirty="0" smtClean="0"/>
          </a:p>
          <a:p>
            <a:pPr lvl="2"/>
            <a:r>
              <a:rPr lang="es-ES" dirty="0" smtClean="0"/>
              <a:t>El </a:t>
            </a:r>
            <a:r>
              <a:rPr lang="es-ES" dirty="0"/>
              <a:t>sistema operativo realiza el montaje de los sistemas </a:t>
            </a:r>
            <a:r>
              <a:rPr lang="es-ES" dirty="0" smtClean="0"/>
              <a:t>de archivos </a:t>
            </a:r>
            <a:r>
              <a:rPr lang="es-ES" dirty="0"/>
              <a:t>en el arranque o cuando se detecta un nuevo dispositivo de memoria secundaria </a:t>
            </a:r>
            <a:r>
              <a:rPr lang="es-ES" dirty="0" smtClean="0"/>
              <a:t>conectado al </a:t>
            </a:r>
            <a:r>
              <a:rPr lang="es-ES" dirty="0"/>
              <a:t>computador.</a:t>
            </a:r>
          </a:p>
          <a:p>
            <a:r>
              <a:rPr lang="es-ES" dirty="0"/>
              <a:t>En sistemas Windows se trata cada sistema de archivos como un </a:t>
            </a:r>
            <a:r>
              <a:rPr lang="es-ES" dirty="0" err="1"/>
              <a:t>volúmen</a:t>
            </a:r>
            <a:r>
              <a:rPr lang="es-ES" dirty="0"/>
              <a:t> o unidad lógica, cada </a:t>
            </a:r>
            <a:r>
              <a:rPr lang="es-ES" dirty="0" smtClean="0"/>
              <a:t>una de </a:t>
            </a:r>
            <a:r>
              <a:rPr lang="es-ES" dirty="0"/>
              <a:t>las cuales tiene su propia estructura de directorios. </a:t>
            </a:r>
            <a:endParaRPr lang="es-ES" dirty="0" smtClean="0"/>
          </a:p>
          <a:p>
            <a:pPr lvl="1"/>
            <a:r>
              <a:rPr lang="es-ES" dirty="0" smtClean="0"/>
              <a:t>Se </a:t>
            </a:r>
            <a:r>
              <a:rPr lang="es-ES" dirty="0"/>
              <a:t>asigna una letra a cada unidad.</a:t>
            </a:r>
          </a:p>
          <a:p>
            <a:r>
              <a:rPr lang="es-ES" dirty="0"/>
              <a:t>En sistemas Linux cada sistema de archivos se monta como un directorio del sistema de </a:t>
            </a:r>
            <a:r>
              <a:rPr lang="es-ES" dirty="0" smtClean="0"/>
              <a:t>archivos principal</a:t>
            </a:r>
            <a:r>
              <a:rPr lang="es-ES" dirty="0"/>
              <a:t>, luego todos los sistemas de archivos quedan integrados dentro de la misma estructura </a:t>
            </a:r>
            <a:r>
              <a:rPr lang="es-ES" dirty="0" smtClean="0"/>
              <a:t>de directorios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3587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Asignación de espacio</a:t>
            </a:r>
            <a:endParaRPr lang="es-ES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ES" dirty="0" smtClean="0"/>
              <a:t>Contigua</a:t>
            </a:r>
          </a:p>
          <a:p>
            <a:pPr algn="r"/>
            <a:r>
              <a:rPr lang="es-ES" dirty="0" smtClean="0"/>
              <a:t>Enlazada</a:t>
            </a:r>
          </a:p>
          <a:p>
            <a:pPr algn="r"/>
            <a:r>
              <a:rPr lang="es-ES" dirty="0" smtClean="0"/>
              <a:t>Indexada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601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s-ES" dirty="0"/>
              <a:t>Asignación contigua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392487"/>
          </a:xfrm>
        </p:spPr>
        <p:txBody>
          <a:bodyPr>
            <a:normAutofit fontScale="62500" lnSpcReduction="20000"/>
          </a:bodyPr>
          <a:lstStyle/>
          <a:p>
            <a:r>
              <a:rPr lang="es-ES" dirty="0"/>
              <a:t>Se asigna a un archivo un conjunto de bloques físicos contiguos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 </a:t>
            </a:r>
            <a:r>
              <a:rPr lang="es-ES" dirty="0"/>
              <a:t>Así, si un archivo consta de </a:t>
            </a:r>
            <a:r>
              <a:rPr lang="es-ES" dirty="0" smtClean="0"/>
              <a:t>N </a:t>
            </a:r>
            <a:r>
              <a:rPr lang="es-ES" dirty="0" smtClean="0"/>
              <a:t>bloques </a:t>
            </a:r>
            <a:r>
              <a:rPr lang="es-ES" dirty="0"/>
              <a:t>y el primer bloque se almacena en B </a:t>
            </a:r>
            <a:r>
              <a:rPr lang="es-ES" baseline="-25000" dirty="0"/>
              <a:t>F0</a:t>
            </a:r>
            <a:r>
              <a:rPr lang="es-ES" dirty="0"/>
              <a:t> , el segundo lo hará en </a:t>
            </a:r>
            <a:r>
              <a:rPr lang="es-ES" baseline="-25000" dirty="0"/>
              <a:t>B F0 + 1</a:t>
            </a:r>
            <a:r>
              <a:rPr lang="es-ES" dirty="0"/>
              <a:t>, y el último ocupará </a:t>
            </a:r>
            <a:r>
              <a:rPr lang="es-ES" dirty="0" smtClean="0"/>
              <a:t>el bloque </a:t>
            </a:r>
            <a:r>
              <a:rPr lang="es-ES" dirty="0"/>
              <a:t>físico B </a:t>
            </a:r>
            <a:r>
              <a:rPr lang="es-ES" baseline="-25000" dirty="0"/>
              <a:t>F0 + N - 1</a:t>
            </a:r>
            <a:r>
              <a:rPr lang="es-ES" dirty="0"/>
              <a:t>.</a:t>
            </a:r>
          </a:p>
          <a:p>
            <a:r>
              <a:rPr lang="es-ES" dirty="0"/>
              <a:t>Este método minimiza las operaciones de búsqueda en disco y soporta tanto archivos de </a:t>
            </a:r>
            <a:r>
              <a:rPr lang="es-ES" dirty="0" smtClean="0"/>
              <a:t>acceso secuencial </a:t>
            </a:r>
            <a:r>
              <a:rPr lang="es-ES" dirty="0"/>
              <a:t>como aleatorio.</a:t>
            </a:r>
          </a:p>
          <a:p>
            <a:r>
              <a:rPr lang="es-ES" dirty="0"/>
              <a:t>Presenta la desventaja de producir fragmentación externa</a:t>
            </a:r>
            <a:r>
              <a:rPr lang="es-ES" dirty="0" smtClean="0"/>
              <a:t>.</a:t>
            </a:r>
          </a:p>
          <a:p>
            <a:pPr lvl="1"/>
            <a:r>
              <a:rPr lang="es-ES" dirty="0" smtClean="0"/>
              <a:t>Sucesivos </a:t>
            </a:r>
            <a:r>
              <a:rPr lang="es-ES" dirty="0"/>
              <a:t>procesos de creación y </a:t>
            </a:r>
            <a:r>
              <a:rPr lang="es-ES" dirty="0" smtClean="0"/>
              <a:t>borrado de </a:t>
            </a:r>
            <a:r>
              <a:rPr lang="es-ES" dirty="0"/>
              <a:t>archivos provocará la aparición de huecos cada vez más pequeños, siendo necesario </a:t>
            </a:r>
            <a:r>
              <a:rPr lang="es-ES" dirty="0" smtClean="0"/>
              <a:t>compactar el </a:t>
            </a:r>
            <a:r>
              <a:rPr lang="es-ES" dirty="0"/>
              <a:t>disco, esto es, trasladar todos los archivos a un lado de la partición y todos los huecos al otro.</a:t>
            </a:r>
          </a:p>
          <a:p>
            <a:r>
              <a:rPr lang="es-ES" dirty="0"/>
              <a:t>Otro inconveniente es que el sistema operativo debe conocer de antemano el espacio que va </a:t>
            </a:r>
            <a:r>
              <a:rPr lang="es-ES" dirty="0" smtClean="0"/>
              <a:t>a ocupar </a:t>
            </a:r>
            <a:r>
              <a:rPr lang="es-ES" dirty="0"/>
              <a:t>el archivo. </a:t>
            </a:r>
            <a:endParaRPr lang="es-ES" dirty="0" smtClean="0"/>
          </a:p>
          <a:p>
            <a:pPr lvl="1"/>
            <a:r>
              <a:rPr lang="es-ES" dirty="0" smtClean="0"/>
              <a:t>Si </a:t>
            </a:r>
            <a:r>
              <a:rPr lang="es-ES" dirty="0"/>
              <a:t>se le asigna un hueco de tamaño superior al necesario se </a:t>
            </a:r>
            <a:r>
              <a:rPr lang="es-ES" dirty="0" smtClean="0"/>
              <a:t>producirá fragmentación </a:t>
            </a:r>
            <a:r>
              <a:rPr lang="es-ES" dirty="0"/>
              <a:t>interna. </a:t>
            </a:r>
            <a:endParaRPr lang="es-ES" dirty="0" smtClean="0"/>
          </a:p>
          <a:p>
            <a:pPr lvl="1"/>
            <a:r>
              <a:rPr lang="es-ES" dirty="0" smtClean="0"/>
              <a:t>Si </a:t>
            </a:r>
            <a:r>
              <a:rPr lang="es-ES" dirty="0"/>
              <a:t>se le asigna un espacio inferior al que podría alcanzar tendrá </a:t>
            </a:r>
            <a:r>
              <a:rPr lang="es-ES" dirty="0" smtClean="0"/>
              <a:t>que recurrirse </a:t>
            </a:r>
            <a:r>
              <a:rPr lang="es-ES" dirty="0"/>
              <a:t>a alguna estrategia cuando necesite más espacio.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974" y="4869160"/>
            <a:ext cx="5894549" cy="1859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1594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/>
              <a:t>Asignación enlazada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908721"/>
            <a:ext cx="8784976" cy="4248472"/>
          </a:xfrm>
        </p:spPr>
        <p:txBody>
          <a:bodyPr>
            <a:normAutofit fontScale="55000" lnSpcReduction="20000"/>
          </a:bodyPr>
          <a:lstStyle/>
          <a:p>
            <a:r>
              <a:rPr lang="es-ES" dirty="0" smtClean="0"/>
              <a:t>Consiste </a:t>
            </a:r>
            <a:r>
              <a:rPr lang="es-ES" dirty="0"/>
              <a:t>en almacenar al principio de cada bloque físico </a:t>
            </a:r>
            <a:r>
              <a:rPr lang="es-ES" dirty="0" smtClean="0"/>
              <a:t>asignado a </a:t>
            </a:r>
            <a:r>
              <a:rPr lang="es-ES" dirty="0"/>
              <a:t>un archivo la dirección física del siguiente bloque físico del archivo. </a:t>
            </a:r>
            <a:endParaRPr lang="es-ES" dirty="0" smtClean="0"/>
          </a:p>
          <a:p>
            <a:pPr lvl="1"/>
            <a:r>
              <a:rPr lang="es-ES" dirty="0" smtClean="0"/>
              <a:t>Así</a:t>
            </a:r>
            <a:r>
              <a:rPr lang="es-ES" dirty="0"/>
              <a:t>, se organiza como </a:t>
            </a:r>
            <a:r>
              <a:rPr lang="es-ES" dirty="0" smtClean="0"/>
              <a:t>una lista </a:t>
            </a:r>
            <a:r>
              <a:rPr lang="es-ES" dirty="0"/>
              <a:t>enlazada de bloques físicos.</a:t>
            </a:r>
          </a:p>
          <a:p>
            <a:r>
              <a:rPr lang="es-ES" dirty="0"/>
              <a:t>Permite usar cualquier bloque, por lo que no produce fragmentación externa y evita conocer </a:t>
            </a:r>
            <a:r>
              <a:rPr lang="es-ES" dirty="0" smtClean="0"/>
              <a:t>por adelantado </a:t>
            </a:r>
            <a:r>
              <a:rPr lang="es-ES" dirty="0"/>
              <a:t>el tamaño del archivo.</a:t>
            </a:r>
          </a:p>
          <a:p>
            <a:r>
              <a:rPr lang="es-ES" dirty="0"/>
              <a:t>Resulta muy lento para su utilización con archivos de acceso aleatorio ya que para localizar </a:t>
            </a:r>
            <a:r>
              <a:rPr lang="es-ES" dirty="0" smtClean="0"/>
              <a:t>un bloque </a:t>
            </a:r>
            <a:r>
              <a:rPr lang="es-ES" dirty="0"/>
              <a:t>hay que pasar por todos los anteriores.</a:t>
            </a:r>
          </a:p>
          <a:p>
            <a:r>
              <a:rPr lang="es-ES" dirty="0" smtClean="0"/>
              <a:t>La </a:t>
            </a:r>
            <a:r>
              <a:rPr lang="es-ES" dirty="0"/>
              <a:t>utilización de algunos bytes del bloque para almacenar la dirección del bloque </a:t>
            </a:r>
            <a:r>
              <a:rPr lang="es-ES" dirty="0" smtClean="0"/>
              <a:t>siguiente provoca </a:t>
            </a:r>
            <a:r>
              <a:rPr lang="es-ES" dirty="0"/>
              <a:t>que haya menos espacio disponible para datos y que este espacio no sea potencia de </a:t>
            </a:r>
            <a:r>
              <a:rPr lang="es-ES" dirty="0" smtClean="0"/>
              <a:t>dos, dificultando </a:t>
            </a:r>
            <a:r>
              <a:rPr lang="es-ES" dirty="0"/>
              <a:t>el procesamiento y la </a:t>
            </a:r>
            <a:r>
              <a:rPr lang="es-ES" dirty="0" smtClean="0"/>
              <a:t>eficiencia</a:t>
            </a:r>
          </a:p>
          <a:p>
            <a:r>
              <a:rPr lang="es-ES" dirty="0"/>
              <a:t>Una solución bastante utilizada es asignar el espacio en agrupamientos (</a:t>
            </a:r>
            <a:r>
              <a:rPr lang="es-ES" dirty="0" err="1"/>
              <a:t>clusters</a:t>
            </a:r>
            <a:r>
              <a:rPr lang="es-ES" dirty="0"/>
              <a:t>) de bloques </a:t>
            </a:r>
            <a:r>
              <a:rPr lang="es-ES" dirty="0" smtClean="0"/>
              <a:t>físicos </a:t>
            </a:r>
            <a:r>
              <a:rPr lang="es-ES" dirty="0" err="1" smtClean="0"/>
              <a:t>contíguos</a:t>
            </a:r>
            <a:r>
              <a:rPr lang="es-ES" dirty="0"/>
              <a:t>, almacenándose al comienzo la dirección del siguiente agrupamiento</a:t>
            </a:r>
            <a:r>
              <a:rPr lang="es-ES" dirty="0" smtClean="0"/>
              <a:t>.</a:t>
            </a:r>
          </a:p>
          <a:p>
            <a:r>
              <a:rPr lang="es-ES" dirty="0"/>
              <a:t>S</a:t>
            </a:r>
            <a:r>
              <a:rPr lang="es-ES" dirty="0" smtClean="0"/>
              <a:t>e </a:t>
            </a:r>
            <a:r>
              <a:rPr lang="es-ES" dirty="0"/>
              <a:t>puede utilizar una </a:t>
            </a:r>
            <a:r>
              <a:rPr lang="es-ES" dirty="0" smtClean="0"/>
              <a:t>FAT, ubicada </a:t>
            </a:r>
            <a:r>
              <a:rPr lang="es-ES" dirty="0"/>
              <a:t>en sectores contiguos después del sector de arranque. La FAT tiene una entrada por </a:t>
            </a:r>
            <a:r>
              <a:rPr lang="es-ES" dirty="0" smtClean="0"/>
              <a:t>cada bloque </a:t>
            </a:r>
            <a:r>
              <a:rPr lang="es-ES" dirty="0"/>
              <a:t>físico de la </a:t>
            </a:r>
            <a:r>
              <a:rPr lang="es-ES" dirty="0" smtClean="0"/>
              <a:t>partición</a:t>
            </a:r>
            <a:r>
              <a:rPr lang="es-ES" dirty="0"/>
              <a:t>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797152"/>
            <a:ext cx="47720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904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Objetivos docentes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 smtClean="0"/>
              <a:t>Conocer las posibles operaciones y características (tipos, atributos, estructuras internas y métodos de acceso) de los archivos soportadas por un sistema operativo.</a:t>
            </a:r>
          </a:p>
          <a:p>
            <a:r>
              <a:rPr lang="es-ES" dirty="0" smtClean="0"/>
              <a:t>Conocer las principales estructuras de los directorios y las operaciones básicas sobre los mismos soportadas por un sistema operativo.</a:t>
            </a:r>
          </a:p>
          <a:p>
            <a:r>
              <a:rPr lang="es-ES" dirty="0" smtClean="0"/>
              <a:t>Saber qué es un sistema de archivos y cuál es su estructura general.</a:t>
            </a:r>
          </a:p>
          <a:p>
            <a:r>
              <a:rPr lang="es-ES" dirty="0" smtClean="0"/>
              <a:t>Saber qué es y cómo se implementa el montaje de un sistema de ficheros.</a:t>
            </a:r>
          </a:p>
          <a:p>
            <a:r>
              <a:rPr lang="es-ES" dirty="0" smtClean="0"/>
              <a:t>Conocer cómo se puede implementar en un sistema de archivos la asignación de espacio, la gestión del espacio libre y los directorios.</a:t>
            </a:r>
          </a:p>
          <a:p>
            <a:r>
              <a:rPr lang="es-ES" dirty="0" smtClean="0"/>
              <a:t>Conocer las principales inconsistencias que puede presentar un sistema de archivos y sus posibles soluciones.</a:t>
            </a:r>
          </a:p>
          <a:p>
            <a:r>
              <a:rPr lang="es-ES" dirty="0" smtClean="0"/>
              <a:t>Conocer los principales métodos de recuperación de archivos.</a:t>
            </a:r>
          </a:p>
          <a:p>
            <a:r>
              <a:rPr lang="es-ES" dirty="0" smtClean="0"/>
              <a:t>Saber cómo influye la gestión de los archivos que realiza el sistema operativo en la eficiencia del sistema informático.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3034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8640"/>
            <a:ext cx="6226574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1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s-ES" dirty="0"/>
              <a:t>Asignación indexada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47500" lnSpcReduction="20000"/>
          </a:bodyPr>
          <a:lstStyle/>
          <a:p>
            <a:r>
              <a:rPr lang="es-ES" dirty="0"/>
              <a:t>En este método se almacena en un nodo-i los atributos de un archivo y las direcciones físicas de </a:t>
            </a:r>
            <a:r>
              <a:rPr lang="es-ES" dirty="0" smtClean="0"/>
              <a:t>los primeros </a:t>
            </a:r>
            <a:r>
              <a:rPr lang="es-ES" dirty="0"/>
              <a:t>ocho o diez bloques de un archivo. </a:t>
            </a:r>
            <a:endParaRPr lang="es-ES" dirty="0" smtClean="0"/>
          </a:p>
          <a:p>
            <a:r>
              <a:rPr lang="es-ES" dirty="0" smtClean="0"/>
              <a:t>También </a:t>
            </a:r>
            <a:r>
              <a:rPr lang="es-ES" dirty="0"/>
              <a:t>se almacenan las direcciones físicas de uno </a:t>
            </a:r>
            <a:r>
              <a:rPr lang="es-ES" dirty="0" smtClean="0"/>
              <a:t>o varios </a:t>
            </a:r>
            <a:r>
              <a:rPr lang="es-ES" dirty="0"/>
              <a:t>bloques de </a:t>
            </a:r>
            <a:r>
              <a:rPr lang="es-ES" dirty="0" err="1"/>
              <a:t>indicrección</a:t>
            </a:r>
            <a:r>
              <a:rPr lang="es-ES" dirty="0"/>
              <a:t> simple, doble o triple.</a:t>
            </a:r>
          </a:p>
          <a:p>
            <a:pPr lvl="1"/>
            <a:r>
              <a:rPr lang="es-ES" dirty="0"/>
              <a:t>Un bloque de </a:t>
            </a:r>
            <a:r>
              <a:rPr lang="es-ES" dirty="0" err="1"/>
              <a:t>indirección</a:t>
            </a:r>
            <a:r>
              <a:rPr lang="es-ES" dirty="0"/>
              <a:t> simple almacena direcciones físicas de bloques de archivo.</a:t>
            </a:r>
          </a:p>
          <a:p>
            <a:pPr lvl="1"/>
            <a:r>
              <a:rPr lang="es-ES" dirty="0"/>
              <a:t>Un bloque de </a:t>
            </a:r>
            <a:r>
              <a:rPr lang="es-ES" dirty="0" err="1"/>
              <a:t>indirección</a:t>
            </a:r>
            <a:r>
              <a:rPr lang="es-ES" dirty="0"/>
              <a:t> doble almacena direcciones físicas de bloques de </a:t>
            </a:r>
            <a:r>
              <a:rPr lang="es-ES" dirty="0" err="1"/>
              <a:t>indirección</a:t>
            </a:r>
            <a:r>
              <a:rPr lang="es-ES" dirty="0"/>
              <a:t> simple.</a:t>
            </a:r>
          </a:p>
          <a:p>
            <a:pPr lvl="1"/>
            <a:r>
              <a:rPr lang="es-ES" dirty="0"/>
              <a:t>Un bloque de </a:t>
            </a:r>
            <a:r>
              <a:rPr lang="es-ES" dirty="0" err="1"/>
              <a:t>indirección</a:t>
            </a:r>
            <a:r>
              <a:rPr lang="es-ES" dirty="0"/>
              <a:t> triple almacena direcciones físicas de bloques de </a:t>
            </a:r>
            <a:r>
              <a:rPr lang="es-ES" dirty="0" err="1"/>
              <a:t>indirección</a:t>
            </a:r>
            <a:r>
              <a:rPr lang="es-ES" dirty="0"/>
              <a:t> doble.</a:t>
            </a:r>
          </a:p>
          <a:p>
            <a:r>
              <a:rPr lang="es-ES" dirty="0"/>
              <a:t>Cada archivo tiene asociado un número entero positivo denominado número de nodo- i. Al </a:t>
            </a:r>
            <a:r>
              <a:rPr lang="es-ES" dirty="0" smtClean="0"/>
              <a:t>principio de </a:t>
            </a:r>
            <a:r>
              <a:rPr lang="es-ES" dirty="0"/>
              <a:t>la partición se mantiene una lista con todos los nodos-i existentes. </a:t>
            </a:r>
            <a:endParaRPr lang="es-ES" dirty="0" smtClean="0"/>
          </a:p>
          <a:p>
            <a:pPr lvl="1"/>
            <a:r>
              <a:rPr lang="es-ES" dirty="0" smtClean="0"/>
              <a:t>El </a:t>
            </a:r>
            <a:r>
              <a:rPr lang="es-ES" dirty="0"/>
              <a:t>número de nodo-i </a:t>
            </a:r>
            <a:r>
              <a:rPr lang="es-ES" dirty="0" smtClean="0"/>
              <a:t>asociado a </a:t>
            </a:r>
            <a:r>
              <a:rPr lang="es-ES" dirty="0"/>
              <a:t>un archivo se almacena en la entrada de directorio que contiene al archivo.</a:t>
            </a:r>
          </a:p>
          <a:p>
            <a:r>
              <a:rPr lang="es-ES" dirty="0"/>
              <a:t>Este método se puede usar tanto para archivos de acceso secuencial como aleatorio. </a:t>
            </a:r>
            <a:endParaRPr lang="es-ES" dirty="0" smtClean="0"/>
          </a:p>
          <a:p>
            <a:r>
              <a:rPr lang="es-ES" dirty="0" smtClean="0"/>
              <a:t>No produce fragmentación </a:t>
            </a:r>
            <a:r>
              <a:rPr lang="es-ES" dirty="0"/>
              <a:t>externa y permite que el espacio de los bloques físicos que contienen datos </a:t>
            </a:r>
            <a:r>
              <a:rPr lang="es-ES" dirty="0" smtClean="0"/>
              <a:t>puedan ser </a:t>
            </a:r>
            <a:r>
              <a:rPr lang="es-ES" dirty="0"/>
              <a:t>utilizados totalmente. </a:t>
            </a:r>
            <a:endParaRPr lang="es-ES" dirty="0" smtClean="0"/>
          </a:p>
          <a:p>
            <a:r>
              <a:rPr lang="es-ES" dirty="0" smtClean="0"/>
              <a:t>Su </a:t>
            </a:r>
            <a:r>
              <a:rPr lang="es-ES" dirty="0"/>
              <a:t>implementación requiere de menos memoria principal que la FAT, </a:t>
            </a:r>
            <a:r>
              <a:rPr lang="es-ES" dirty="0" smtClean="0"/>
              <a:t>ya que </a:t>
            </a:r>
            <a:r>
              <a:rPr lang="es-ES" dirty="0"/>
              <a:t>solo es necesario mantener en memoria los nodos-i de los archivos abiertos.</a:t>
            </a:r>
          </a:p>
          <a:p>
            <a:r>
              <a:rPr lang="es-ES" dirty="0"/>
              <a:t>La principal desventaja es que el </a:t>
            </a:r>
            <a:r>
              <a:rPr lang="es-ES" dirty="0" smtClean="0"/>
              <a:t>tiempo de </a:t>
            </a:r>
            <a:r>
              <a:rPr lang="es-ES" dirty="0"/>
              <a:t>acceso a un bloque de archivo depende de la </a:t>
            </a:r>
            <a:r>
              <a:rPr lang="es-ES" dirty="0" smtClean="0"/>
              <a:t>estructura interna </a:t>
            </a:r>
            <a:r>
              <a:rPr lang="es-ES" dirty="0"/>
              <a:t>del nodo-i. </a:t>
            </a:r>
            <a:endParaRPr lang="es-ES" dirty="0" smtClean="0"/>
          </a:p>
          <a:p>
            <a:pPr lvl="1"/>
            <a:r>
              <a:rPr lang="es-ES" dirty="0" smtClean="0"/>
              <a:t>En </a:t>
            </a:r>
            <a:r>
              <a:rPr lang="es-ES" dirty="0"/>
              <a:t>el mejor de los casos y suponiendo que el nodo-i del archivo ya ha </a:t>
            </a:r>
            <a:r>
              <a:rPr lang="es-ES" dirty="0" smtClean="0"/>
              <a:t>sido cargado </a:t>
            </a:r>
            <a:r>
              <a:rPr lang="es-ES" dirty="0"/>
              <a:t>en memoria principal, si se desea acceder a uno de los primeros bloques del disco sólo </a:t>
            </a:r>
            <a:r>
              <a:rPr lang="es-ES" dirty="0" smtClean="0"/>
              <a:t>hay que </a:t>
            </a:r>
            <a:r>
              <a:rPr lang="es-ES" dirty="0"/>
              <a:t>hacer una lectura para acceder a dicho bloque, pero si se trata de bloques a los que se accede </a:t>
            </a:r>
            <a:r>
              <a:rPr lang="es-ES" dirty="0" smtClean="0"/>
              <a:t>a través </a:t>
            </a:r>
            <a:r>
              <a:rPr lang="es-ES" dirty="0"/>
              <a:t>de bloques de </a:t>
            </a:r>
            <a:r>
              <a:rPr lang="es-ES" dirty="0" err="1"/>
              <a:t>indirección</a:t>
            </a:r>
            <a:r>
              <a:rPr lang="es-ES" dirty="0"/>
              <a:t> simple, doble o triple, habrá que hacer una, dos o tres </a:t>
            </a:r>
            <a:r>
              <a:rPr lang="es-ES" dirty="0" smtClean="0"/>
              <a:t>lecturas adicionales </a:t>
            </a:r>
            <a:r>
              <a:rPr lang="es-ES" dirty="0"/>
              <a:t>en disco.</a:t>
            </a:r>
          </a:p>
        </p:txBody>
      </p:sp>
    </p:spTree>
    <p:extLst>
      <p:ext uri="{BB962C8B-B14F-4D97-AF65-F5344CB8AC3E}">
        <p14:creationId xmlns:p14="http://schemas.microsoft.com/office/powerpoint/2010/main" val="14638788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Asignación indexada</a:t>
            </a:r>
            <a:endParaRPr lang="es-E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50" y="1628800"/>
            <a:ext cx="5391150" cy="504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2936"/>
            <a:ext cx="41148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83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Gestión del espacio libre</a:t>
            </a:r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71697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dirty="0"/>
              <a:t>Mapa de bits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r>
              <a:rPr lang="es-ES" dirty="0"/>
              <a:t>Cada bloque de disco tiene asignado un bit. </a:t>
            </a:r>
            <a:endParaRPr lang="es-ES" dirty="0" smtClean="0"/>
          </a:p>
          <a:p>
            <a:pPr lvl="1"/>
            <a:r>
              <a:rPr lang="es-ES" dirty="0" smtClean="0"/>
              <a:t>Si </a:t>
            </a:r>
            <a:r>
              <a:rPr lang="es-ES" dirty="0"/>
              <a:t>el bloque está ocupado se marca con un 0 y si </a:t>
            </a:r>
            <a:r>
              <a:rPr lang="es-ES" dirty="0" smtClean="0"/>
              <a:t>está libre </a:t>
            </a:r>
            <a:r>
              <a:rPr lang="es-ES" dirty="0"/>
              <a:t>con un 1 (o viceversa). </a:t>
            </a:r>
            <a:endParaRPr lang="es-ES" dirty="0" smtClean="0"/>
          </a:p>
          <a:p>
            <a:r>
              <a:rPr lang="es-ES" dirty="0" smtClean="0"/>
              <a:t>Si </a:t>
            </a:r>
            <a:r>
              <a:rPr lang="es-ES" dirty="0"/>
              <a:t>la partición ocupa N bloques, serán necesarios N bits.</a:t>
            </a:r>
          </a:p>
          <a:p>
            <a:r>
              <a:rPr lang="es-ES" dirty="0"/>
              <a:t>Su principal ventaja es la sencillez para encontrar el primer bloque libre o el primer conjunto de </a:t>
            </a:r>
            <a:r>
              <a:rPr lang="es-ES" dirty="0" smtClean="0"/>
              <a:t>k bloques </a:t>
            </a:r>
            <a:r>
              <a:rPr lang="es-ES" dirty="0"/>
              <a:t>libres consecutivos. </a:t>
            </a:r>
            <a:endParaRPr lang="es-ES" dirty="0" smtClean="0"/>
          </a:p>
          <a:p>
            <a:r>
              <a:rPr lang="es-ES" dirty="0" smtClean="0"/>
              <a:t>El </a:t>
            </a:r>
            <a:r>
              <a:rPr lang="es-ES" dirty="0"/>
              <a:t>principal inconveniente es que se precisa tener el mapa completo </a:t>
            </a:r>
            <a:r>
              <a:rPr lang="es-ES" dirty="0" smtClean="0"/>
              <a:t>en memoria </a:t>
            </a:r>
            <a:r>
              <a:rPr lang="es-ES" dirty="0"/>
              <a:t>principal.</a:t>
            </a:r>
          </a:p>
        </p:txBody>
      </p:sp>
    </p:spTree>
    <p:extLst>
      <p:ext uri="{BB962C8B-B14F-4D97-AF65-F5344CB8AC3E}">
        <p14:creationId xmlns:p14="http://schemas.microsoft.com/office/powerpoint/2010/main" val="5988261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/>
              <a:t>Lista enlazada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836711"/>
            <a:ext cx="8229600" cy="2277487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Si un bloque de disco puede almacenar N </a:t>
            </a:r>
            <a:r>
              <a:rPr lang="es-ES" baseline="-25000" dirty="0"/>
              <a:t>D</a:t>
            </a:r>
            <a:r>
              <a:rPr lang="es-ES" dirty="0"/>
              <a:t> direcciones de bloque, en cada bloque de la </a:t>
            </a:r>
            <a:r>
              <a:rPr lang="es-ES" dirty="0" smtClean="0"/>
              <a:t>lista contendrá </a:t>
            </a:r>
            <a:r>
              <a:rPr lang="es-ES" dirty="0"/>
              <a:t>la dirección del siguiente bloque y N </a:t>
            </a:r>
            <a:r>
              <a:rPr lang="es-ES" baseline="-25000" dirty="0"/>
              <a:t>D - 1 </a:t>
            </a:r>
            <a:r>
              <a:rPr lang="es-ES" dirty="0"/>
              <a:t>direcciones de bloques libres.</a:t>
            </a:r>
          </a:p>
          <a:p>
            <a:r>
              <a:rPr lang="es-ES" dirty="0"/>
              <a:t>La principal ventaja es que sólo es necesario mantener en memoria un bloque de la lista enlazada.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114199"/>
            <a:ext cx="6212648" cy="3717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40482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dirty="0"/>
              <a:t>Implementación de directorios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Un directorio es un archivo que almacena una lista de los archivos y subdirectorios que contiene.</a:t>
            </a:r>
          </a:p>
          <a:p>
            <a:pPr lvl="1"/>
            <a:r>
              <a:rPr lang="es-ES" dirty="0"/>
              <a:t>Algunos sistemas, como </a:t>
            </a:r>
            <a:r>
              <a:rPr lang="es-ES" dirty="0" smtClean="0"/>
              <a:t>FAT-32 </a:t>
            </a:r>
            <a:endParaRPr lang="es-ES" dirty="0" smtClean="0"/>
          </a:p>
          <a:p>
            <a:pPr lvl="2"/>
            <a:r>
              <a:rPr lang="es-ES" dirty="0"/>
              <a:t>A</a:t>
            </a:r>
            <a:r>
              <a:rPr lang="es-ES" dirty="0" smtClean="0"/>
              <a:t>lmacena </a:t>
            </a:r>
            <a:r>
              <a:rPr lang="es-ES" dirty="0"/>
              <a:t>en cada entrada de un directorio el nombre del archivo </a:t>
            </a:r>
            <a:r>
              <a:rPr lang="es-ES" dirty="0" smtClean="0"/>
              <a:t>o subdirectorio </a:t>
            </a:r>
            <a:r>
              <a:rPr lang="es-ES" dirty="0"/>
              <a:t>y sus atributos, entre los que se encuentra la información para localizar los bloques </a:t>
            </a:r>
            <a:r>
              <a:rPr lang="es-ES" dirty="0" smtClean="0"/>
              <a:t>de datos </a:t>
            </a:r>
            <a:r>
              <a:rPr lang="es-ES" dirty="0"/>
              <a:t>que lo contiene.</a:t>
            </a:r>
          </a:p>
          <a:p>
            <a:pPr lvl="1"/>
            <a:r>
              <a:rPr lang="es-ES" dirty="0"/>
              <a:t>En UFS (UNIX) o ext2 de Linux, </a:t>
            </a:r>
            <a:endParaRPr lang="es-ES" dirty="0" smtClean="0"/>
          </a:p>
          <a:p>
            <a:pPr lvl="2"/>
            <a:r>
              <a:rPr lang="es-ES" dirty="0" smtClean="0"/>
              <a:t>Se </a:t>
            </a:r>
            <a:r>
              <a:rPr lang="es-ES" dirty="0"/>
              <a:t>almacena en cada entrada el nombre del archivo </a:t>
            </a:r>
            <a:r>
              <a:rPr lang="es-ES" dirty="0" smtClean="0"/>
              <a:t>o subdirectorio </a:t>
            </a:r>
            <a:r>
              <a:rPr lang="es-ES" dirty="0"/>
              <a:t>y un puntero (número de nodo-i) a la estructura de datos (nodo-i) donde se </a:t>
            </a:r>
            <a:r>
              <a:rPr lang="es-ES" dirty="0" smtClean="0"/>
              <a:t>almacenan los </a:t>
            </a:r>
            <a:r>
              <a:rPr lang="es-ES" dirty="0"/>
              <a:t>atributos del archivo. </a:t>
            </a:r>
            <a:endParaRPr lang="es-ES" dirty="0" smtClean="0"/>
          </a:p>
          <a:p>
            <a:pPr lvl="2"/>
            <a:r>
              <a:rPr lang="es-ES" dirty="0" smtClean="0"/>
              <a:t>Esta </a:t>
            </a:r>
            <a:r>
              <a:rPr lang="es-ES" dirty="0"/>
              <a:t>organización precisa de un acceso más a disco para copiar el nodo-i </a:t>
            </a:r>
            <a:r>
              <a:rPr lang="es-ES" dirty="0" smtClean="0"/>
              <a:t>a memoria </a:t>
            </a:r>
            <a:r>
              <a:rPr lang="es-ES" dirty="0"/>
              <a:t>principal.</a:t>
            </a:r>
          </a:p>
        </p:txBody>
      </p:sp>
    </p:spTree>
    <p:extLst>
      <p:ext uri="{BB962C8B-B14F-4D97-AF65-F5344CB8AC3E}">
        <p14:creationId xmlns:p14="http://schemas.microsoft.com/office/powerpoint/2010/main" val="24811570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Entradas de Directorios</a:t>
            </a:r>
            <a:endParaRPr lang="es-E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90" y="1124744"/>
            <a:ext cx="6541173" cy="5407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2398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Implementaciones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616624"/>
          </a:xfrm>
        </p:spPr>
        <p:txBody>
          <a:bodyPr>
            <a:normAutofit fontScale="55000" lnSpcReduction="20000"/>
          </a:bodyPr>
          <a:lstStyle/>
          <a:p>
            <a:r>
              <a:rPr lang="es-ES" b="1" dirty="0"/>
              <a:t>Directorios con entradas de igual </a:t>
            </a:r>
            <a:r>
              <a:rPr lang="es-ES" b="1" dirty="0" smtClean="0"/>
              <a:t>tamaño</a:t>
            </a:r>
            <a:endParaRPr lang="es-ES" dirty="0" smtClean="0"/>
          </a:p>
          <a:p>
            <a:pPr lvl="1"/>
            <a:r>
              <a:rPr lang="es-ES" dirty="0" smtClean="0"/>
              <a:t>En </a:t>
            </a:r>
            <a:r>
              <a:rPr lang="es-ES" dirty="0"/>
              <a:t>cada entrada se almacenan las </a:t>
            </a:r>
            <a:r>
              <a:rPr lang="es-ES" dirty="0" smtClean="0"/>
              <a:t>informaciones asociadas </a:t>
            </a:r>
            <a:r>
              <a:rPr lang="es-ES" dirty="0"/>
              <a:t>al archivo y a continuación el nombre del archivo. </a:t>
            </a:r>
            <a:endParaRPr lang="es-ES" dirty="0" smtClean="0"/>
          </a:p>
          <a:p>
            <a:pPr lvl="2"/>
            <a:r>
              <a:rPr lang="es-ES" dirty="0" smtClean="0"/>
              <a:t>Es </a:t>
            </a:r>
            <a:r>
              <a:rPr lang="es-ES" dirty="0"/>
              <a:t>sencilla de gestionar </a:t>
            </a:r>
            <a:r>
              <a:rPr lang="es-ES" dirty="0" smtClean="0"/>
              <a:t>pero para </a:t>
            </a:r>
            <a:r>
              <a:rPr lang="es-ES" dirty="0"/>
              <a:t>dar soporte de nombres largos cada entrada debe tener ese máximo, lo que supone </a:t>
            </a:r>
            <a:r>
              <a:rPr lang="es-ES" dirty="0" smtClean="0"/>
              <a:t>un derroche </a:t>
            </a:r>
            <a:r>
              <a:rPr lang="es-ES" dirty="0"/>
              <a:t>de espacio.</a:t>
            </a:r>
          </a:p>
          <a:p>
            <a:r>
              <a:rPr lang="es-ES" b="1" dirty="0" smtClean="0"/>
              <a:t>Directorios </a:t>
            </a:r>
            <a:r>
              <a:rPr lang="es-ES" b="1" dirty="0"/>
              <a:t>con entradas de tamaño </a:t>
            </a:r>
            <a:r>
              <a:rPr lang="es-ES" b="1" dirty="0" smtClean="0"/>
              <a:t>variable</a:t>
            </a:r>
            <a:endParaRPr lang="es-ES" dirty="0" smtClean="0"/>
          </a:p>
          <a:p>
            <a:pPr lvl="1"/>
            <a:r>
              <a:rPr lang="es-ES" dirty="0" smtClean="0"/>
              <a:t>Primero </a:t>
            </a:r>
            <a:r>
              <a:rPr lang="es-ES" dirty="0"/>
              <a:t>se almacena el tamaño que ocupa </a:t>
            </a:r>
            <a:r>
              <a:rPr lang="es-ES" dirty="0" smtClean="0"/>
              <a:t>la entrada</a:t>
            </a:r>
            <a:r>
              <a:rPr lang="es-ES" dirty="0"/>
              <a:t>, a continuación la información asociada a la entrada (atributos o nodo-i y </a:t>
            </a:r>
            <a:r>
              <a:rPr lang="es-ES" dirty="0" smtClean="0"/>
              <a:t>finalmente el </a:t>
            </a:r>
            <a:r>
              <a:rPr lang="es-ES" dirty="0"/>
              <a:t>nombre de archivo (hasta un cierto tamaño) al que se le añade un carácter especial </a:t>
            </a:r>
            <a:r>
              <a:rPr lang="es-ES" dirty="0" smtClean="0"/>
              <a:t>para marcar </a:t>
            </a:r>
            <a:r>
              <a:rPr lang="es-ES" dirty="0"/>
              <a:t>el final del nombre. </a:t>
            </a:r>
            <a:endParaRPr lang="es-ES" dirty="0" smtClean="0"/>
          </a:p>
          <a:p>
            <a:pPr lvl="1"/>
            <a:r>
              <a:rPr lang="es-ES" dirty="0" smtClean="0"/>
              <a:t>Cada </a:t>
            </a:r>
            <a:r>
              <a:rPr lang="es-ES" dirty="0"/>
              <a:t>entrada se rellena para que coincida con un entero </a:t>
            </a:r>
            <a:r>
              <a:rPr lang="es-ES" dirty="0" smtClean="0"/>
              <a:t>positivo de </a:t>
            </a:r>
            <a:r>
              <a:rPr lang="es-ES" dirty="0"/>
              <a:t>palabras de memoria principal. </a:t>
            </a:r>
            <a:endParaRPr lang="es-ES" dirty="0" smtClean="0"/>
          </a:p>
          <a:p>
            <a:pPr lvl="1"/>
            <a:r>
              <a:rPr lang="es-ES" dirty="0" smtClean="0"/>
              <a:t>Como </a:t>
            </a:r>
            <a:r>
              <a:rPr lang="es-ES" dirty="0"/>
              <a:t>máximo se </a:t>
            </a:r>
            <a:r>
              <a:rPr lang="es-ES" dirty="0" smtClean="0"/>
              <a:t>desperdicia </a:t>
            </a:r>
            <a:r>
              <a:rPr lang="es-ES" dirty="0"/>
              <a:t>casi una palabra. </a:t>
            </a:r>
            <a:endParaRPr lang="es-ES" dirty="0" smtClean="0"/>
          </a:p>
          <a:p>
            <a:pPr lvl="1"/>
            <a:r>
              <a:rPr lang="es-ES" dirty="0" smtClean="0"/>
              <a:t>Cuando se eliminan </a:t>
            </a:r>
            <a:r>
              <a:rPr lang="es-ES" dirty="0"/>
              <a:t>entradas quedan huecos de longitud variable, generando fragmentación externa </a:t>
            </a:r>
            <a:r>
              <a:rPr lang="es-ES" dirty="0" smtClean="0"/>
              <a:t>que puede </a:t>
            </a:r>
            <a:r>
              <a:rPr lang="es-ES" dirty="0"/>
              <a:t>precisar de una compactación del directorio.</a:t>
            </a:r>
          </a:p>
          <a:p>
            <a:r>
              <a:rPr lang="es-ES" b="1" dirty="0"/>
              <a:t>D</a:t>
            </a:r>
            <a:r>
              <a:rPr lang="es-ES" b="1" dirty="0" smtClean="0"/>
              <a:t>irectorios </a:t>
            </a:r>
            <a:r>
              <a:rPr lang="es-ES" b="1" dirty="0"/>
              <a:t>con entradas de igual tamaño y montículo (</a:t>
            </a:r>
            <a:r>
              <a:rPr lang="es-ES" b="1" dirty="0" err="1"/>
              <a:t>heap</a:t>
            </a:r>
            <a:r>
              <a:rPr lang="es-ES" dirty="0" smtClean="0"/>
              <a:t>)</a:t>
            </a:r>
          </a:p>
          <a:p>
            <a:pPr lvl="1"/>
            <a:r>
              <a:rPr lang="es-ES" dirty="0" smtClean="0"/>
              <a:t>Para </a:t>
            </a:r>
            <a:r>
              <a:rPr lang="es-ES" dirty="0"/>
              <a:t>almacenar los </a:t>
            </a:r>
            <a:r>
              <a:rPr lang="es-ES" dirty="0" smtClean="0"/>
              <a:t>nombres de </a:t>
            </a:r>
            <a:r>
              <a:rPr lang="es-ES" dirty="0"/>
              <a:t>los archivos. </a:t>
            </a:r>
            <a:endParaRPr lang="es-ES" dirty="0" smtClean="0"/>
          </a:p>
          <a:p>
            <a:pPr lvl="2"/>
            <a:r>
              <a:rPr lang="es-ES" dirty="0" smtClean="0"/>
              <a:t>Se </a:t>
            </a:r>
            <a:r>
              <a:rPr lang="es-ES" dirty="0"/>
              <a:t>almacena un puntero al comienzo del nombre de archivo dentro </a:t>
            </a:r>
            <a:r>
              <a:rPr lang="es-ES" dirty="0" smtClean="0"/>
              <a:t>del montículo </a:t>
            </a:r>
            <a:r>
              <a:rPr lang="es-ES" dirty="0"/>
              <a:t>y sus atributos o nodo-i. </a:t>
            </a:r>
            <a:endParaRPr lang="es-ES" dirty="0" smtClean="0"/>
          </a:p>
          <a:p>
            <a:pPr lvl="1"/>
            <a:r>
              <a:rPr lang="es-ES" dirty="0" smtClean="0"/>
              <a:t>Elimina </a:t>
            </a:r>
            <a:r>
              <a:rPr lang="es-ES" dirty="0"/>
              <a:t>la fragmentación externa y no es </a:t>
            </a:r>
            <a:r>
              <a:rPr lang="es-ES" dirty="0" smtClean="0"/>
              <a:t>necesario incluir </a:t>
            </a:r>
            <a:r>
              <a:rPr lang="es-ES" dirty="0"/>
              <a:t>caracteres de relleno, pero es de </a:t>
            </a:r>
            <a:r>
              <a:rPr lang="es-ES" dirty="0" smtClean="0"/>
              <a:t> administración </a:t>
            </a:r>
            <a:r>
              <a:rPr lang="es-ES" dirty="0"/>
              <a:t>más complicada al tener </a:t>
            </a:r>
            <a:r>
              <a:rPr lang="es-ES" dirty="0" smtClean="0"/>
              <a:t>que gestionarse </a:t>
            </a:r>
            <a:r>
              <a:rPr lang="es-ES" dirty="0"/>
              <a:t>el montículo</a:t>
            </a:r>
            <a:r>
              <a:rPr lang="es-ES" dirty="0" smtClean="0"/>
              <a:t>.</a:t>
            </a:r>
          </a:p>
          <a:p>
            <a:r>
              <a:rPr lang="es-ES" dirty="0" smtClean="0"/>
              <a:t>La </a:t>
            </a:r>
            <a:r>
              <a:rPr lang="es-ES" dirty="0"/>
              <a:t>búsqueda de un </a:t>
            </a:r>
            <a:r>
              <a:rPr lang="es-ES" dirty="0" smtClean="0"/>
              <a:t>archivo en </a:t>
            </a:r>
            <a:r>
              <a:rPr lang="es-ES" dirty="0"/>
              <a:t>un </a:t>
            </a:r>
            <a:r>
              <a:rPr lang="es-ES" dirty="0" smtClean="0"/>
              <a:t>directorio</a:t>
            </a:r>
          </a:p>
          <a:p>
            <a:pPr lvl="1"/>
            <a:r>
              <a:rPr lang="es-ES" dirty="0" smtClean="0"/>
              <a:t>Se </a:t>
            </a:r>
            <a:r>
              <a:rPr lang="es-ES" dirty="0"/>
              <a:t>puede mantener </a:t>
            </a:r>
            <a:r>
              <a:rPr lang="es-ES" b="1" dirty="0"/>
              <a:t>una cache </a:t>
            </a:r>
            <a:r>
              <a:rPr lang="es-ES" dirty="0"/>
              <a:t>de directorios con las entradas </a:t>
            </a:r>
            <a:r>
              <a:rPr lang="es-ES" dirty="0" smtClean="0"/>
              <a:t>recientemente accedidas o</a:t>
            </a:r>
          </a:p>
          <a:p>
            <a:pPr lvl="1"/>
            <a:r>
              <a:rPr lang="es-ES" dirty="0" smtClean="0"/>
              <a:t>Implementar </a:t>
            </a:r>
            <a:r>
              <a:rPr lang="es-ES" dirty="0"/>
              <a:t>cada directorio con </a:t>
            </a:r>
            <a:r>
              <a:rPr lang="es-ES" b="1" dirty="0"/>
              <a:t>una tabla hash </a:t>
            </a:r>
            <a:r>
              <a:rPr lang="es-ES" dirty="0"/>
              <a:t>y su lista de </a:t>
            </a:r>
            <a:r>
              <a:rPr lang="es-ES" dirty="0" smtClean="0"/>
              <a:t>archivos </a:t>
            </a:r>
            <a:r>
              <a:rPr lang="es-ES" dirty="0"/>
              <a:t>y subdirectorios.</a:t>
            </a:r>
          </a:p>
        </p:txBody>
      </p:sp>
    </p:spTree>
    <p:extLst>
      <p:ext uri="{BB962C8B-B14F-4D97-AF65-F5344CB8AC3E}">
        <p14:creationId xmlns:p14="http://schemas.microsoft.com/office/powerpoint/2010/main" val="41773126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Ejemplos</a:t>
            </a:r>
            <a:endParaRPr lang="es-E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96752"/>
            <a:ext cx="6383263" cy="5197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348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Tipos de archivos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72608"/>
          </a:xfrm>
        </p:spPr>
        <p:txBody>
          <a:bodyPr>
            <a:normAutofit fontScale="62500" lnSpcReduction="20000"/>
          </a:bodyPr>
          <a:lstStyle/>
          <a:p>
            <a:r>
              <a:rPr lang="es-ES" dirty="0" smtClean="0"/>
              <a:t>Un archivo informático se puede definir como un conjunto de información relacionada que se almacena en memoria secundaria y que se identifica mediante un nombre, como una cadena de caracteres. </a:t>
            </a:r>
          </a:p>
          <a:p>
            <a:pPr lvl="1"/>
            <a:r>
              <a:rPr lang="es-ES" dirty="0" smtClean="0"/>
              <a:t>Un archivo contiene programas o datos.</a:t>
            </a:r>
          </a:p>
          <a:p>
            <a:r>
              <a:rPr lang="es-ES" dirty="0" smtClean="0"/>
              <a:t>Dos de los tipos de archivos </a:t>
            </a:r>
            <a:r>
              <a:rPr lang="es-ES" dirty="0" err="1" smtClean="0"/>
              <a:t>comunmente</a:t>
            </a:r>
            <a:r>
              <a:rPr lang="es-ES" dirty="0" smtClean="0"/>
              <a:t>  soportados por los sistemas operativos son los directorios y los archivos regulares u ordinarios.</a:t>
            </a:r>
          </a:p>
          <a:p>
            <a:pPr lvl="1"/>
            <a:r>
              <a:rPr lang="es-ES" dirty="0" smtClean="0"/>
              <a:t>Un directorio es un archivo que almacena una lista de los archivos y otros directorios que contiene.</a:t>
            </a:r>
          </a:p>
          <a:p>
            <a:r>
              <a:rPr lang="es-ES" dirty="0" smtClean="0"/>
              <a:t>Un archivo regular puede ser un archivo ASCII o un archivo binario.</a:t>
            </a:r>
          </a:p>
          <a:p>
            <a:pPr lvl="1"/>
            <a:r>
              <a:rPr lang="es-ES" dirty="0" smtClean="0"/>
              <a:t>Un archivo binario</a:t>
            </a:r>
          </a:p>
          <a:p>
            <a:pPr lvl="2"/>
            <a:r>
              <a:rPr lang="es-ES" dirty="0" smtClean="0"/>
              <a:t>Contiene información de cualquier tipo codificado en binario con una estructura determinada que solo puede ser interpretada por los programas que los utilizan.</a:t>
            </a:r>
          </a:p>
          <a:p>
            <a:pPr lvl="1"/>
            <a:r>
              <a:rPr lang="es-ES" dirty="0" smtClean="0"/>
              <a:t>Un archivo ASCII </a:t>
            </a:r>
          </a:p>
          <a:p>
            <a:pPr lvl="2"/>
            <a:r>
              <a:rPr lang="es-ES" dirty="0" smtClean="0"/>
              <a:t>Está compuesto de líneas de caracteres ASCII codificados en binario que no requiere de un programa que las interprete.</a:t>
            </a:r>
          </a:p>
          <a:p>
            <a:r>
              <a:rPr lang="es-ES" dirty="0" smtClean="0"/>
              <a:t>El nombre de un archivo es una cadena de caracteres. </a:t>
            </a:r>
          </a:p>
          <a:p>
            <a:pPr lvl="1"/>
            <a:r>
              <a:rPr lang="es-ES" dirty="0" smtClean="0"/>
              <a:t>Cada sistema de archivos soportado por el sistema operativo especifica la longitud máxima y el tipo de caracteres que puede tener. </a:t>
            </a:r>
          </a:p>
          <a:p>
            <a:pPr lvl="2"/>
            <a:r>
              <a:rPr lang="es-ES" dirty="0" smtClean="0"/>
              <a:t>La extensión del archivo proporciona información sobre el tipo de archivo. </a:t>
            </a:r>
          </a:p>
          <a:p>
            <a:pPr lvl="3"/>
            <a:r>
              <a:rPr lang="es-ES" dirty="0" smtClean="0"/>
              <a:t>Sistemas como UNIX ignoran las extensiones y otros como Windows las reconoce e interpretan asociándolas con el programa que los genera.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61569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914525"/>
            <a:ext cx="5438775" cy="494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75515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s-ES" dirty="0"/>
              <a:t>Consistencia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23528" y="836712"/>
            <a:ext cx="8640960" cy="5616624"/>
          </a:xfrm>
        </p:spPr>
        <p:txBody>
          <a:bodyPr>
            <a:normAutofit fontScale="92500"/>
          </a:bodyPr>
          <a:lstStyle/>
          <a:p>
            <a:r>
              <a:rPr lang="es-ES" sz="2000" dirty="0"/>
              <a:t>Un bloque no aparece en la lista de bloques libres ni está asignado a ningún archivo</a:t>
            </a:r>
            <a:r>
              <a:rPr lang="es-ES" sz="2000" dirty="0" smtClean="0"/>
              <a:t>.</a:t>
            </a:r>
          </a:p>
          <a:p>
            <a:pPr lvl="1"/>
            <a:r>
              <a:rPr lang="es-ES" sz="1600" dirty="0" smtClean="0"/>
              <a:t>Se soluciona </a:t>
            </a:r>
            <a:r>
              <a:rPr lang="es-ES" sz="1600" dirty="0"/>
              <a:t>añadiendo el bloque a la lista de bloques libres</a:t>
            </a:r>
            <a:r>
              <a:rPr lang="es-ES" sz="1600" dirty="0" smtClean="0"/>
              <a:t>.</a:t>
            </a:r>
          </a:p>
          <a:p>
            <a:r>
              <a:rPr lang="es-ES" sz="2000" dirty="0"/>
              <a:t>Un bloque figura en la lista de bloques libres y también está asignado a un archivo. </a:t>
            </a:r>
            <a:endParaRPr lang="es-ES" sz="2000" dirty="0" smtClean="0"/>
          </a:p>
          <a:p>
            <a:pPr lvl="1"/>
            <a:r>
              <a:rPr lang="es-ES" sz="1600" dirty="0" smtClean="0"/>
              <a:t>Se elimina </a:t>
            </a:r>
            <a:r>
              <a:rPr lang="es-ES" sz="1600" dirty="0"/>
              <a:t>el bloque de la lista de bloques libres.</a:t>
            </a:r>
          </a:p>
          <a:p>
            <a:r>
              <a:rPr lang="es-ES" sz="2000" dirty="0" smtClean="0"/>
              <a:t>Un </a:t>
            </a:r>
            <a:r>
              <a:rPr lang="es-ES" sz="2000" dirty="0"/>
              <a:t>bloque figura varias veces en la lista de bloques libres. </a:t>
            </a:r>
            <a:endParaRPr lang="es-ES" sz="2000" dirty="0" smtClean="0"/>
          </a:p>
          <a:p>
            <a:pPr lvl="1"/>
            <a:r>
              <a:rPr lang="es-ES" sz="1600" dirty="0" smtClean="0"/>
              <a:t>Solo </a:t>
            </a:r>
            <a:r>
              <a:rPr lang="es-ES" sz="1600" dirty="0"/>
              <a:t>aparece si se </a:t>
            </a:r>
            <a:r>
              <a:rPr lang="es-ES" sz="1600" dirty="0" smtClean="0"/>
              <a:t>implementa mediante </a:t>
            </a:r>
            <a:r>
              <a:rPr lang="es-ES" sz="1600" dirty="0"/>
              <a:t>lista enlazada de bloques libres y se soluciona reconstruyendo la lista.</a:t>
            </a:r>
          </a:p>
          <a:p>
            <a:r>
              <a:rPr lang="es-ES" sz="2000" dirty="0" smtClean="0"/>
              <a:t>Un </a:t>
            </a:r>
            <a:r>
              <a:rPr lang="es-ES" sz="2000" dirty="0"/>
              <a:t>bloque está asignado a N archivos, siendo N &gt; 1. </a:t>
            </a:r>
            <a:endParaRPr lang="es-ES" sz="2000" dirty="0" smtClean="0"/>
          </a:p>
          <a:p>
            <a:pPr lvl="1"/>
            <a:r>
              <a:rPr lang="es-ES" sz="1600" dirty="0" smtClean="0"/>
              <a:t>Es </a:t>
            </a:r>
            <a:r>
              <a:rPr lang="es-ES" sz="1600" dirty="0"/>
              <a:t>la peor situación y </a:t>
            </a:r>
            <a:r>
              <a:rPr lang="es-ES" sz="1600" dirty="0" smtClean="0"/>
              <a:t>puede solucionarse </a:t>
            </a:r>
            <a:r>
              <a:rPr lang="es-ES" sz="1600" dirty="0"/>
              <a:t>copiado ese bloque a N - 1 bloques libres. </a:t>
            </a:r>
            <a:endParaRPr lang="es-ES" sz="1600" dirty="0" smtClean="0"/>
          </a:p>
          <a:p>
            <a:pPr lvl="1"/>
            <a:r>
              <a:rPr lang="es-ES" sz="1600" dirty="0" smtClean="0"/>
              <a:t>Se </a:t>
            </a:r>
            <a:r>
              <a:rPr lang="es-ES" sz="1600" dirty="0"/>
              <a:t>recupera la consistencia, </a:t>
            </a:r>
            <a:r>
              <a:rPr lang="es-ES" sz="1600" dirty="0" smtClean="0"/>
              <a:t>pero probablemente </a:t>
            </a:r>
            <a:r>
              <a:rPr lang="es-ES" sz="1600" dirty="0"/>
              <a:t>después existan N - 1 archivos con errores</a:t>
            </a:r>
            <a:r>
              <a:rPr lang="es-ES" sz="1600" dirty="0" smtClean="0"/>
              <a:t>.</a:t>
            </a:r>
          </a:p>
          <a:p>
            <a:r>
              <a:rPr lang="es-ES" sz="2000" dirty="0"/>
              <a:t>Para evitar el uso de verificadores los sistemas de archivos modernos (NTFS, ext4, HFS</a:t>
            </a:r>
            <a:r>
              <a:rPr lang="es-ES" sz="2000" dirty="0" smtClean="0"/>
              <a:t>+) implementan </a:t>
            </a:r>
            <a:r>
              <a:rPr lang="es-ES" sz="2000" dirty="0"/>
              <a:t>la técnica del registro diario o </a:t>
            </a:r>
            <a:r>
              <a:rPr lang="es-ES" sz="2000" dirty="0" err="1"/>
              <a:t>journaling</a:t>
            </a:r>
            <a:r>
              <a:rPr lang="es-ES" sz="2000" dirty="0"/>
              <a:t>, que consiste </a:t>
            </a:r>
            <a:r>
              <a:rPr lang="es-ES" sz="2000" dirty="0" smtClean="0"/>
              <a:t>en:</a:t>
            </a:r>
          </a:p>
          <a:p>
            <a:pPr lvl="1"/>
            <a:r>
              <a:rPr lang="es-ES" sz="1600" dirty="0" smtClean="0"/>
              <a:t>Almacenar </a:t>
            </a:r>
            <a:r>
              <a:rPr lang="es-ES" sz="1600" dirty="0"/>
              <a:t>un informe de </a:t>
            </a:r>
            <a:r>
              <a:rPr lang="es-ES" sz="1600" dirty="0" smtClean="0"/>
              <a:t>las operaciones </a:t>
            </a:r>
            <a:r>
              <a:rPr lang="es-ES" sz="1600" dirty="0"/>
              <a:t>a realizar antes de hacerlas y eliminar el informe una vez realizadas con éxito. </a:t>
            </a:r>
            <a:endParaRPr lang="es-ES" sz="1600" dirty="0" smtClean="0"/>
          </a:p>
          <a:p>
            <a:pPr lvl="1"/>
            <a:r>
              <a:rPr lang="es-ES" sz="1600" dirty="0" smtClean="0"/>
              <a:t>Si al reiniciar </a:t>
            </a:r>
            <a:r>
              <a:rPr lang="es-ES" sz="1600" dirty="0"/>
              <a:t>el sistema el informe sigue </a:t>
            </a:r>
            <a:r>
              <a:rPr lang="es-ES" sz="1600" dirty="0" smtClean="0"/>
              <a:t>existiendo </a:t>
            </a:r>
            <a:r>
              <a:rPr lang="es-ES" sz="1600" dirty="0"/>
              <a:t>significa que ha </a:t>
            </a:r>
            <a:r>
              <a:rPr lang="es-ES" sz="1600" dirty="0" smtClean="0"/>
              <a:t>existido </a:t>
            </a:r>
            <a:r>
              <a:rPr lang="es-ES" sz="1600" dirty="0"/>
              <a:t>un error y vuelve </a:t>
            </a:r>
            <a:r>
              <a:rPr lang="es-ES" sz="1600" dirty="0" smtClean="0"/>
              <a:t>a repetirse </a:t>
            </a:r>
            <a:r>
              <a:rPr lang="es-ES" sz="1600" dirty="0"/>
              <a:t>las operaciones pendientes para dejar el sistema de archivos en un estado </a:t>
            </a:r>
            <a:r>
              <a:rPr lang="es-ES" sz="1600" dirty="0" smtClean="0"/>
              <a:t>Consistente</a:t>
            </a:r>
          </a:p>
          <a:p>
            <a:r>
              <a:rPr lang="es-ES" sz="2000" dirty="0" err="1" smtClean="0"/>
              <a:t>Fsck</a:t>
            </a:r>
            <a:r>
              <a:rPr lang="es-ES" sz="2000" dirty="0" smtClean="0"/>
              <a:t>: programa comprobador de consistencia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7601456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s-ES" dirty="0" smtClean="0"/>
              <a:t>Ejemplos de consistencia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73" y="1052736"/>
            <a:ext cx="7896131" cy="555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01798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Recuperación de archivos</a:t>
            </a:r>
          </a:p>
        </p:txBody>
      </p:sp>
    </p:spTree>
    <p:extLst>
      <p:ext uri="{BB962C8B-B14F-4D97-AF65-F5344CB8AC3E}">
        <p14:creationId xmlns:p14="http://schemas.microsoft.com/office/powerpoint/2010/main" val="20368092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s-ES" dirty="0"/>
              <a:t>Copias de seguridad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Copia </a:t>
            </a:r>
            <a:r>
              <a:rPr lang="es-ES" dirty="0"/>
              <a:t>de seguridad lógica. </a:t>
            </a:r>
            <a:endParaRPr lang="es-ES" dirty="0" smtClean="0"/>
          </a:p>
          <a:p>
            <a:pPr lvl="1"/>
            <a:r>
              <a:rPr lang="es-ES" dirty="0" smtClean="0"/>
              <a:t>Únicamente </a:t>
            </a:r>
            <a:r>
              <a:rPr lang="es-ES" dirty="0"/>
              <a:t>contiene los directorios y archivos que </a:t>
            </a:r>
            <a:r>
              <a:rPr lang="es-ES" dirty="0" smtClean="0"/>
              <a:t>el administrador </a:t>
            </a:r>
            <a:r>
              <a:rPr lang="es-ES" dirty="0"/>
              <a:t>o el usuario desea copiar al medio de respaldo. </a:t>
            </a:r>
            <a:endParaRPr lang="es-ES" dirty="0" smtClean="0"/>
          </a:p>
          <a:p>
            <a:pPr lvl="1"/>
            <a:r>
              <a:rPr lang="es-ES" dirty="0" smtClean="0"/>
              <a:t>Permite </a:t>
            </a:r>
            <a:r>
              <a:rPr lang="es-ES" dirty="0"/>
              <a:t>acceder a </a:t>
            </a:r>
            <a:r>
              <a:rPr lang="es-ES" dirty="0" smtClean="0"/>
              <a:t>los contenidos </a:t>
            </a:r>
            <a:r>
              <a:rPr lang="es-ES" dirty="0"/>
              <a:t>de forma individualizada. </a:t>
            </a:r>
            <a:endParaRPr lang="es-ES" dirty="0" smtClean="0"/>
          </a:p>
          <a:p>
            <a:pPr lvl="1"/>
            <a:r>
              <a:rPr lang="es-ES" dirty="0" smtClean="0"/>
              <a:t>Estas </a:t>
            </a:r>
            <a:r>
              <a:rPr lang="es-ES" dirty="0"/>
              <a:t>copias pueden ser de tres tipos:</a:t>
            </a:r>
          </a:p>
          <a:p>
            <a:pPr lvl="2"/>
            <a:r>
              <a:rPr lang="es-ES" dirty="0" smtClean="0"/>
              <a:t>Copia </a:t>
            </a:r>
            <a:r>
              <a:rPr lang="es-ES" dirty="0"/>
              <a:t>completa, </a:t>
            </a:r>
            <a:endParaRPr lang="es-ES" dirty="0" smtClean="0"/>
          </a:p>
          <a:p>
            <a:pPr lvl="3"/>
            <a:r>
              <a:rPr lang="es-ES" dirty="0" smtClean="0"/>
              <a:t>con </a:t>
            </a:r>
            <a:r>
              <a:rPr lang="es-ES" dirty="0"/>
              <a:t>todos los archivos seleccionados.</a:t>
            </a:r>
          </a:p>
          <a:p>
            <a:pPr lvl="2"/>
            <a:r>
              <a:rPr lang="es-ES" dirty="0" smtClean="0"/>
              <a:t>Copia </a:t>
            </a:r>
            <a:r>
              <a:rPr lang="es-ES" dirty="0"/>
              <a:t>diferencial, </a:t>
            </a:r>
            <a:endParaRPr lang="es-ES" dirty="0" smtClean="0"/>
          </a:p>
          <a:p>
            <a:pPr lvl="3"/>
            <a:r>
              <a:rPr lang="es-ES" dirty="0" smtClean="0"/>
              <a:t>únicamente </a:t>
            </a:r>
            <a:r>
              <a:rPr lang="es-ES" dirty="0"/>
              <a:t>los archivos nuevos o modificados desde la </a:t>
            </a:r>
            <a:r>
              <a:rPr lang="es-ES" dirty="0" smtClean="0"/>
              <a:t>última completa </a:t>
            </a:r>
            <a:r>
              <a:rPr lang="es-ES" dirty="0"/>
              <a:t>determinada.</a:t>
            </a:r>
          </a:p>
          <a:p>
            <a:pPr lvl="2"/>
            <a:r>
              <a:rPr lang="es-ES" dirty="0" smtClean="0"/>
              <a:t>Copia </a:t>
            </a:r>
            <a:r>
              <a:rPr lang="es-ES" dirty="0"/>
              <a:t>incremental, </a:t>
            </a:r>
            <a:endParaRPr lang="es-ES" dirty="0" smtClean="0"/>
          </a:p>
          <a:p>
            <a:pPr lvl="3"/>
            <a:r>
              <a:rPr lang="es-ES" dirty="0" smtClean="0"/>
              <a:t>únicamente </a:t>
            </a:r>
            <a:r>
              <a:rPr lang="es-ES" dirty="0"/>
              <a:t>los archivos creados o modificados desde la </a:t>
            </a:r>
            <a:r>
              <a:rPr lang="es-ES" dirty="0" smtClean="0"/>
              <a:t>última completa </a:t>
            </a:r>
            <a:r>
              <a:rPr lang="es-ES" dirty="0"/>
              <a:t>o incremental.</a:t>
            </a:r>
          </a:p>
          <a:p>
            <a:r>
              <a:rPr lang="es-ES" dirty="0" smtClean="0"/>
              <a:t>Copia </a:t>
            </a:r>
            <a:r>
              <a:rPr lang="es-ES" dirty="0"/>
              <a:t>de seguridad </a:t>
            </a:r>
            <a:r>
              <a:rPr lang="es-ES" dirty="0" smtClean="0"/>
              <a:t>física</a:t>
            </a:r>
            <a:endParaRPr lang="es-ES" dirty="0" smtClean="0"/>
          </a:p>
          <a:p>
            <a:pPr lvl="1"/>
            <a:r>
              <a:rPr lang="es-ES" dirty="0" smtClean="0"/>
              <a:t>También </a:t>
            </a:r>
            <a:r>
              <a:rPr lang="es-ES" dirty="0"/>
              <a:t>conocida como imagen de disco. </a:t>
            </a:r>
            <a:endParaRPr lang="es-ES" dirty="0" smtClean="0"/>
          </a:p>
          <a:p>
            <a:pPr lvl="1"/>
            <a:r>
              <a:rPr lang="es-ES" dirty="0" smtClean="0"/>
              <a:t>Consiste </a:t>
            </a:r>
            <a:r>
              <a:rPr lang="es-ES" dirty="0"/>
              <a:t>en </a:t>
            </a:r>
            <a:r>
              <a:rPr lang="es-ES" dirty="0" smtClean="0"/>
              <a:t>copiar bloque </a:t>
            </a:r>
            <a:r>
              <a:rPr lang="es-ES" dirty="0"/>
              <a:t>a bloque la partición de disco. </a:t>
            </a:r>
            <a:endParaRPr lang="es-ES" dirty="0" smtClean="0"/>
          </a:p>
          <a:p>
            <a:pPr lvl="1"/>
            <a:r>
              <a:rPr lang="es-ES" dirty="0" smtClean="0"/>
              <a:t>Son </a:t>
            </a:r>
            <a:r>
              <a:rPr lang="es-ES" dirty="0"/>
              <a:t>más simples de realizar pero requieren montar </a:t>
            </a:r>
            <a:r>
              <a:rPr lang="es-ES" dirty="0" smtClean="0"/>
              <a:t>la imagen </a:t>
            </a:r>
            <a:r>
              <a:rPr lang="es-ES" dirty="0"/>
              <a:t>para iniciar la recuperación.</a:t>
            </a:r>
          </a:p>
        </p:txBody>
      </p:sp>
    </p:spTree>
    <p:extLst>
      <p:ext uri="{BB962C8B-B14F-4D97-AF65-F5344CB8AC3E}">
        <p14:creationId xmlns:p14="http://schemas.microsoft.com/office/powerpoint/2010/main" val="20918202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s-ES" dirty="0"/>
              <a:t>Instantáneas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55000" lnSpcReduction="20000"/>
          </a:bodyPr>
          <a:lstStyle/>
          <a:p>
            <a:r>
              <a:rPr lang="es-ES" dirty="0"/>
              <a:t>ZFS, de Solaris, utiliza la técnica de copiar al escribir, </a:t>
            </a:r>
            <a:r>
              <a:rPr lang="es-ES" dirty="0" err="1"/>
              <a:t>copy-on-write</a:t>
            </a:r>
            <a:r>
              <a:rPr lang="es-ES" dirty="0"/>
              <a:t>. </a:t>
            </a:r>
            <a:endParaRPr lang="es-ES" dirty="0" smtClean="0"/>
          </a:p>
          <a:p>
            <a:r>
              <a:rPr lang="es-ES" dirty="0" smtClean="0"/>
              <a:t>En </a:t>
            </a:r>
            <a:r>
              <a:rPr lang="es-ES" dirty="0"/>
              <a:t>esta técnica si el </a:t>
            </a:r>
            <a:r>
              <a:rPr lang="es-ES" dirty="0" smtClean="0"/>
              <a:t>sistema operativo </a:t>
            </a:r>
            <a:r>
              <a:rPr lang="es-ES" dirty="0"/>
              <a:t>precisa modificar el contenido de un bloque en el disco se localiza un bloque libre y </a:t>
            </a:r>
            <a:r>
              <a:rPr lang="es-ES" dirty="0" smtClean="0"/>
              <a:t>se copia </a:t>
            </a:r>
            <a:r>
              <a:rPr lang="es-ES" dirty="0"/>
              <a:t>el contenido modificado en ese bloque, modificando los punteros para que apunten a </a:t>
            </a:r>
            <a:r>
              <a:rPr lang="es-ES" dirty="0" smtClean="0"/>
              <a:t>ese nuevo </a:t>
            </a:r>
            <a:r>
              <a:rPr lang="es-ES" dirty="0"/>
              <a:t>bloque.</a:t>
            </a:r>
          </a:p>
          <a:p>
            <a:r>
              <a:rPr lang="es-ES" dirty="0"/>
              <a:t>El sistema agrupa las modificaciones y las realiza cada cierto tiempo (valor típico 30 segundos).</a:t>
            </a:r>
          </a:p>
          <a:p>
            <a:r>
              <a:rPr lang="es-ES" dirty="0"/>
              <a:t>Cada modificación se etiqueta con un número de versión diferente</a:t>
            </a:r>
            <a:r>
              <a:rPr lang="es-ES" dirty="0" smtClean="0"/>
              <a:t>.</a:t>
            </a:r>
          </a:p>
          <a:p>
            <a:r>
              <a:rPr lang="es-ES" dirty="0" smtClean="0"/>
              <a:t>La versión </a:t>
            </a:r>
            <a:r>
              <a:rPr lang="es-ES" dirty="0"/>
              <a:t>actual coexiste </a:t>
            </a:r>
            <a:r>
              <a:rPr lang="es-ES" dirty="0" smtClean="0"/>
              <a:t>con versiones </a:t>
            </a:r>
            <a:r>
              <a:rPr lang="es-ES" dirty="0"/>
              <a:t>anteriores del sistema de archivos</a:t>
            </a:r>
            <a:r>
              <a:rPr lang="es-ES" dirty="0" smtClean="0"/>
              <a:t>.</a:t>
            </a:r>
          </a:p>
          <a:p>
            <a:r>
              <a:rPr lang="es-ES" dirty="0" smtClean="0"/>
              <a:t>Cada </a:t>
            </a:r>
            <a:r>
              <a:rPr lang="es-ES" dirty="0"/>
              <a:t>nueva versión se denomina </a:t>
            </a:r>
            <a:r>
              <a:rPr lang="es-ES" dirty="0" smtClean="0"/>
              <a:t>instantánea (</a:t>
            </a:r>
            <a:r>
              <a:rPr lang="es-ES" dirty="0" err="1" smtClean="0"/>
              <a:t>snapshot</a:t>
            </a:r>
            <a:r>
              <a:rPr lang="es-ES" dirty="0"/>
              <a:t>). </a:t>
            </a:r>
            <a:endParaRPr lang="es-ES" dirty="0" smtClean="0"/>
          </a:p>
          <a:p>
            <a:r>
              <a:rPr lang="es-ES" dirty="0" smtClean="0"/>
              <a:t>Cada instantánea </a:t>
            </a:r>
            <a:r>
              <a:rPr lang="es-ES" dirty="0"/>
              <a:t>puede montarse como un archivo de solo lectura para </a:t>
            </a:r>
            <a:r>
              <a:rPr lang="es-ES" dirty="0" smtClean="0"/>
              <a:t>recuperar datos individualmente </a:t>
            </a:r>
            <a:r>
              <a:rPr lang="es-ES" dirty="0"/>
              <a:t>o en modo de escritura para restaurar el sistema completo a un estado anterior.</a:t>
            </a:r>
          </a:p>
          <a:p>
            <a:r>
              <a:rPr lang="es-ES" dirty="0"/>
              <a:t>Las instantáneas no son una copia de seguridad. </a:t>
            </a:r>
            <a:endParaRPr lang="es-ES" dirty="0" smtClean="0"/>
          </a:p>
          <a:p>
            <a:r>
              <a:rPr lang="es-ES" dirty="0" smtClean="0"/>
              <a:t>Las </a:t>
            </a:r>
            <a:r>
              <a:rPr lang="es-ES" dirty="0"/>
              <a:t>diferencias fundamentales son:</a:t>
            </a:r>
          </a:p>
          <a:p>
            <a:pPr lvl="1"/>
            <a:r>
              <a:rPr lang="es-ES" dirty="0" smtClean="0"/>
              <a:t>Las </a:t>
            </a:r>
            <a:r>
              <a:rPr lang="es-ES" dirty="0"/>
              <a:t>instantáneas se toman de forma prácticamente inmediata y no ocupan espacio en </a:t>
            </a:r>
            <a:r>
              <a:rPr lang="es-ES" dirty="0" smtClean="0"/>
              <a:t>el momento </a:t>
            </a:r>
            <a:r>
              <a:rPr lang="es-ES" dirty="0"/>
              <a:t>de su creación. </a:t>
            </a:r>
            <a:endParaRPr lang="es-ES" dirty="0" smtClean="0"/>
          </a:p>
          <a:p>
            <a:pPr lvl="2"/>
            <a:r>
              <a:rPr lang="es-ES" dirty="0" smtClean="0"/>
              <a:t>Sólo </a:t>
            </a:r>
            <a:r>
              <a:rPr lang="es-ES" dirty="0"/>
              <a:t>se requiere cambiar el número de versión actual.</a:t>
            </a:r>
          </a:p>
          <a:p>
            <a:pPr lvl="1"/>
            <a:r>
              <a:rPr lang="es-ES" dirty="0" smtClean="0"/>
              <a:t>Las </a:t>
            </a:r>
            <a:r>
              <a:rPr lang="es-ES" dirty="0"/>
              <a:t>instantáneas pueden ser restauradas con gran rapidez. </a:t>
            </a:r>
            <a:endParaRPr lang="es-ES" dirty="0" smtClean="0"/>
          </a:p>
          <a:p>
            <a:pPr lvl="2"/>
            <a:r>
              <a:rPr lang="es-ES" dirty="0" smtClean="0"/>
              <a:t>Tan </a:t>
            </a:r>
            <a:r>
              <a:rPr lang="es-ES" dirty="0"/>
              <a:t>solo es necesario volver </a:t>
            </a:r>
            <a:r>
              <a:rPr lang="es-ES" dirty="0" smtClean="0"/>
              <a:t>a montar </a:t>
            </a:r>
            <a:r>
              <a:rPr lang="es-ES" dirty="0"/>
              <a:t>el sistema de archivos a partir de la versión anterior</a:t>
            </a:r>
            <a:r>
              <a:rPr lang="es-ES" dirty="0" smtClean="0"/>
              <a:t>.</a:t>
            </a:r>
          </a:p>
          <a:p>
            <a:pPr lvl="1"/>
            <a:r>
              <a:rPr lang="es-ES" dirty="0"/>
              <a:t>Las instantáneas residen en el mismo disco físico que los datos que respaldan, por lo que </a:t>
            </a:r>
            <a:r>
              <a:rPr lang="es-ES" dirty="0" smtClean="0"/>
              <a:t>no son </a:t>
            </a:r>
            <a:r>
              <a:rPr lang="es-ES" dirty="0"/>
              <a:t>eficaces frente a daños físicos en el disco y deben complementarse con algún </a:t>
            </a:r>
            <a:r>
              <a:rPr lang="es-ES"/>
              <a:t>método </a:t>
            </a:r>
            <a:r>
              <a:rPr lang="es-ES" smtClean="0"/>
              <a:t>de copia </a:t>
            </a:r>
            <a:r>
              <a:rPr lang="es-ES" dirty="0"/>
              <a:t>de seguridad.</a:t>
            </a:r>
          </a:p>
        </p:txBody>
      </p:sp>
    </p:spTree>
    <p:extLst>
      <p:ext uri="{BB962C8B-B14F-4D97-AF65-F5344CB8AC3E}">
        <p14:creationId xmlns:p14="http://schemas.microsoft.com/office/powerpoint/2010/main" val="730068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Atributos de un archivo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La lista de atributos varía en función del sistema de archivos pero en general se tiene:</a:t>
            </a:r>
          </a:p>
          <a:p>
            <a:pPr lvl="1"/>
            <a:r>
              <a:rPr lang="es-ES" dirty="0" smtClean="0"/>
              <a:t>Tipo de archivo.</a:t>
            </a:r>
          </a:p>
          <a:p>
            <a:pPr lvl="1"/>
            <a:r>
              <a:rPr lang="es-ES" dirty="0" smtClean="0"/>
              <a:t>Tamaño, en bytes, palabras o bloques.</a:t>
            </a:r>
          </a:p>
          <a:p>
            <a:pPr lvl="1"/>
            <a:r>
              <a:rPr lang="es-ES" dirty="0" smtClean="0"/>
              <a:t>Localización, ubicación en memoria secundaria.</a:t>
            </a:r>
          </a:p>
          <a:p>
            <a:pPr lvl="1"/>
            <a:r>
              <a:rPr lang="es-ES" dirty="0" smtClean="0"/>
              <a:t>Creador y propietario. Identifica al usuario que lo creó y su actual propietario.</a:t>
            </a:r>
          </a:p>
          <a:p>
            <a:pPr lvl="1"/>
            <a:r>
              <a:rPr lang="es-ES" dirty="0" smtClean="0"/>
              <a:t>Permisos de acceso. </a:t>
            </a:r>
          </a:p>
          <a:p>
            <a:pPr lvl="2"/>
            <a:r>
              <a:rPr lang="es-ES" dirty="0" smtClean="0"/>
              <a:t>Para determinar quién puede acceder y qué puede hacer con el archivo.</a:t>
            </a:r>
          </a:p>
          <a:p>
            <a:pPr lvl="1"/>
            <a:r>
              <a:rPr lang="es-ES" dirty="0" smtClean="0"/>
              <a:t>Información asociada al tiempo. </a:t>
            </a:r>
          </a:p>
          <a:p>
            <a:pPr lvl="2"/>
            <a:r>
              <a:rPr lang="es-ES" dirty="0" smtClean="0"/>
              <a:t>Como fecha y hora de creación, modificación, último acceso, etc.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6742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Estructura interna de un archivo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 fontScale="55000" lnSpcReduction="20000"/>
          </a:bodyPr>
          <a:lstStyle/>
          <a:p>
            <a:r>
              <a:rPr lang="es-ES" dirty="0" smtClean="0"/>
              <a:t>La información contenida en un archivo se puede estructurar de tres formas posibles:</a:t>
            </a:r>
          </a:p>
          <a:p>
            <a:r>
              <a:rPr lang="es-ES" b="1" dirty="0" smtClean="0"/>
              <a:t>Secuencia de bytes</a:t>
            </a:r>
          </a:p>
          <a:p>
            <a:pPr lvl="1"/>
            <a:r>
              <a:rPr lang="es-ES" dirty="0" smtClean="0"/>
              <a:t>Las operaciones de lectura y escrituras se realizan a nivel de byte. </a:t>
            </a:r>
          </a:p>
          <a:p>
            <a:pPr lvl="1"/>
            <a:r>
              <a:rPr lang="es-ES" dirty="0" smtClean="0"/>
              <a:t>El sistema operativo no tiene que interpretar la información contenida en cada byte; esa responsabilidad recae en los programas de aplicación que se ejecutan a nivel de usuario.</a:t>
            </a:r>
          </a:p>
          <a:p>
            <a:r>
              <a:rPr lang="es-ES" b="1" dirty="0" smtClean="0"/>
              <a:t>Secuencia de registros</a:t>
            </a:r>
          </a:p>
          <a:p>
            <a:pPr lvl="1"/>
            <a:r>
              <a:rPr lang="es-ES" dirty="0" smtClean="0"/>
              <a:t>Cada registro, de igual longitud, posee su propia estructura interna.</a:t>
            </a:r>
          </a:p>
          <a:p>
            <a:pPr lvl="1"/>
            <a:r>
              <a:rPr lang="es-ES" dirty="0" smtClean="0"/>
              <a:t>Las operaciones de lectura y escritura también se realizan a nivel de registros.</a:t>
            </a:r>
          </a:p>
          <a:p>
            <a:r>
              <a:rPr lang="es-ES" b="1" dirty="0" smtClean="0"/>
              <a:t>Registros indexados</a:t>
            </a:r>
          </a:p>
          <a:p>
            <a:pPr lvl="1"/>
            <a:r>
              <a:rPr lang="es-ES" dirty="0" smtClean="0"/>
              <a:t>Cada registro, de longitud variable, contiene un campo índice que permite identificarlo. </a:t>
            </a:r>
          </a:p>
          <a:p>
            <a:pPr lvl="1"/>
            <a:r>
              <a:rPr lang="es-ES" dirty="0" smtClean="0"/>
              <a:t>Se organiza en función de la clave de los registros que lo componen.</a:t>
            </a:r>
          </a:p>
          <a:p>
            <a:pPr lvl="1"/>
            <a:r>
              <a:rPr lang="es-ES" dirty="0" smtClean="0"/>
              <a:t>En una operación de lectura o escritura debe especificarse la clave de registro que se desea leer o escribir. </a:t>
            </a:r>
          </a:p>
          <a:p>
            <a:pPr lvl="1"/>
            <a:r>
              <a:rPr lang="es-ES" dirty="0" smtClean="0"/>
              <a:t>Al añadir un nuevo registro es necesario indicar su clave.</a:t>
            </a:r>
          </a:p>
          <a:p>
            <a:r>
              <a:rPr lang="es-ES" dirty="0"/>
              <a:t>U</a:t>
            </a:r>
            <a:r>
              <a:rPr lang="es-ES" dirty="0" smtClean="0"/>
              <a:t>n archivo está formado por </a:t>
            </a:r>
            <a:r>
              <a:rPr lang="es-ES" b="1" dirty="0" smtClean="0"/>
              <a:t>bloques lógicos </a:t>
            </a:r>
            <a:r>
              <a:rPr lang="es-ES" dirty="0" smtClean="0"/>
              <a:t>o registros de igual o distinto tamaño. </a:t>
            </a:r>
          </a:p>
          <a:p>
            <a:pPr lvl="1"/>
            <a:r>
              <a:rPr lang="es-ES" dirty="0" smtClean="0"/>
              <a:t>En el caso de secuencia de bytes el tamaño del bloque es de un byte</a:t>
            </a:r>
          </a:p>
          <a:p>
            <a:r>
              <a:rPr lang="es-ES" dirty="0" smtClean="0"/>
              <a:t>Un </a:t>
            </a:r>
            <a:r>
              <a:rPr lang="es-ES" b="1" dirty="0" smtClean="0"/>
              <a:t>bloque físico</a:t>
            </a:r>
            <a:r>
              <a:rPr lang="es-ES" dirty="0" smtClean="0"/>
              <a:t>, que comprende varios sectores, tiene asignada una dirección física B </a:t>
            </a:r>
            <a:r>
              <a:rPr lang="es-ES" baseline="-25000" dirty="0" smtClean="0"/>
              <a:t>F</a:t>
            </a:r>
            <a:r>
              <a:rPr lang="es-ES" dirty="0" smtClean="0"/>
              <a:t> o número de bloque. </a:t>
            </a:r>
          </a:p>
          <a:p>
            <a:r>
              <a:rPr lang="es-ES" dirty="0" smtClean="0"/>
              <a:t>Un archivo ocupará N bloques lógicos, existiendo fragmentación interna ya que el último bloque probablemente no sea ocupado al completo.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9958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Métodos de acceso a un archivo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Acceso secuencial.</a:t>
            </a:r>
          </a:p>
          <a:p>
            <a:pPr lvl="1"/>
            <a:r>
              <a:rPr lang="es-ES" dirty="0" smtClean="0"/>
              <a:t>Los bytes o registros se leen o escriben en orden comenzando desde el principio. </a:t>
            </a:r>
          </a:p>
          <a:p>
            <a:pPr lvl="1"/>
            <a:r>
              <a:rPr lang="es-ES" dirty="0" smtClean="0"/>
              <a:t>El sistema mantiene un puntero de lectura/escritura que indica la posición donde debe comenzar la siguiente operación.</a:t>
            </a:r>
          </a:p>
          <a:p>
            <a:pPr lvl="1"/>
            <a:r>
              <a:rPr lang="es-ES" dirty="0" smtClean="0"/>
              <a:t>Compiladores y procesadores de texto la utilizan.</a:t>
            </a:r>
          </a:p>
          <a:p>
            <a:r>
              <a:rPr lang="es-ES" dirty="0" smtClean="0"/>
              <a:t>Acceso aleatorio. </a:t>
            </a:r>
          </a:p>
          <a:p>
            <a:pPr lvl="1"/>
            <a:r>
              <a:rPr lang="es-ES" dirty="0" smtClean="0"/>
              <a:t>También llamado acceso directo. </a:t>
            </a:r>
            <a:endParaRPr lang="es-ES" dirty="0" smtClean="0"/>
          </a:p>
          <a:p>
            <a:pPr lvl="2"/>
            <a:r>
              <a:rPr lang="es-ES" dirty="0" smtClean="0"/>
              <a:t>Los </a:t>
            </a:r>
            <a:r>
              <a:rPr lang="es-ES" dirty="0" smtClean="0"/>
              <a:t>bytes o registros pueden ser leídos en cualquier orden.</a:t>
            </a:r>
          </a:p>
          <a:p>
            <a:pPr lvl="1"/>
            <a:r>
              <a:rPr lang="es-ES" dirty="0" smtClean="0"/>
              <a:t>Las operaciones de lectura/escritura pueden implementarse especificando el número de byte o registro al que se desea acceder en la misma instrucción o bien realizando primero una búsqueda y posteriormente realizar la operación de manera secuencial.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8524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Operaciones sobre archivos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760640"/>
          </a:xfrm>
        </p:spPr>
        <p:txBody>
          <a:bodyPr>
            <a:normAutofit fontScale="47500" lnSpcReduction="20000"/>
          </a:bodyPr>
          <a:lstStyle/>
          <a:p>
            <a:r>
              <a:rPr lang="es-ES" dirty="0" smtClean="0"/>
              <a:t>Crear archivo</a:t>
            </a:r>
          </a:p>
          <a:p>
            <a:pPr lvl="1"/>
            <a:r>
              <a:rPr lang="es-ES" dirty="0" smtClean="0"/>
              <a:t>Crea un archivo sin datos, vacío, en la estructura de directorios y crea las entradas necesarias en el directorio correspondiente.</a:t>
            </a:r>
          </a:p>
          <a:p>
            <a:r>
              <a:rPr lang="es-ES" dirty="0" smtClean="0"/>
              <a:t>Abrir archivo</a:t>
            </a:r>
          </a:p>
          <a:p>
            <a:pPr lvl="1"/>
            <a:r>
              <a:rPr lang="es-ES" dirty="0" smtClean="0"/>
              <a:t>Se busca en un directorio la entrada asociada al archivo y se carga en memoria principal toda la información que necesite sobre el archivo: atributos, posiciones de memoria secundaria donde se aloja, etc. </a:t>
            </a:r>
          </a:p>
          <a:p>
            <a:pPr lvl="1"/>
            <a:r>
              <a:rPr lang="es-ES" dirty="0" smtClean="0"/>
              <a:t>Si la operación se realiza con éxito se devuelve un entero positivo denominado identificador de archivo, que lo identifica en el conjunto de archivos abiertos por el proceso o por el conjunto de procesos.</a:t>
            </a:r>
          </a:p>
          <a:p>
            <a:r>
              <a:rPr lang="es-ES" dirty="0" smtClean="0"/>
              <a:t>Posicionamiento o búsqueda, </a:t>
            </a:r>
            <a:r>
              <a:rPr lang="es-ES" dirty="0" err="1" smtClean="0"/>
              <a:t>seek</a:t>
            </a:r>
            <a:endParaRPr lang="es-ES" dirty="0" smtClean="0"/>
          </a:p>
          <a:p>
            <a:pPr lvl="1"/>
            <a:r>
              <a:rPr lang="es-ES" dirty="0" smtClean="0"/>
              <a:t>Permite configurar el puntero de lectura/escritura para que apunte al comienzo del byte o registro donde se desea leer o escribir.</a:t>
            </a:r>
          </a:p>
          <a:p>
            <a:r>
              <a:rPr lang="es-ES" dirty="0" smtClean="0"/>
              <a:t>Leer archivo</a:t>
            </a:r>
          </a:p>
          <a:p>
            <a:pPr lvl="1"/>
            <a:r>
              <a:rPr lang="es-ES" dirty="0" smtClean="0"/>
              <a:t>Permite la lectura del archivo desde la posición actual del puntero.</a:t>
            </a:r>
          </a:p>
          <a:p>
            <a:pPr lvl="2"/>
            <a:r>
              <a:rPr lang="es-ES" dirty="0" smtClean="0"/>
              <a:t> La llamada al sistema incluye como argumentos el identificador del archivo, el número de bytes o registros que se desean leer y la dirección de memoria del espacio de usuario del proceso donde colocar los datos leídos.</a:t>
            </a:r>
          </a:p>
          <a:p>
            <a:r>
              <a:rPr lang="es-ES" dirty="0" smtClean="0"/>
              <a:t>Escribir archivo</a:t>
            </a:r>
          </a:p>
          <a:p>
            <a:pPr lvl="1"/>
            <a:r>
              <a:rPr lang="es-ES" dirty="0" smtClean="0"/>
              <a:t>Permite la escritura del archivo desde la posición actual del puntero.</a:t>
            </a:r>
          </a:p>
          <a:p>
            <a:pPr lvl="1"/>
            <a:r>
              <a:rPr lang="es-ES" dirty="0" smtClean="0"/>
              <a:t>La llamada debe incluir el identificador de archivo, el número de bytes o registros a escribir y la dirección de memoria del espacio de usuario del proceso desde el que tomar los datos.</a:t>
            </a:r>
          </a:p>
          <a:p>
            <a:pPr lvl="1"/>
            <a:r>
              <a:rPr lang="es-ES" dirty="0" smtClean="0"/>
              <a:t>Si los datos se escriben al final del archivo se provoca su aumento de tamaño.</a:t>
            </a:r>
          </a:p>
          <a:p>
            <a:r>
              <a:rPr lang="es-ES" dirty="0" smtClean="0"/>
              <a:t>Renombrar archivo</a:t>
            </a:r>
          </a:p>
          <a:p>
            <a:r>
              <a:rPr lang="es-ES" dirty="0" smtClean="0"/>
              <a:t>Cerrar archivo</a:t>
            </a:r>
          </a:p>
          <a:p>
            <a:pPr lvl="1"/>
            <a:r>
              <a:rPr lang="es-ES" dirty="0" smtClean="0"/>
              <a:t>La información que se mantiene en memoria principal asociada al archivo se descarta. </a:t>
            </a:r>
          </a:p>
          <a:p>
            <a:pPr lvl="1"/>
            <a:r>
              <a:rPr lang="es-ES" dirty="0" smtClean="0"/>
              <a:t>Si el archivo ha sido abierto por varios procesos no se cierra hasta que lo hace el último de los procesos.</a:t>
            </a:r>
          </a:p>
          <a:p>
            <a:r>
              <a:rPr lang="es-ES" dirty="0" smtClean="0"/>
              <a:t>Borrar archivo. </a:t>
            </a:r>
          </a:p>
          <a:p>
            <a:pPr lvl="1"/>
            <a:r>
              <a:rPr lang="es-ES" dirty="0" smtClean="0"/>
              <a:t>Libera el espacio en memoria secundaria y elimina su entrada en el directorio.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7961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Directorios</a:t>
            </a:r>
            <a:br>
              <a:rPr lang="es-ES" dirty="0" smtClean="0"/>
            </a:br>
            <a:r>
              <a:rPr lang="es-ES" dirty="0" smtClean="0"/>
              <a:t>Estructura de los directorios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80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Un directorio almacena una lista de archivos y subdirectorios.</a:t>
            </a:r>
          </a:p>
          <a:p>
            <a:r>
              <a:rPr lang="es-ES" dirty="0" smtClean="0"/>
              <a:t>Estructura de directorios de un único nivel</a:t>
            </a:r>
          </a:p>
          <a:p>
            <a:pPr lvl="1"/>
            <a:r>
              <a:rPr lang="es-ES" dirty="0" smtClean="0"/>
              <a:t>Consta de un único directorio donde se almacena una lista con todos los archivos existentes, tanto de usuario como del sistema.</a:t>
            </a:r>
          </a:p>
          <a:p>
            <a:pPr lvl="1"/>
            <a:r>
              <a:rPr lang="es-ES" dirty="0" smtClean="0"/>
              <a:t>Todos los archivos deben tener nombres distintos.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293096"/>
            <a:ext cx="3248025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09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Estructura de directorios de dos niveles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3312369"/>
          </a:xfrm>
        </p:spPr>
        <p:txBody>
          <a:bodyPr>
            <a:normAutofit fontScale="55000" lnSpcReduction="20000"/>
          </a:bodyPr>
          <a:lstStyle/>
          <a:p>
            <a:r>
              <a:rPr lang="es-ES" dirty="0" smtClean="0"/>
              <a:t>Consiste en un directorio raíz, o directorio de archivos maestro, que almacena una lista de directorios, uno por usuario. </a:t>
            </a:r>
          </a:p>
          <a:p>
            <a:r>
              <a:rPr lang="es-ES" dirty="0" smtClean="0"/>
              <a:t>En su implementación más sencilla, un usuario sólo tiene acceso al contenido de su directorio.</a:t>
            </a:r>
          </a:p>
          <a:p>
            <a:r>
              <a:rPr lang="es-ES" dirty="0" smtClean="0"/>
              <a:t>Para poder utilizar archivos de otros usuarios, además de que el usuario posea los permisos necesarios, el sistema debe manejar nombres de ruta. </a:t>
            </a:r>
          </a:p>
          <a:p>
            <a:pPr lvl="1"/>
            <a:r>
              <a:rPr lang="es-ES" dirty="0" smtClean="0"/>
              <a:t>Así, un archivo queda definido por la ruta del directorio donde se encuentra y su propio nombre.</a:t>
            </a:r>
          </a:p>
          <a:p>
            <a:r>
              <a:rPr lang="es-ES" dirty="0" smtClean="0"/>
              <a:t>Este método también permite evitar la duplicidad de los archivos del sistema y de aplicación. </a:t>
            </a:r>
          </a:p>
          <a:p>
            <a:r>
              <a:rPr lang="es-ES" dirty="0" smtClean="0"/>
              <a:t>El sistema crea un usuario ficticio especial y en su directorio almacena todos esos archivos. </a:t>
            </a:r>
          </a:p>
          <a:p>
            <a:r>
              <a:rPr lang="es-ES" dirty="0" smtClean="0"/>
              <a:t>Cuando un usuario invoca un archivo primero se busca en su directorio de usuario y si no se encuentra se acude al directorio especial.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293096"/>
            <a:ext cx="44672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7154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4042</Words>
  <Application>Microsoft Office PowerPoint</Application>
  <PresentationFormat>Presentación en pantalla (4:3)</PresentationFormat>
  <Paragraphs>284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8" baseType="lpstr">
      <vt:lpstr>Arial</vt:lpstr>
      <vt:lpstr>Calibri</vt:lpstr>
      <vt:lpstr>Tema de Office</vt:lpstr>
      <vt:lpstr>Sistemas Operativos Tema 9</vt:lpstr>
      <vt:lpstr>Objetivos docentes</vt:lpstr>
      <vt:lpstr>Tipos de archivos</vt:lpstr>
      <vt:lpstr>Atributos de un archivo</vt:lpstr>
      <vt:lpstr>Estructura interna de un archivo</vt:lpstr>
      <vt:lpstr>Métodos de acceso a un archivo</vt:lpstr>
      <vt:lpstr>Operaciones sobre archivos</vt:lpstr>
      <vt:lpstr>Directorios Estructura de los directorios</vt:lpstr>
      <vt:lpstr>Estructura de directorios de dos niveles</vt:lpstr>
      <vt:lpstr>Estructura de árbol de directorios</vt:lpstr>
      <vt:lpstr>Estructura de directorios de gráfica acíclica</vt:lpstr>
      <vt:lpstr>Directorio de gráfica acíclica</vt:lpstr>
      <vt:lpstr>Operaciones sobre directorios</vt:lpstr>
      <vt:lpstr>Sistemas de archivos</vt:lpstr>
      <vt:lpstr>Estructura de un sistema de archivos</vt:lpstr>
      <vt:lpstr>Montaje de un sistema de archivos</vt:lpstr>
      <vt:lpstr>Asignación de espacio</vt:lpstr>
      <vt:lpstr>Asignación contigua</vt:lpstr>
      <vt:lpstr>Asignación enlazada</vt:lpstr>
      <vt:lpstr>Presentación de PowerPoint</vt:lpstr>
      <vt:lpstr>Asignación indexada</vt:lpstr>
      <vt:lpstr>Asignación indexada</vt:lpstr>
      <vt:lpstr>Gestión del espacio libre</vt:lpstr>
      <vt:lpstr>Mapa de bits</vt:lpstr>
      <vt:lpstr>Lista enlazada</vt:lpstr>
      <vt:lpstr>Implementación de directorios</vt:lpstr>
      <vt:lpstr>Entradas de Directorios</vt:lpstr>
      <vt:lpstr>Implementaciones</vt:lpstr>
      <vt:lpstr>Ejemplos</vt:lpstr>
      <vt:lpstr>Presentación de PowerPoint</vt:lpstr>
      <vt:lpstr>Consistencia</vt:lpstr>
      <vt:lpstr>Ejemplos de consistencia</vt:lpstr>
      <vt:lpstr>Presentación de PowerPoint</vt:lpstr>
      <vt:lpstr>Copias de seguridad</vt:lpstr>
      <vt:lpstr>Instantáneas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Operativos Tema 9</dc:title>
  <dc:creator>barcell</dc:creator>
  <cp:lastModifiedBy>Manuel Fernandez</cp:lastModifiedBy>
  <cp:revision>38</cp:revision>
  <dcterms:created xsi:type="dcterms:W3CDTF">2014-12-16T15:01:26Z</dcterms:created>
  <dcterms:modified xsi:type="dcterms:W3CDTF">2015-12-17T16:48:46Z</dcterms:modified>
</cp:coreProperties>
</file>